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69" r:id="rId4"/>
    <p:sldId id="266" r:id="rId5"/>
    <p:sldId id="270" r:id="rId6"/>
    <p:sldId id="268" r:id="rId7"/>
    <p:sldId id="259" r:id="rId8"/>
    <p:sldId id="260" r:id="rId9"/>
    <p:sldId id="271" r:id="rId10"/>
    <p:sldId id="265" r:id="rId11"/>
  </p:sldIdLst>
  <p:sldSz cx="9144000" cy="5143500" type="screen16x9"/>
  <p:notesSz cx="6858000" cy="9144000"/>
  <p:embeddedFontLst>
    <p:embeddedFont>
      <p:font typeface="Rubik" panose="020B0604020202020204" charset="-79"/>
      <p:regular r:id="rId13"/>
      <p:bold r:id="rId14"/>
      <p:italic r:id="rId15"/>
      <p:boldItalic r:id="rId16"/>
    </p:embeddedFont>
    <p:embeddedFont>
      <p:font typeface="Rubik SemiBold" panose="020B0604020202020204" charset="-79"/>
      <p:regular r:id="rId17"/>
      <p:bold r:id="rId18"/>
      <p:italic r:id="rId19"/>
      <p:boldItalic r:id="rId20"/>
    </p:embeddedFont>
    <p:embeddedFont>
      <p:font typeface="Young Serif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7C13A-84FD-49A2-A2D9-A07027BF59B1}" v="1" dt="2025-02-24T18:09:06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40171" autoAdjust="0"/>
  </p:normalViewPr>
  <p:slideViewPr>
    <p:cSldViewPr snapToGrid="0">
      <p:cViewPr>
        <p:scale>
          <a:sx n="38" d="100"/>
          <a:sy n="38" d="100"/>
        </p:scale>
        <p:origin x="2100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ckett Sanderson" userId="580bce16df9ec0bf" providerId="LiveId" clId="{9DB7C13A-84FD-49A2-A2D9-A07027BF59B1}"/>
    <pc:docChg chg="undo custSel modSld sldOrd">
      <pc:chgData name="Beckett Sanderson" userId="580bce16df9ec0bf" providerId="LiveId" clId="{9DB7C13A-84FD-49A2-A2D9-A07027BF59B1}" dt="2025-02-24T18:22:23.731" v="4204" actId="20577"/>
      <pc:docMkLst>
        <pc:docMk/>
      </pc:docMkLst>
      <pc:sldChg chg="ord modNotesTx">
        <pc:chgData name="Beckett Sanderson" userId="580bce16df9ec0bf" providerId="LiveId" clId="{9DB7C13A-84FD-49A2-A2D9-A07027BF59B1}" dt="2025-02-24T17:58:47.281" v="1103" actId="20577"/>
        <pc:sldMkLst>
          <pc:docMk/>
          <pc:sldMk cId="0" sldId="257"/>
        </pc:sldMkLst>
      </pc:sldChg>
      <pc:sldChg chg="modNotesTx">
        <pc:chgData name="Beckett Sanderson" userId="580bce16df9ec0bf" providerId="LiveId" clId="{9DB7C13A-84FD-49A2-A2D9-A07027BF59B1}" dt="2025-02-24T18:15:47.490" v="3081" actId="20577"/>
        <pc:sldMkLst>
          <pc:docMk/>
          <pc:sldMk cId="0" sldId="259"/>
        </pc:sldMkLst>
      </pc:sldChg>
      <pc:sldChg chg="modNotesTx">
        <pc:chgData name="Beckett Sanderson" userId="580bce16df9ec0bf" providerId="LiveId" clId="{9DB7C13A-84FD-49A2-A2D9-A07027BF59B1}" dt="2025-02-24T18:19:21.119" v="3569" actId="20577"/>
        <pc:sldMkLst>
          <pc:docMk/>
          <pc:sldMk cId="0" sldId="260"/>
        </pc:sldMkLst>
      </pc:sldChg>
      <pc:sldChg chg="modSp mod modNotesTx">
        <pc:chgData name="Beckett Sanderson" userId="580bce16df9ec0bf" providerId="LiveId" clId="{9DB7C13A-84FD-49A2-A2D9-A07027BF59B1}" dt="2025-02-24T18:22:23.731" v="4204" actId="20577"/>
        <pc:sldMkLst>
          <pc:docMk/>
          <pc:sldMk cId="0" sldId="265"/>
        </pc:sldMkLst>
        <pc:spChg chg="mod">
          <ac:chgData name="Beckett Sanderson" userId="580bce16df9ec0bf" providerId="LiveId" clId="{9DB7C13A-84FD-49A2-A2D9-A07027BF59B1}" dt="2025-02-24T04:39:34.295" v="85" actId="20577"/>
          <ac:spMkLst>
            <pc:docMk/>
            <pc:sldMk cId="0" sldId="265"/>
            <ac:spMk id="281" creationId="{00000000-0000-0000-0000-000000000000}"/>
          </ac:spMkLst>
        </pc:spChg>
      </pc:sldChg>
      <pc:sldChg chg="modNotesTx">
        <pc:chgData name="Beckett Sanderson" userId="580bce16df9ec0bf" providerId="LiveId" clId="{9DB7C13A-84FD-49A2-A2D9-A07027BF59B1}" dt="2025-02-24T17:59:27.319" v="1202" actId="5793"/>
        <pc:sldMkLst>
          <pc:docMk/>
          <pc:sldMk cId="1600802675" sldId="266"/>
        </pc:sldMkLst>
      </pc:sldChg>
      <pc:sldChg chg="modNotesTx">
        <pc:chgData name="Beckett Sanderson" userId="580bce16df9ec0bf" providerId="LiveId" clId="{9DB7C13A-84FD-49A2-A2D9-A07027BF59B1}" dt="2025-02-24T18:13:28.443" v="2736" actId="20577"/>
        <pc:sldMkLst>
          <pc:docMk/>
          <pc:sldMk cId="3867946876" sldId="268"/>
        </pc:sldMkLst>
      </pc:sldChg>
      <pc:sldChg chg="modNotesTx">
        <pc:chgData name="Beckett Sanderson" userId="580bce16df9ec0bf" providerId="LiveId" clId="{9DB7C13A-84FD-49A2-A2D9-A07027BF59B1}" dt="2025-02-24T17:52:58.789" v="253" actId="20577"/>
        <pc:sldMkLst>
          <pc:docMk/>
          <pc:sldMk cId="1283328116" sldId="269"/>
        </pc:sldMkLst>
      </pc:sldChg>
      <pc:sldChg chg="modNotesTx">
        <pc:chgData name="Beckett Sanderson" userId="580bce16df9ec0bf" providerId="LiveId" clId="{9DB7C13A-84FD-49A2-A2D9-A07027BF59B1}" dt="2025-02-24T18:04:32.370" v="1602" actId="20577"/>
        <pc:sldMkLst>
          <pc:docMk/>
          <pc:sldMk cId="2427323662" sldId="270"/>
        </pc:sldMkLst>
      </pc:sldChg>
      <pc:sldChg chg="modNotesTx">
        <pc:chgData name="Beckett Sanderson" userId="580bce16df9ec0bf" providerId="LiveId" clId="{9DB7C13A-84FD-49A2-A2D9-A07027BF59B1}" dt="2025-02-24T18:21:03.057" v="3920" actId="20577"/>
        <pc:sldMkLst>
          <pc:docMk/>
          <pc:sldMk cId="4284599477" sldId="27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C6DE6-8458-4B11-9D06-07DCE376945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38C6D77-50B1-49E4-AF14-3E960500C0CB}">
      <dgm:prSet phldrT="[Text]" custT="1"/>
      <dgm:spPr/>
      <dgm:t>
        <a:bodyPr/>
        <a:lstStyle/>
        <a:p>
          <a:r>
            <a:rPr lang="en-US" sz="2800" dirty="0"/>
            <a:t>2014 - CFP</a:t>
          </a:r>
        </a:p>
      </dgm:t>
    </dgm:pt>
    <dgm:pt modelId="{FCFF3769-964C-4C59-95C9-04FF93B8722A}" type="parTrans" cxnId="{4CECBEC4-43E9-4CD0-A463-B53248DD753D}">
      <dgm:prSet/>
      <dgm:spPr/>
      <dgm:t>
        <a:bodyPr/>
        <a:lstStyle/>
        <a:p>
          <a:endParaRPr lang="en-US"/>
        </a:p>
      </dgm:t>
    </dgm:pt>
    <dgm:pt modelId="{22B92723-9CA4-42CC-81B3-1F1E765CD096}" type="sibTrans" cxnId="{4CECBEC4-43E9-4CD0-A463-B53248DD753D}">
      <dgm:prSet/>
      <dgm:spPr/>
      <dgm:t>
        <a:bodyPr/>
        <a:lstStyle/>
        <a:p>
          <a:endParaRPr lang="en-US"/>
        </a:p>
      </dgm:t>
    </dgm:pt>
    <dgm:pt modelId="{8B4644C3-307B-4034-A6E5-82E744835E4A}">
      <dgm:prSet phldrT="[Text]" custT="1"/>
      <dgm:spPr/>
      <dgm:t>
        <a:bodyPr/>
        <a:lstStyle/>
        <a:p>
          <a:r>
            <a:rPr lang="en-US" sz="2800" dirty="0"/>
            <a:t>2021 - NIL</a:t>
          </a:r>
        </a:p>
      </dgm:t>
    </dgm:pt>
    <dgm:pt modelId="{94DB1B22-DA16-4BBE-92F3-C1E75BB83C3C}" type="parTrans" cxnId="{99F138D7-924F-4C7D-90D7-7D95EDB7A9F6}">
      <dgm:prSet/>
      <dgm:spPr/>
      <dgm:t>
        <a:bodyPr/>
        <a:lstStyle/>
        <a:p>
          <a:endParaRPr lang="en-US"/>
        </a:p>
      </dgm:t>
    </dgm:pt>
    <dgm:pt modelId="{EC77DFAF-84CD-4EBB-9780-AE6BD5EFAC5F}" type="sibTrans" cxnId="{99F138D7-924F-4C7D-90D7-7D95EDB7A9F6}">
      <dgm:prSet/>
      <dgm:spPr/>
      <dgm:t>
        <a:bodyPr/>
        <a:lstStyle/>
        <a:p>
          <a:endParaRPr lang="en-US"/>
        </a:p>
      </dgm:t>
    </dgm:pt>
    <dgm:pt modelId="{77639548-E41F-4F1D-94A4-27E7106C2624}">
      <dgm:prSet phldrT="[Text]" custT="1"/>
      <dgm:spPr/>
      <dgm:t>
        <a:bodyPr/>
        <a:lstStyle/>
        <a:p>
          <a:r>
            <a:rPr lang="en-US" sz="2800" dirty="0"/>
            <a:t>2024 - Now</a:t>
          </a:r>
        </a:p>
      </dgm:t>
    </dgm:pt>
    <dgm:pt modelId="{45F7CACB-04DC-4984-9815-E05651B5F9EC}" type="sibTrans" cxnId="{BEC0E334-EDBC-4082-A220-AB15A1F3CD3B}">
      <dgm:prSet/>
      <dgm:spPr/>
      <dgm:t>
        <a:bodyPr/>
        <a:lstStyle/>
        <a:p>
          <a:endParaRPr lang="en-US"/>
        </a:p>
      </dgm:t>
    </dgm:pt>
    <dgm:pt modelId="{76E87163-7452-4D5C-A1E9-F72A19AC9D04}" type="parTrans" cxnId="{BEC0E334-EDBC-4082-A220-AB15A1F3CD3B}">
      <dgm:prSet/>
      <dgm:spPr/>
      <dgm:t>
        <a:bodyPr/>
        <a:lstStyle/>
        <a:p>
          <a:endParaRPr lang="en-US"/>
        </a:p>
      </dgm:t>
    </dgm:pt>
    <dgm:pt modelId="{2C6C1080-75C7-4BAE-8215-966156AF6FFC}" type="pres">
      <dgm:prSet presAssocID="{AA6C6DE6-8458-4B11-9D06-07DCE376945F}" presName="Name0" presStyleCnt="0">
        <dgm:presLayoutVars>
          <dgm:dir/>
          <dgm:resizeHandles val="exact"/>
        </dgm:presLayoutVars>
      </dgm:prSet>
      <dgm:spPr/>
    </dgm:pt>
    <dgm:pt modelId="{DC9587C5-F47F-4963-811D-3C05DB19DD0E}" type="pres">
      <dgm:prSet presAssocID="{AA6C6DE6-8458-4B11-9D06-07DCE376945F}" presName="arrow" presStyleLbl="bgShp" presStyleIdx="0" presStyleCnt="1"/>
      <dgm:spPr/>
    </dgm:pt>
    <dgm:pt modelId="{61166EF0-B1A7-4C88-863E-22ACBE64C258}" type="pres">
      <dgm:prSet presAssocID="{AA6C6DE6-8458-4B11-9D06-07DCE376945F}" presName="points" presStyleCnt="0"/>
      <dgm:spPr/>
    </dgm:pt>
    <dgm:pt modelId="{B18A122E-069F-440F-B97E-3B769CC2217C}" type="pres">
      <dgm:prSet presAssocID="{238C6D77-50B1-49E4-AF14-3E960500C0CB}" presName="compositeA" presStyleCnt="0"/>
      <dgm:spPr/>
    </dgm:pt>
    <dgm:pt modelId="{1EEB3E79-DFCC-4C35-A40A-4E7BBF9D0E3C}" type="pres">
      <dgm:prSet presAssocID="{238C6D77-50B1-49E4-AF14-3E960500C0CB}" presName="textA" presStyleLbl="revTx" presStyleIdx="0" presStyleCnt="3">
        <dgm:presLayoutVars>
          <dgm:bulletEnabled val="1"/>
        </dgm:presLayoutVars>
      </dgm:prSet>
      <dgm:spPr/>
    </dgm:pt>
    <dgm:pt modelId="{A5627D1B-97FB-4990-8A6D-AEDCF54B44A7}" type="pres">
      <dgm:prSet presAssocID="{238C6D77-50B1-49E4-AF14-3E960500C0CB}" presName="circleA" presStyleLbl="node1" presStyleIdx="0" presStyleCnt="3"/>
      <dgm:spPr/>
    </dgm:pt>
    <dgm:pt modelId="{B7554BAF-13D5-49D4-82EB-85D6E5FFAABB}" type="pres">
      <dgm:prSet presAssocID="{238C6D77-50B1-49E4-AF14-3E960500C0CB}" presName="spaceA" presStyleCnt="0"/>
      <dgm:spPr/>
    </dgm:pt>
    <dgm:pt modelId="{5D72A81F-9785-4A9F-8D1E-0F434A3CD3E8}" type="pres">
      <dgm:prSet presAssocID="{22B92723-9CA4-42CC-81B3-1F1E765CD096}" presName="space" presStyleCnt="0"/>
      <dgm:spPr/>
    </dgm:pt>
    <dgm:pt modelId="{8E9B7AEC-E38B-497E-A421-C0F658C81F48}" type="pres">
      <dgm:prSet presAssocID="{8B4644C3-307B-4034-A6E5-82E744835E4A}" presName="compositeB" presStyleCnt="0"/>
      <dgm:spPr/>
    </dgm:pt>
    <dgm:pt modelId="{1DC73362-108A-4F5F-9DBB-78E7A1CAF405}" type="pres">
      <dgm:prSet presAssocID="{8B4644C3-307B-4034-A6E5-82E744835E4A}" presName="textB" presStyleLbl="revTx" presStyleIdx="1" presStyleCnt="3">
        <dgm:presLayoutVars>
          <dgm:bulletEnabled val="1"/>
        </dgm:presLayoutVars>
      </dgm:prSet>
      <dgm:spPr/>
    </dgm:pt>
    <dgm:pt modelId="{557ADFB4-494F-4247-9D7A-912D778DF68B}" type="pres">
      <dgm:prSet presAssocID="{8B4644C3-307B-4034-A6E5-82E744835E4A}" presName="circleB" presStyleLbl="node1" presStyleIdx="1" presStyleCnt="3"/>
      <dgm:spPr/>
    </dgm:pt>
    <dgm:pt modelId="{3DA532F1-6D0C-4B35-93C0-1B83FDF1F973}" type="pres">
      <dgm:prSet presAssocID="{8B4644C3-307B-4034-A6E5-82E744835E4A}" presName="spaceB" presStyleCnt="0"/>
      <dgm:spPr/>
    </dgm:pt>
    <dgm:pt modelId="{82392AC4-55C2-4E92-A25D-764548057DA8}" type="pres">
      <dgm:prSet presAssocID="{EC77DFAF-84CD-4EBB-9780-AE6BD5EFAC5F}" presName="space" presStyleCnt="0"/>
      <dgm:spPr/>
    </dgm:pt>
    <dgm:pt modelId="{66BC87D2-C2BF-4AF3-8AAE-3D832124B62B}" type="pres">
      <dgm:prSet presAssocID="{77639548-E41F-4F1D-94A4-27E7106C2624}" presName="compositeA" presStyleCnt="0"/>
      <dgm:spPr/>
    </dgm:pt>
    <dgm:pt modelId="{8045BC5E-D8FA-4984-9304-0433FDDCA1FB}" type="pres">
      <dgm:prSet presAssocID="{77639548-E41F-4F1D-94A4-27E7106C2624}" presName="textA" presStyleLbl="revTx" presStyleIdx="2" presStyleCnt="3">
        <dgm:presLayoutVars>
          <dgm:bulletEnabled val="1"/>
        </dgm:presLayoutVars>
      </dgm:prSet>
      <dgm:spPr/>
    </dgm:pt>
    <dgm:pt modelId="{2C792EB0-BD4A-4E37-9B87-0D7558A8B824}" type="pres">
      <dgm:prSet presAssocID="{77639548-E41F-4F1D-94A4-27E7106C2624}" presName="circleA" presStyleLbl="node1" presStyleIdx="2" presStyleCnt="3"/>
      <dgm:spPr/>
    </dgm:pt>
    <dgm:pt modelId="{E6441851-CDE2-4A43-82FC-084C8AEE44CD}" type="pres">
      <dgm:prSet presAssocID="{77639548-E41F-4F1D-94A4-27E7106C2624}" presName="spaceA" presStyleCnt="0"/>
      <dgm:spPr/>
    </dgm:pt>
  </dgm:ptLst>
  <dgm:cxnLst>
    <dgm:cxn modelId="{BEC0E334-EDBC-4082-A220-AB15A1F3CD3B}" srcId="{AA6C6DE6-8458-4B11-9D06-07DCE376945F}" destId="{77639548-E41F-4F1D-94A4-27E7106C2624}" srcOrd="2" destOrd="0" parTransId="{76E87163-7452-4D5C-A1E9-F72A19AC9D04}" sibTransId="{45F7CACB-04DC-4984-9815-E05651B5F9EC}"/>
    <dgm:cxn modelId="{1ADC4E3B-3ED3-409A-99F7-029C1EFCE6BF}" type="presOf" srcId="{8B4644C3-307B-4034-A6E5-82E744835E4A}" destId="{1DC73362-108A-4F5F-9DBB-78E7A1CAF405}" srcOrd="0" destOrd="0" presId="urn:microsoft.com/office/officeart/2005/8/layout/hProcess11"/>
    <dgm:cxn modelId="{4CECBEC4-43E9-4CD0-A463-B53248DD753D}" srcId="{AA6C6DE6-8458-4B11-9D06-07DCE376945F}" destId="{238C6D77-50B1-49E4-AF14-3E960500C0CB}" srcOrd="0" destOrd="0" parTransId="{FCFF3769-964C-4C59-95C9-04FF93B8722A}" sibTransId="{22B92723-9CA4-42CC-81B3-1F1E765CD096}"/>
    <dgm:cxn modelId="{99F138D7-924F-4C7D-90D7-7D95EDB7A9F6}" srcId="{AA6C6DE6-8458-4B11-9D06-07DCE376945F}" destId="{8B4644C3-307B-4034-A6E5-82E744835E4A}" srcOrd="1" destOrd="0" parTransId="{94DB1B22-DA16-4BBE-92F3-C1E75BB83C3C}" sibTransId="{EC77DFAF-84CD-4EBB-9780-AE6BD5EFAC5F}"/>
    <dgm:cxn modelId="{4C972DE6-5384-49A8-AF4B-DC3CBDF10287}" type="presOf" srcId="{238C6D77-50B1-49E4-AF14-3E960500C0CB}" destId="{1EEB3E79-DFCC-4C35-A40A-4E7BBF9D0E3C}" srcOrd="0" destOrd="0" presId="urn:microsoft.com/office/officeart/2005/8/layout/hProcess11"/>
    <dgm:cxn modelId="{313A7FEB-FCEF-40BD-BD98-F67E25760BE9}" type="presOf" srcId="{AA6C6DE6-8458-4B11-9D06-07DCE376945F}" destId="{2C6C1080-75C7-4BAE-8215-966156AF6FFC}" srcOrd="0" destOrd="0" presId="urn:microsoft.com/office/officeart/2005/8/layout/hProcess11"/>
    <dgm:cxn modelId="{B4CD82FE-C869-4BD4-950B-55FB6AEF3FD3}" type="presOf" srcId="{77639548-E41F-4F1D-94A4-27E7106C2624}" destId="{8045BC5E-D8FA-4984-9304-0433FDDCA1FB}" srcOrd="0" destOrd="0" presId="urn:microsoft.com/office/officeart/2005/8/layout/hProcess11"/>
    <dgm:cxn modelId="{3C20AE0E-3640-4AD1-AD2E-501244F24BA9}" type="presParOf" srcId="{2C6C1080-75C7-4BAE-8215-966156AF6FFC}" destId="{DC9587C5-F47F-4963-811D-3C05DB19DD0E}" srcOrd="0" destOrd="0" presId="urn:microsoft.com/office/officeart/2005/8/layout/hProcess11"/>
    <dgm:cxn modelId="{BBFC78E0-A257-4022-960F-997EF5D79CD8}" type="presParOf" srcId="{2C6C1080-75C7-4BAE-8215-966156AF6FFC}" destId="{61166EF0-B1A7-4C88-863E-22ACBE64C258}" srcOrd="1" destOrd="0" presId="urn:microsoft.com/office/officeart/2005/8/layout/hProcess11"/>
    <dgm:cxn modelId="{67A40796-95DA-438B-B4FC-D26AF40D5BB6}" type="presParOf" srcId="{61166EF0-B1A7-4C88-863E-22ACBE64C258}" destId="{B18A122E-069F-440F-B97E-3B769CC2217C}" srcOrd="0" destOrd="0" presId="urn:microsoft.com/office/officeart/2005/8/layout/hProcess11"/>
    <dgm:cxn modelId="{61F748AF-855B-446B-B95C-B89E11493593}" type="presParOf" srcId="{B18A122E-069F-440F-B97E-3B769CC2217C}" destId="{1EEB3E79-DFCC-4C35-A40A-4E7BBF9D0E3C}" srcOrd="0" destOrd="0" presId="urn:microsoft.com/office/officeart/2005/8/layout/hProcess11"/>
    <dgm:cxn modelId="{33A61816-C9D0-4E67-B9C7-81A481B597BA}" type="presParOf" srcId="{B18A122E-069F-440F-B97E-3B769CC2217C}" destId="{A5627D1B-97FB-4990-8A6D-AEDCF54B44A7}" srcOrd="1" destOrd="0" presId="urn:microsoft.com/office/officeart/2005/8/layout/hProcess11"/>
    <dgm:cxn modelId="{D99A8ED3-BC20-4920-B192-DA3D603AC947}" type="presParOf" srcId="{B18A122E-069F-440F-B97E-3B769CC2217C}" destId="{B7554BAF-13D5-49D4-82EB-85D6E5FFAABB}" srcOrd="2" destOrd="0" presId="urn:microsoft.com/office/officeart/2005/8/layout/hProcess11"/>
    <dgm:cxn modelId="{635ACDE2-1C6B-4D8F-8FF6-7C8E0C741628}" type="presParOf" srcId="{61166EF0-B1A7-4C88-863E-22ACBE64C258}" destId="{5D72A81F-9785-4A9F-8D1E-0F434A3CD3E8}" srcOrd="1" destOrd="0" presId="urn:microsoft.com/office/officeart/2005/8/layout/hProcess11"/>
    <dgm:cxn modelId="{0F5E3E05-49CF-428C-AB0A-28D906A8AD34}" type="presParOf" srcId="{61166EF0-B1A7-4C88-863E-22ACBE64C258}" destId="{8E9B7AEC-E38B-497E-A421-C0F658C81F48}" srcOrd="2" destOrd="0" presId="urn:microsoft.com/office/officeart/2005/8/layout/hProcess11"/>
    <dgm:cxn modelId="{49EE2DAE-AB88-473C-9CE9-14468FBC8622}" type="presParOf" srcId="{8E9B7AEC-E38B-497E-A421-C0F658C81F48}" destId="{1DC73362-108A-4F5F-9DBB-78E7A1CAF405}" srcOrd="0" destOrd="0" presId="urn:microsoft.com/office/officeart/2005/8/layout/hProcess11"/>
    <dgm:cxn modelId="{883774A5-F86D-404A-A2B2-A28F1CCC8731}" type="presParOf" srcId="{8E9B7AEC-E38B-497E-A421-C0F658C81F48}" destId="{557ADFB4-494F-4247-9D7A-912D778DF68B}" srcOrd="1" destOrd="0" presId="urn:microsoft.com/office/officeart/2005/8/layout/hProcess11"/>
    <dgm:cxn modelId="{4AF57161-ACCF-4CBA-A89C-EBF304D74ED3}" type="presParOf" srcId="{8E9B7AEC-E38B-497E-A421-C0F658C81F48}" destId="{3DA532F1-6D0C-4B35-93C0-1B83FDF1F973}" srcOrd="2" destOrd="0" presId="urn:microsoft.com/office/officeart/2005/8/layout/hProcess11"/>
    <dgm:cxn modelId="{5AC3EE83-8C24-4273-8A35-602A3E3713EA}" type="presParOf" srcId="{61166EF0-B1A7-4C88-863E-22ACBE64C258}" destId="{82392AC4-55C2-4E92-A25D-764548057DA8}" srcOrd="3" destOrd="0" presId="urn:microsoft.com/office/officeart/2005/8/layout/hProcess11"/>
    <dgm:cxn modelId="{08846A9B-2D70-45EC-9569-9007E765D973}" type="presParOf" srcId="{61166EF0-B1A7-4C88-863E-22ACBE64C258}" destId="{66BC87D2-C2BF-4AF3-8AAE-3D832124B62B}" srcOrd="4" destOrd="0" presId="urn:microsoft.com/office/officeart/2005/8/layout/hProcess11"/>
    <dgm:cxn modelId="{65447321-29FB-4AE4-B79C-DA0060E38B00}" type="presParOf" srcId="{66BC87D2-C2BF-4AF3-8AAE-3D832124B62B}" destId="{8045BC5E-D8FA-4984-9304-0433FDDCA1FB}" srcOrd="0" destOrd="0" presId="urn:microsoft.com/office/officeart/2005/8/layout/hProcess11"/>
    <dgm:cxn modelId="{6347D274-4A12-4733-A55E-F027C9985E0D}" type="presParOf" srcId="{66BC87D2-C2BF-4AF3-8AAE-3D832124B62B}" destId="{2C792EB0-BD4A-4E37-9B87-0D7558A8B824}" srcOrd="1" destOrd="0" presId="urn:microsoft.com/office/officeart/2005/8/layout/hProcess11"/>
    <dgm:cxn modelId="{5FB14C98-EE2D-4101-9FBA-F5FDE46F4D6C}" type="presParOf" srcId="{66BC87D2-C2BF-4AF3-8AAE-3D832124B62B}" destId="{E6441851-CDE2-4A43-82FC-084C8AEE44C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87C5-F47F-4963-811D-3C05DB19DD0E}">
      <dsp:nvSpPr>
        <dsp:cNvPr id="0" name=""/>
        <dsp:cNvSpPr/>
      </dsp:nvSpPr>
      <dsp:spPr>
        <a:xfrm>
          <a:off x="0" y="1219199"/>
          <a:ext cx="7836899" cy="16256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B3E79-DFCC-4C35-A40A-4E7BBF9D0E3C}">
      <dsp:nvSpPr>
        <dsp:cNvPr id="0" name=""/>
        <dsp:cNvSpPr/>
      </dsp:nvSpPr>
      <dsp:spPr>
        <a:xfrm>
          <a:off x="3443" y="0"/>
          <a:ext cx="2273006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2014 - CFP</a:t>
          </a:r>
        </a:p>
      </dsp:txBody>
      <dsp:txXfrm>
        <a:off x="3443" y="0"/>
        <a:ext cx="2273006" cy="1625600"/>
      </dsp:txXfrm>
    </dsp:sp>
    <dsp:sp modelId="{A5627D1B-97FB-4990-8A6D-AEDCF54B44A7}">
      <dsp:nvSpPr>
        <dsp:cNvPr id="0" name=""/>
        <dsp:cNvSpPr/>
      </dsp:nvSpPr>
      <dsp:spPr>
        <a:xfrm>
          <a:off x="936747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73362-108A-4F5F-9DBB-78E7A1CAF405}">
      <dsp:nvSpPr>
        <dsp:cNvPr id="0" name=""/>
        <dsp:cNvSpPr/>
      </dsp:nvSpPr>
      <dsp:spPr>
        <a:xfrm>
          <a:off x="2390101" y="2438399"/>
          <a:ext cx="2273006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2021 - NIL</a:t>
          </a:r>
        </a:p>
      </dsp:txBody>
      <dsp:txXfrm>
        <a:off x="2390101" y="2438399"/>
        <a:ext cx="2273006" cy="1625600"/>
      </dsp:txXfrm>
    </dsp:sp>
    <dsp:sp modelId="{557ADFB4-494F-4247-9D7A-912D778DF68B}">
      <dsp:nvSpPr>
        <dsp:cNvPr id="0" name=""/>
        <dsp:cNvSpPr/>
      </dsp:nvSpPr>
      <dsp:spPr>
        <a:xfrm>
          <a:off x="3323404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5BC5E-D8FA-4984-9304-0433FDDCA1FB}">
      <dsp:nvSpPr>
        <dsp:cNvPr id="0" name=""/>
        <dsp:cNvSpPr/>
      </dsp:nvSpPr>
      <dsp:spPr>
        <a:xfrm>
          <a:off x="4776758" y="0"/>
          <a:ext cx="2273006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2024 - Now</a:t>
          </a:r>
        </a:p>
      </dsp:txBody>
      <dsp:txXfrm>
        <a:off x="4776758" y="0"/>
        <a:ext cx="2273006" cy="1625600"/>
      </dsp:txXfrm>
    </dsp:sp>
    <dsp:sp modelId="{2C792EB0-BD4A-4E37-9B87-0D7558A8B824}">
      <dsp:nvSpPr>
        <dsp:cNvPr id="0" name=""/>
        <dsp:cNvSpPr/>
      </dsp:nvSpPr>
      <dsp:spPr>
        <a:xfrm>
          <a:off x="5710061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8f23857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8f23857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8f23857c5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d8f23857c5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Comp balance matters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Gives power back to athletes to have more range of choices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 Dev of win %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Trend of our competitive balance measure decreasing towards 0 is promising for research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Further exploration will determine its final significance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8f23857c5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8f23857c5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Who cares?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Think of NCAA as market and colleges as firms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Success in market is winning so teams hoarding winning have control of market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Student athlete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maximize your personal success you want to win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If only a few teams are winning they have power over you to make you go to their school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If league gets more competitive balance -&gt; more teams winning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Students have the power back to have more choice on where they go to school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How measure?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Stems from idea that spectators prefer match uncertainty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How measure match uncertainty?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St. Dev of Win %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Closer to 0 = more competitive balance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the stage</a:t>
            </a:r>
          </a:p>
          <a:p>
            <a:r>
              <a:rPr lang="en-US" dirty="0"/>
              <a:t>Time series is 2014-2024</a:t>
            </a:r>
          </a:p>
          <a:p>
            <a:pPr lvl="1"/>
            <a:r>
              <a:rPr lang="en-US" dirty="0"/>
              <a:t>Hope to see change at 2021</a:t>
            </a:r>
          </a:p>
          <a:p>
            <a:pPr lvl="0"/>
            <a:r>
              <a:rPr lang="en-US" dirty="0"/>
              <a:t>Other team performance evaluation focused on as close to present as possible</a:t>
            </a:r>
          </a:p>
        </p:txBody>
      </p:sp>
    </p:spTree>
    <p:extLst>
      <p:ext uri="{BB962C8B-B14F-4D97-AF65-F5344CB8AC3E}">
        <p14:creationId xmlns:p14="http://schemas.microsoft.com/office/powerpoint/2010/main" val="337961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performance data – Sports Reference</a:t>
            </a:r>
          </a:p>
          <a:p>
            <a:r>
              <a:rPr lang="en-US" dirty="0"/>
              <a:t>Economic data – USA today</a:t>
            </a:r>
          </a:p>
          <a:p>
            <a:r>
              <a:rPr lang="en-US" dirty="0"/>
              <a:t>Recruiting data – On3</a:t>
            </a:r>
          </a:p>
        </p:txBody>
      </p:sp>
    </p:spTree>
    <p:extLst>
      <p:ext uri="{BB962C8B-B14F-4D97-AF65-F5344CB8AC3E}">
        <p14:creationId xmlns:p14="http://schemas.microsoft.com/office/powerpoint/2010/main" val="297153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still discrepancy in recruiting</a:t>
            </a:r>
          </a:p>
          <a:p>
            <a:pPr lvl="1"/>
            <a:r>
              <a:rPr lang="en-US" dirty="0"/>
              <a:t>Some schools have higher budgets and get more recruits</a:t>
            </a:r>
          </a:p>
          <a:p>
            <a:pPr lvl="1"/>
            <a:r>
              <a:rPr lang="en-US" dirty="0"/>
              <a:t>Not going to get to perfect competition of firms (schools in this case), just hoping to improve</a:t>
            </a:r>
          </a:p>
          <a:p>
            <a:pPr lvl="2"/>
            <a:r>
              <a:rPr lang="en-US" dirty="0"/>
              <a:t>Resources are a bit different between schools</a:t>
            </a:r>
          </a:p>
          <a:p>
            <a:pPr lvl="0"/>
            <a:r>
              <a:rPr lang="en-US" dirty="0"/>
              <a:t>Missing economic data</a:t>
            </a:r>
          </a:p>
          <a:p>
            <a:pPr lvl="1"/>
            <a:r>
              <a:rPr lang="en-US" dirty="0"/>
              <a:t>N is lower than 68 for data on coach pay and revenue</a:t>
            </a:r>
          </a:p>
          <a:p>
            <a:pPr lvl="1"/>
            <a:r>
              <a:rPr lang="en-US" dirty="0"/>
              <a:t>Data limitations transition</a:t>
            </a:r>
          </a:p>
        </p:txBody>
      </p:sp>
    </p:spTree>
    <p:extLst>
      <p:ext uri="{BB962C8B-B14F-4D97-AF65-F5344CB8AC3E}">
        <p14:creationId xmlns:p14="http://schemas.microsoft.com/office/powerpoint/2010/main" val="119243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  <a:p>
            <a:pPr lvl="1"/>
            <a:r>
              <a:rPr lang="en-US" dirty="0"/>
              <a:t>Some schools are private and simply keep revenue data locked up</a:t>
            </a:r>
          </a:p>
          <a:p>
            <a:pPr lvl="2"/>
            <a:r>
              <a:rPr lang="en-US" dirty="0"/>
              <a:t>We have most</a:t>
            </a:r>
          </a:p>
          <a:p>
            <a:pPr lvl="1"/>
            <a:r>
              <a:rPr lang="en-US" dirty="0"/>
              <a:t>NIL</a:t>
            </a:r>
          </a:p>
          <a:p>
            <a:pPr lvl="2"/>
            <a:r>
              <a:rPr lang="en-US" dirty="0"/>
              <a:t>Teams are in competition – getting information on what another team is paying a player lets you offer them more</a:t>
            </a:r>
          </a:p>
          <a:p>
            <a:pPr lvl="2"/>
            <a:r>
              <a:rPr lang="en-US" dirty="0"/>
              <a:t>No standardized contracts so no standardized data</a:t>
            </a:r>
          </a:p>
          <a:p>
            <a:pPr lvl="3"/>
            <a:r>
              <a:rPr lang="en-US" dirty="0"/>
              <a:t>A lot of money comes from sponsorships of those who are fans of the school</a:t>
            </a:r>
          </a:p>
          <a:p>
            <a:pPr lvl="0"/>
            <a:r>
              <a:rPr lang="en-US" dirty="0"/>
              <a:t>Proxies</a:t>
            </a:r>
          </a:p>
          <a:p>
            <a:pPr lvl="1"/>
            <a:r>
              <a:rPr lang="en-US" dirty="0"/>
              <a:t>Difficult to evaluate abstract concepts of sports so we have to use proxies for those concepts</a:t>
            </a:r>
          </a:p>
          <a:p>
            <a:pPr marL="1371600" marR="0" lvl="2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tabLst/>
              <a:defRPr/>
            </a:pPr>
            <a:r>
              <a:rPr lang="en-US" dirty="0"/>
              <a:t>i.e. Head coach pay as proxy for a school’s investment in the football program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tabLst/>
              <a:defRPr/>
            </a:pPr>
            <a:r>
              <a:rPr lang="en-US" dirty="0"/>
              <a:t>a team could invest in the coach, but not the rest of the team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tabLst/>
              <a:defRPr/>
            </a:pPr>
            <a:r>
              <a:rPr lang="en-US" dirty="0"/>
              <a:t>Win percentage as the measure of competitive advantage</a:t>
            </a:r>
          </a:p>
          <a:p>
            <a:pPr marL="1371600" marR="0" lvl="2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tabLst/>
              <a:defRPr/>
            </a:pPr>
            <a:r>
              <a:rPr lang="en-US" dirty="0"/>
              <a:t>Other context such as the win margin, the skill of the teams they are playing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tabLst/>
              <a:defRPr/>
            </a:pPr>
            <a:r>
              <a:rPr lang="en-US" dirty="0"/>
              <a:t>Ex: two teams have the same win % but one played much harder competition</a:t>
            </a:r>
          </a:p>
          <a:p>
            <a:pPr marL="2286000" marR="0" lvl="4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tabLst/>
              <a:defRPr/>
            </a:pPr>
            <a:r>
              <a:rPr lang="en-US" dirty="0"/>
              <a:t>the one who played harder competition would be the better team competitively</a:t>
            </a:r>
          </a:p>
          <a:p>
            <a:pPr marL="1371600" marR="0" lvl="2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tabLst/>
              <a:defRPr/>
            </a:pPr>
            <a:r>
              <a:rPr lang="en-US" dirty="0"/>
              <a:t>Look at other catch-all performance metrics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tabLst/>
              <a:defRPr/>
            </a:pPr>
            <a:r>
              <a:rPr lang="en-US" dirty="0"/>
              <a:t>Simple Rating System</a:t>
            </a:r>
          </a:p>
        </p:txBody>
      </p:sp>
    </p:spTree>
    <p:extLst>
      <p:ext uri="{BB962C8B-B14F-4D97-AF65-F5344CB8AC3E}">
        <p14:creationId xmlns:p14="http://schemas.microsoft.com/office/powerpoint/2010/main" val="102306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8f23857c5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d8f23857c5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Working with win % for now – first look at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Walk through line chart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Representative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General trend of going down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Spike in 2020 – outlier or representative of the upward trend away from balance before NIL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More data from upcoming years will help settle debate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8f23857c5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d8f23857c5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Bottom row most important with connection to win % differential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All positive correlation but 3 stars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Idea of teams unable to compete for highest level of talent (4 and 5 star) may focus on 3 star instead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Point of exploration for model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If quantity and quality of recruits matters and NIL helps spread those recruits to more schools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-&gt; then NIL would help create competitive balance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>
          <a:extLst>
            <a:ext uri="{FF2B5EF4-FFF2-40B4-BE49-F238E27FC236}">
              <a16:creationId xmlns:a16="http://schemas.microsoft.com/office/drawing/2014/main" id="{EFD912D7-01C9-F731-B017-A509542A5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8f23857c5_0_308:notes">
            <a:extLst>
              <a:ext uri="{FF2B5EF4-FFF2-40B4-BE49-F238E27FC236}">
                <a16:creationId xmlns:a16="http://schemas.microsoft.com/office/drawing/2014/main" id="{49CC8D96-B4E6-5ADE-4039-1F81CB3DFC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d8f23857c5_0_308:notes">
            <a:extLst>
              <a:ext uri="{FF2B5EF4-FFF2-40B4-BE49-F238E27FC236}">
                <a16:creationId xmlns:a16="http://schemas.microsoft.com/office/drawing/2014/main" id="{D6D5CD6D-6939-940C-7C99-EB555F0957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Categorical variable of Conference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There is a relationship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Lends more weight to win % in a harder conference like SEC may mean more than an easier one like ACC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069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4325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marL="1371600" lvl="2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marL="2286000" lvl="4" indent="-314325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marL="2743200" lvl="5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marL="4114800" lvl="8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marL="1371600" lvl="2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marL="2286000" lvl="4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marL="2743200" lvl="5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marL="4114800" lvl="8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marL="1371600" lvl="2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marL="2286000" lvl="4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marL="2743200" lvl="5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marL="4114800" lvl="8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marL="1371600" lvl="2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marL="2286000" lvl="4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marL="2743200" lvl="5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marL="4114800" lvl="8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marL="1371600" lvl="2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marL="2286000" lvl="4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marL="2743200" lvl="5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marL="4114800" lvl="8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marL="1371600" lvl="2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marL="2286000" lvl="4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marL="2743200" lvl="5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marL="4114800" lvl="8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marL="1371600" lvl="2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marL="2286000" lvl="4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marL="2743200" lvl="5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marL="4114800" lvl="8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marL="1371600" lvl="2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marL="2286000" lvl="4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marL="2743200" lvl="5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marL="4114800" lvl="8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marL="1371600" lvl="2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marL="2286000" lvl="4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marL="2743200" lvl="5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marL="4114800" lvl="8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marL="1371600" lvl="2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marL="2286000" lvl="4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marL="2743200" lvl="5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marL="4114800" lvl="8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marL="1371600" lvl="2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marL="2286000" lvl="4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marL="2743200" lvl="5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marL="4114800" lvl="8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" name="Google Shape;92;p17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7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p18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8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8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18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8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0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0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0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0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0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0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0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0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 type="tx">
  <p:cSld name="TITLE_AND_BODY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1"/>
          <p:cNvSpPr>
            <a:spLocks noGrp="1"/>
          </p:cNvSpPr>
          <p:nvPr>
            <p:ph type="pic" idx="2"/>
          </p:nvPr>
        </p:nvSpPr>
        <p:spPr>
          <a:xfrm>
            <a:off x="228600" y="1322475"/>
            <a:ext cx="86868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1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 b="1">
                <a:solidFill>
                  <a:schemeClr val="lt2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sz="1400" b="1">
                <a:solidFill>
                  <a:schemeClr val="lt2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 b="1">
                <a:solidFill>
                  <a:schemeClr val="lt2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 b="1">
                <a:solidFill>
                  <a:schemeClr val="lt2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sz="1400" b="1">
                <a:solidFill>
                  <a:schemeClr val="lt2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 b="1">
                <a:solidFill>
                  <a:schemeClr val="lt2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 b="1">
                <a:solidFill>
                  <a:schemeClr val="lt2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sz="1400" b="1">
                <a:solidFill>
                  <a:schemeClr val="lt2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2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 b="1">
                <a:solidFill>
                  <a:schemeClr val="lt2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sz="1400" b="1">
                <a:solidFill>
                  <a:schemeClr val="lt2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 b="1">
                <a:solidFill>
                  <a:schemeClr val="lt2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 b="1">
                <a:solidFill>
                  <a:schemeClr val="lt2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sz="1400" b="1">
                <a:solidFill>
                  <a:schemeClr val="lt2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 b="1">
                <a:solidFill>
                  <a:schemeClr val="lt2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 b="1">
                <a:solidFill>
                  <a:schemeClr val="lt2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sz="1400" b="1">
                <a:solidFill>
                  <a:schemeClr val="lt2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3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one column and image">
  <p:cSld name="CUSTOM_1"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subTitle" idx="1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>
            <a:spLocks noGrp="1"/>
          </p:cNvSpPr>
          <p:nvPr>
            <p:ph type="pic" idx="2"/>
          </p:nvPr>
        </p:nvSpPr>
        <p:spPr>
          <a:xfrm>
            <a:off x="4685900" y="1762300"/>
            <a:ext cx="4229400" cy="31524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4"/>
          <p:cNvSpPr/>
          <p:nvPr/>
        </p:nvSpPr>
        <p:spPr>
          <a:xfrm>
            <a:off x="228450" y="1762300"/>
            <a:ext cx="42294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3"/>
          </p:nvPr>
        </p:nvSpPr>
        <p:spPr>
          <a:xfrm>
            <a:off x="456400" y="1983350"/>
            <a:ext cx="3780300" cy="27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432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marL="914400" lvl="1" indent="-31432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marL="1371600" lvl="2" indent="-31432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marL="1828800" lvl="3" indent="-31432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marL="2286000" lvl="4" indent="-31432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marL="2743200" lvl="5" indent="-31432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marL="3200400" lvl="6" indent="-31432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marL="3657600" lvl="7" indent="-31432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marL="4114800" lvl="8" indent="-31432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hree columns and image 1">
  <p:cSld name="CUSTOM_2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subTitle" idx="1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spcFirstLastPara="1" wrap="square" lIns="1714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5"/>
          <p:cNvSpPr>
            <a:spLocks noGrp="1"/>
          </p:cNvSpPr>
          <p:nvPr>
            <p:ph type="pic" idx="2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5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3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spcFirstLastPara="1" wrap="square" lIns="114300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hree columns and image 2">
  <p:cSld name="CUSTOM_2_1"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6"/>
          <p:cNvSpPr>
            <a:spLocks noGrp="1"/>
          </p:cNvSpPr>
          <p:nvPr>
            <p:ph type="pic" idx="2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6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6" name="Google Shape;176;p26"/>
          <p:cNvSpPr txBox="1">
            <a:spLocks noGrp="1"/>
          </p:cNvSpPr>
          <p:nvPr>
            <p:ph type="subTitle" idx="1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spcFirstLastPara="1" wrap="square" lIns="1714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3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spcFirstLastPara="1" wrap="square" lIns="114300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hree columns and image 3">
  <p:cSld name="CUSTOM_2_1_1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7"/>
          <p:cNvSpPr>
            <a:spLocks noGrp="1"/>
          </p:cNvSpPr>
          <p:nvPr>
            <p:ph type="pic" idx="2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27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spcFirstLastPara="1" wrap="square" lIns="1714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3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spcFirstLastPara="1" wrap="square" lIns="114300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hree columns and image 4">
  <p:cSld name="CUSTOM_2_1_1_1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28"/>
          <p:cNvSpPr>
            <a:spLocks noGrp="1"/>
          </p:cNvSpPr>
          <p:nvPr>
            <p:ph type="pic" idx="2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8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subTitle" idx="1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spcFirstLastPara="1" wrap="square" lIns="1714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3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spcFirstLastPara="1" wrap="square" lIns="114300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4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spcFirstLastPara="1" wrap="square" lIns="1714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5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spcFirstLastPara="1" wrap="square" lIns="114300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5" name="Google Shape;205;p28"/>
          <p:cNvSpPr txBox="1">
            <a:spLocks noGrp="1"/>
          </p:cNvSpPr>
          <p:nvPr>
            <p:ph type="subTitle" idx="6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spcFirstLastPara="1" wrap="square" lIns="1714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7" name="Google Shape;207;p28"/>
          <p:cNvSpPr txBox="1">
            <a:spLocks noGrp="1"/>
          </p:cNvSpPr>
          <p:nvPr>
            <p:ph type="body" idx="7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spcFirstLastPara="1" wrap="square" lIns="114300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CUSTOM_3">
    <p:bg>
      <p:bgPr>
        <a:solidFill>
          <a:schemeClr val="dk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10" name="Google Shape;210;p29"/>
          <p:cNvSpPr txBox="1">
            <a:spLocks noGrp="1"/>
          </p:cNvSpPr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4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marL="1371600" lvl="2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marL="2286000" lvl="4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marL="2743200" lvl="5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marL="4114800" lvl="8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marL="1371600" lvl="2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marL="2286000" lvl="4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marL="2743200" lvl="5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marL="3657600" lvl="7" indent="-314325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marL="4114800" lvl="8" indent="-314325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81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4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4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4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4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4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4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4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4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43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1198028" y="1632850"/>
            <a:ext cx="6747944" cy="1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NIL and Competitive Balance</a:t>
            </a:r>
            <a:endParaRPr sz="4900" dirty="0"/>
          </a:p>
        </p:txBody>
      </p:sp>
      <p:sp>
        <p:nvSpPr>
          <p:cNvPr id="2" name="Google Shape;217;p31">
            <a:extLst>
              <a:ext uri="{FF2B5EF4-FFF2-40B4-BE49-F238E27FC236}">
                <a16:creationId xmlns:a16="http://schemas.microsoft.com/office/drawing/2014/main" id="{ABA43CDA-50D3-0621-E482-1E60A4CCD908}"/>
              </a:ext>
            </a:extLst>
          </p:cNvPr>
          <p:cNvSpPr txBox="1">
            <a:spLocks/>
          </p:cNvSpPr>
          <p:nvPr/>
        </p:nvSpPr>
        <p:spPr>
          <a:xfrm>
            <a:off x="1198028" y="2440187"/>
            <a:ext cx="6747944" cy="1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Young Serif"/>
              <a:buNone/>
              <a:defRPr sz="5600" b="0" i="0" u="none" strike="noStrike" cap="none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 b="0" i="0" u="none" strike="noStrike" cap="none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 b="0" i="0" u="none" strike="noStrike" cap="none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 b="0" i="0" u="none" strike="noStrike" cap="none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 b="0" i="0" u="none" strike="noStrike" cap="none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 b="0" i="0" u="none" strike="noStrike" cap="none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 b="0" i="0" u="none" strike="noStrike" cap="none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 b="0" i="0" u="none" strike="noStrike" cap="none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 b="0" i="0" u="none" strike="noStrike" cap="none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Abyan Nawaz, Beckett Sanderson, </a:t>
            </a:r>
            <a:r>
              <a:rPr lang="en-US" sz="1200" dirty="0" err="1"/>
              <a:t>Vidit</a:t>
            </a:r>
            <a:r>
              <a:rPr lang="en-US" sz="1200" dirty="0"/>
              <a:t> Shah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>
            <a:spLocks noGrp="1"/>
          </p:cNvSpPr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Contributions</a:t>
            </a:r>
            <a:endParaRPr dirty="0"/>
          </a:p>
        </p:txBody>
      </p:sp>
      <p:sp>
        <p:nvSpPr>
          <p:cNvPr id="281" name="Google Shape;281;p40"/>
          <p:cNvSpPr txBox="1">
            <a:spLocks noGrp="1"/>
          </p:cNvSpPr>
          <p:nvPr>
            <p:ph type="body" idx="3"/>
          </p:nvPr>
        </p:nvSpPr>
        <p:spPr>
          <a:xfrm>
            <a:off x="456400" y="1983350"/>
            <a:ext cx="4030800" cy="27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</a:pPr>
            <a:r>
              <a:rPr lang="en" sz="3250" dirty="0"/>
              <a:t>- Competitive balance matters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</a:pPr>
            <a:r>
              <a:rPr lang="en" sz="3250" dirty="0"/>
              <a:t>- St. Dev of Win % decreasing</a:t>
            </a:r>
          </a:p>
        </p:txBody>
      </p:sp>
      <p:pic>
        <p:nvPicPr>
          <p:cNvPr id="282" name="Google Shape;282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8554" t="3016" r="20114" b="4525"/>
          <a:stretch/>
        </p:blipFill>
        <p:spPr>
          <a:xfrm>
            <a:off x="5133976" y="1752600"/>
            <a:ext cx="3762374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Competitive Balance</a:t>
            </a:r>
            <a:endParaRPr dirty="0"/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3"/>
          </p:nvPr>
        </p:nvSpPr>
        <p:spPr>
          <a:xfrm>
            <a:off x="361950" y="1944162"/>
            <a:ext cx="3971925" cy="2788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</a:pPr>
            <a:r>
              <a:rPr lang="en-US" sz="3450" dirty="0"/>
              <a:t>- Who cares?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</a:pPr>
            <a:r>
              <a:rPr lang="en-US" sz="3450" dirty="0"/>
              <a:t>- Match uncertainty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</a:pPr>
            <a:r>
              <a:rPr lang="en-US" sz="3450" dirty="0"/>
              <a:t>- St. Dev of Win %</a:t>
            </a:r>
            <a:endParaRPr sz="3450" dirty="0"/>
          </a:p>
        </p:txBody>
      </p:sp>
      <p:pic>
        <p:nvPicPr>
          <p:cNvPr id="225" name="Google Shape;225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281" r="12281"/>
          <a:stretch/>
        </p:blipFill>
        <p:spPr>
          <a:xfrm>
            <a:off x="4685900" y="1762300"/>
            <a:ext cx="4227852" cy="31524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204BDB-115F-E4EA-281B-85D44A7D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72214B7-6EFB-9F41-930A-1A7CFBA46D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866046"/>
              </p:ext>
            </p:extLst>
          </p:nvPr>
        </p:nvGraphicFramePr>
        <p:xfrm>
          <a:off x="671601" y="888025"/>
          <a:ext cx="78368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33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4E5978-54D5-71A2-76CA-A19E8F9F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03E25-C9A3-5759-49EB-6DE09F21D5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6" t="1540" r="1168" b="677"/>
          <a:stretch/>
        </p:blipFill>
        <p:spPr>
          <a:xfrm>
            <a:off x="261754" y="1368177"/>
            <a:ext cx="6838950" cy="3632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8A4EBA-B0A3-3B52-629A-00B5D5376216}"/>
              </a:ext>
            </a:extLst>
          </p:cNvPr>
          <p:cNvSpPr txBox="1"/>
          <p:nvPr/>
        </p:nvSpPr>
        <p:spPr>
          <a:xfrm>
            <a:off x="7187290" y="1508550"/>
            <a:ext cx="470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}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2AD30-2448-DA3C-88BA-AE6BDB0FD328}"/>
              </a:ext>
            </a:extLst>
          </p:cNvPr>
          <p:cNvSpPr txBox="1"/>
          <p:nvPr/>
        </p:nvSpPr>
        <p:spPr>
          <a:xfrm>
            <a:off x="7187291" y="2322665"/>
            <a:ext cx="470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}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3CB493-88E3-D189-63CE-359ED046DC54}"/>
              </a:ext>
            </a:extLst>
          </p:cNvPr>
          <p:cNvSpPr txBox="1"/>
          <p:nvPr/>
        </p:nvSpPr>
        <p:spPr>
          <a:xfrm>
            <a:off x="7100704" y="3163219"/>
            <a:ext cx="470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pic>
        <p:nvPicPr>
          <p:cNvPr id="1026" name="Picture 2" descr="CFB at Sports-Reference.com">
            <a:extLst>
              <a:ext uri="{FF2B5EF4-FFF2-40B4-BE49-F238E27FC236}">
                <a16:creationId xmlns:a16="http://schemas.microsoft.com/office/drawing/2014/main" id="{7B8E6049-A9FE-F423-F797-4DE534F7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68" y="1562735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A TODAY Sports Launches &quot;For The Win ...">
            <a:extLst>
              <a:ext uri="{FF2B5EF4-FFF2-40B4-BE49-F238E27FC236}">
                <a16:creationId xmlns:a16="http://schemas.microsoft.com/office/drawing/2014/main" id="{58CDC3C1-3ED2-BD16-F214-750036755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097" y="2534335"/>
            <a:ext cx="1285993" cy="73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n3 - YouTube">
            <a:extLst>
              <a:ext uri="{FF2B5EF4-FFF2-40B4-BE49-F238E27FC236}">
                <a16:creationId xmlns:a16="http://schemas.microsoft.com/office/drawing/2014/main" id="{AF03387B-EDDF-4CA4-F72B-42AF2000C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55" y="3518021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80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02BA2-B4D4-E007-1BE2-DA208ADB6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B16F6-896A-600C-08B6-164C17A3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7856E-DBC3-2A0A-9F30-5374AF02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255" y="1196897"/>
            <a:ext cx="5667489" cy="386789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505E02B-20F4-C053-ABA5-838B5D78B1FC}"/>
              </a:ext>
            </a:extLst>
          </p:cNvPr>
          <p:cNvSpPr/>
          <p:nvPr/>
        </p:nvSpPr>
        <p:spPr>
          <a:xfrm>
            <a:off x="6331772" y="2159296"/>
            <a:ext cx="609600" cy="9715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E60DE-714C-03A7-3709-ACC4938D0D01}"/>
              </a:ext>
            </a:extLst>
          </p:cNvPr>
          <p:cNvSpPr/>
          <p:nvPr/>
        </p:nvSpPr>
        <p:spPr>
          <a:xfrm>
            <a:off x="5572125" y="4295775"/>
            <a:ext cx="847725" cy="400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B88445-8DE9-F56F-E81A-72FE6D1D5E7A}"/>
              </a:ext>
            </a:extLst>
          </p:cNvPr>
          <p:cNvSpPr/>
          <p:nvPr/>
        </p:nvSpPr>
        <p:spPr>
          <a:xfrm>
            <a:off x="5562600" y="3233343"/>
            <a:ext cx="847725" cy="6216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2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333B-85EA-828D-85EF-0ECAF897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0AFE-F1B3-92D1-BD94-22DC9B2A1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2500" y="2731597"/>
            <a:ext cx="3309900" cy="1691650"/>
          </a:xfrm>
        </p:spPr>
        <p:txBody>
          <a:bodyPr anchor="t">
            <a:normAutofit/>
          </a:bodyPr>
          <a:lstStyle/>
          <a:p>
            <a:pPr marL="139700" indent="0" algn="l">
              <a:lnSpc>
                <a:spcPct val="150000"/>
              </a:lnSpc>
              <a:buNone/>
            </a:pPr>
            <a:r>
              <a:rPr lang="en-US" sz="2800" b="0" dirty="0">
                <a:solidFill>
                  <a:schemeClr val="tx2"/>
                </a:solidFill>
                <a:latin typeface="Arial"/>
                <a:cs typeface="Arial"/>
                <a:sym typeface="Arial"/>
              </a:rPr>
              <a:t>- Head coach pay</a:t>
            </a:r>
          </a:p>
          <a:p>
            <a:pPr marL="139700" indent="0" algn="l">
              <a:lnSpc>
                <a:spcPct val="150000"/>
              </a:lnSpc>
              <a:buNone/>
            </a:pPr>
            <a:r>
              <a:rPr lang="en-US" sz="2800" b="0" dirty="0">
                <a:solidFill>
                  <a:schemeClr val="tx2"/>
                </a:solidFill>
                <a:latin typeface="Arial"/>
                <a:cs typeface="Arial"/>
                <a:sym typeface="Arial"/>
              </a:rPr>
              <a:t>- Win % context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4EC78-C1E3-CAD6-BE31-75980B40CC04}"/>
              </a:ext>
            </a:extLst>
          </p:cNvPr>
          <p:cNvSpPr txBox="1"/>
          <p:nvPr/>
        </p:nvSpPr>
        <p:spPr>
          <a:xfrm>
            <a:off x="5162500" y="2032480"/>
            <a:ext cx="33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Proxies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B70EFB8-660D-CAB1-0427-744DA45D013B}"/>
              </a:ext>
            </a:extLst>
          </p:cNvPr>
          <p:cNvSpPr txBox="1">
            <a:spLocks/>
          </p:cNvSpPr>
          <p:nvPr/>
        </p:nvSpPr>
        <p:spPr>
          <a:xfrm>
            <a:off x="671601" y="2728381"/>
            <a:ext cx="3417326" cy="199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ubik"/>
              <a:buChar char="●"/>
              <a:defRPr sz="1400" b="1" i="0" u="none" strike="noStrike" cap="none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ubik"/>
              <a:buChar char="○"/>
              <a:defRPr sz="1400" b="1" i="0" u="none" strike="noStrike" cap="none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ubik"/>
              <a:buChar char="■"/>
              <a:defRPr sz="1400" b="1" i="0" u="none" strike="noStrike" cap="none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ubik"/>
              <a:buChar char="●"/>
              <a:defRPr sz="1400" b="1" i="0" u="none" strike="noStrike" cap="none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ubik"/>
              <a:buChar char="○"/>
              <a:defRPr sz="1400" b="1" i="0" u="none" strike="noStrike" cap="none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ubik"/>
              <a:buChar char="■"/>
              <a:defRPr sz="1400" b="1" i="0" u="none" strike="noStrike" cap="none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ubik"/>
              <a:buChar char="●"/>
              <a:defRPr sz="1400" b="1" i="0" u="none" strike="noStrike" cap="none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ubik"/>
              <a:buChar char="○"/>
              <a:defRPr sz="1400" b="1" i="0" u="none" strike="noStrike" cap="none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ubik"/>
              <a:buChar char="■"/>
              <a:defRPr sz="1400" b="1" i="0" u="none" strike="noStrike" cap="none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139700" indent="0" algn="l">
              <a:lnSpc>
                <a:spcPct val="150000"/>
              </a:lnSpc>
              <a:buFont typeface="Rubik"/>
              <a:buNone/>
            </a:pPr>
            <a:r>
              <a:rPr lang="en-US" sz="2800" b="0" dirty="0">
                <a:solidFill>
                  <a:schemeClr val="tx2"/>
                </a:solidFill>
                <a:latin typeface="Arial"/>
                <a:cs typeface="Arial"/>
                <a:sym typeface="Arial"/>
              </a:rPr>
              <a:t>- Financial data reporting</a:t>
            </a:r>
          </a:p>
          <a:p>
            <a:pPr marL="139700" indent="0" algn="l">
              <a:lnSpc>
                <a:spcPct val="150000"/>
              </a:lnSpc>
              <a:buFont typeface="Rubik"/>
              <a:buNone/>
            </a:pPr>
            <a:r>
              <a:rPr lang="en-US" sz="2800" b="0" dirty="0">
                <a:solidFill>
                  <a:schemeClr val="tx2"/>
                </a:solidFill>
                <a:latin typeface="Arial"/>
                <a:cs typeface="Arial"/>
                <a:sym typeface="Arial"/>
              </a:rPr>
              <a:t>- NIL competition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AE5B9-41D9-8007-571E-7E003FA0F775}"/>
              </a:ext>
            </a:extLst>
          </p:cNvPr>
          <p:cNvSpPr txBox="1"/>
          <p:nvPr/>
        </p:nvSpPr>
        <p:spPr>
          <a:xfrm>
            <a:off x="671601" y="2032480"/>
            <a:ext cx="33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386794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428225" y="257175"/>
            <a:ext cx="828755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Competitive Advantage Over Time</a:t>
            </a:r>
            <a:endParaRPr dirty="0"/>
          </a:p>
        </p:txBody>
      </p:sp>
      <p:sp>
        <p:nvSpPr>
          <p:cNvPr id="238" name="Google Shape;238;p34"/>
          <p:cNvSpPr txBox="1">
            <a:spLocks noGrp="1"/>
          </p:cNvSpPr>
          <p:nvPr>
            <p:ph type="body" idx="3"/>
          </p:nvPr>
        </p:nvSpPr>
        <p:spPr>
          <a:xfrm>
            <a:off x="456400" y="1897625"/>
            <a:ext cx="3780300" cy="27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7848"/>
              <a:buNone/>
            </a:pPr>
            <a:r>
              <a:rPr lang="en-US" sz="3200" dirty="0"/>
              <a:t>- Closer to 0 = more balance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7848"/>
              <a:buNone/>
            </a:pPr>
            <a:r>
              <a:rPr lang="en-US" sz="3200" dirty="0"/>
              <a:t>- Representative?</a:t>
            </a:r>
            <a:endParaRPr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532B40-847B-5B36-0F54-319E735D1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57350"/>
            <a:ext cx="46482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574925" y="238125"/>
            <a:ext cx="799415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Numerical Variable Relationship</a:t>
            </a:r>
            <a:endParaRPr dirty="0"/>
          </a:p>
        </p:txBody>
      </p:sp>
      <p:sp>
        <p:nvSpPr>
          <p:cNvPr id="246" name="Google Shape;246;p35"/>
          <p:cNvSpPr txBox="1">
            <a:spLocks noGrp="1"/>
          </p:cNvSpPr>
          <p:nvPr>
            <p:ph type="body" idx="3"/>
          </p:nvPr>
        </p:nvSpPr>
        <p:spPr>
          <a:xfrm>
            <a:off x="240950" y="1983350"/>
            <a:ext cx="4095900" cy="27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</a:pPr>
            <a:r>
              <a:rPr lang="en-US" sz="3200" dirty="0"/>
              <a:t>- All variables positive correlation…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</a:pPr>
            <a:r>
              <a:rPr lang="en-US" sz="3200" dirty="0"/>
              <a:t>- …except 3 stars</a:t>
            </a:r>
            <a:endParaRPr sz="3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F43333-0F3E-C02B-6C31-48A10A096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10" y="1590675"/>
            <a:ext cx="3912339" cy="345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>
          <a:extLst>
            <a:ext uri="{FF2B5EF4-FFF2-40B4-BE49-F238E27FC236}">
              <a16:creationId xmlns:a16="http://schemas.microsoft.com/office/drawing/2014/main" id="{6F724B3C-B6AD-6B7A-1834-FF5D031B5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>
            <a:extLst>
              <a:ext uri="{FF2B5EF4-FFF2-40B4-BE49-F238E27FC236}">
                <a16:creationId xmlns:a16="http://schemas.microsoft.com/office/drawing/2014/main" id="{BBAFDC37-C41F-BF1D-C832-00A1EDACE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855" y="260500"/>
            <a:ext cx="81595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Categorical Variable Relationship</a:t>
            </a:r>
            <a:endParaRPr dirty="0"/>
          </a:p>
        </p:txBody>
      </p:sp>
      <p:sp>
        <p:nvSpPr>
          <p:cNvPr id="246" name="Google Shape;246;p35">
            <a:extLst>
              <a:ext uri="{FF2B5EF4-FFF2-40B4-BE49-F238E27FC236}">
                <a16:creationId xmlns:a16="http://schemas.microsoft.com/office/drawing/2014/main" id="{973223CE-0ED5-A16E-5AEF-669DF51A5E1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40950" y="1983350"/>
            <a:ext cx="4095900" cy="27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</a:pPr>
            <a:r>
              <a:rPr lang="en-US" sz="4000" dirty="0"/>
              <a:t>- Conference and win % relationship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846BC2-1CB6-A35F-EE7F-1EA009C4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05" y="1796900"/>
            <a:ext cx="460439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599477"/>
      </p:ext>
    </p:extLst>
  </p:cSld>
  <p:clrMapOvr>
    <a:masterClrMapping/>
  </p:clrMapOvr>
</p:sld>
</file>

<file path=ppt/theme/theme1.xml><?xml version="1.0" encoding="utf-8"?>
<a:theme xmlns:a="http://schemas.openxmlformats.org/drawingml/2006/main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673</Words>
  <Application>Microsoft Office PowerPoint</Application>
  <PresentationFormat>On-screen Show (16:9)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Rubik</vt:lpstr>
      <vt:lpstr>Young Serif</vt:lpstr>
      <vt:lpstr>Arial</vt:lpstr>
      <vt:lpstr>Rubik SemiBold</vt:lpstr>
      <vt:lpstr>Syllabus / Course Overview #1</vt:lpstr>
      <vt:lpstr>NIL and Competitive Balance</vt:lpstr>
      <vt:lpstr>Competitive Balance</vt:lpstr>
      <vt:lpstr>Timeline</vt:lpstr>
      <vt:lpstr>Data Sourcing</vt:lpstr>
      <vt:lpstr>Summary Statistics</vt:lpstr>
      <vt:lpstr>Data Limitations</vt:lpstr>
      <vt:lpstr>Competitive Advantage Over Time</vt:lpstr>
      <vt:lpstr>Numerical Variable Relationship</vt:lpstr>
      <vt:lpstr>Categorical Variable Relationship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Beckett Sanderson</dc:creator>
  <cp:lastModifiedBy>Beckett Sanderson</cp:lastModifiedBy>
  <cp:revision>2</cp:revision>
  <dcterms:modified xsi:type="dcterms:W3CDTF">2025-02-24T18:22:33Z</dcterms:modified>
</cp:coreProperties>
</file>