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c37ca8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ac37ca8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c37ca8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c37ca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ac37ca8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ac37ca8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c37ca8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c37ca8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c37ca8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c37ca8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c37ca8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c37ca8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c37ca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c37ca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c37ca8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c37ca8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c37ca8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ac37ca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class represents the sentiment of tweets on Twitter?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Beckett Schultz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Insights gained from NLP could have lasting effects.</a:t>
            </a:r>
            <a:endParaRPr sz="172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" sz="2040">
                <a:solidFill>
                  <a:schemeClr val="dk1"/>
                </a:solidFill>
              </a:rPr>
              <a:t>Aid in determining sentiment towards company</a:t>
            </a:r>
            <a:endParaRPr sz="2040">
              <a:solidFill>
                <a:schemeClr val="dk1"/>
              </a:solidFill>
            </a:endParaRPr>
          </a:p>
          <a:p>
            <a:pPr indent="-3581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lang="en" sz="2040">
                <a:solidFill>
                  <a:schemeClr val="dk1"/>
                </a:solidFill>
              </a:rPr>
              <a:t>Avoid high cost of </a:t>
            </a:r>
            <a:r>
              <a:rPr lang="en" sz="2040">
                <a:solidFill>
                  <a:schemeClr val="dk1"/>
                </a:solidFill>
              </a:rPr>
              <a:t>surveys</a:t>
            </a:r>
            <a:r>
              <a:rPr lang="en" sz="2040">
                <a:solidFill>
                  <a:schemeClr val="dk1"/>
                </a:solidFill>
              </a:rPr>
              <a:t> through social media APIs</a:t>
            </a:r>
            <a:endParaRPr sz="204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ocial Media Mix 3D Icons - Mix #1 | All content posted in t… | Flickr"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375" y="1253437"/>
            <a:ext cx="4285975" cy="32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The negative </a:t>
            </a:r>
            <a:r>
              <a:rPr lang="en" sz="2020"/>
              <a:t>label</a:t>
            </a:r>
            <a:r>
              <a:rPr lang="en" sz="2020"/>
              <a:t> has the highest </a:t>
            </a:r>
            <a:r>
              <a:rPr lang="en" sz="2020"/>
              <a:t>occurrence</a:t>
            </a:r>
            <a:r>
              <a:rPr lang="en" sz="2020"/>
              <a:t> among our data.</a:t>
            </a:r>
            <a:endParaRPr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Histogram with all four classes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Only label with over 20,000 instances</a:t>
            </a:r>
            <a:endParaRPr sz="266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3-26 091447.png"/>
          <p:cNvPicPr preferRelativeResize="0"/>
          <p:nvPr/>
        </p:nvPicPr>
        <p:blipFill rotWithShape="1">
          <a:blip r:embed="rId3">
            <a:alphaModFix/>
          </a:blip>
          <a:srcRect b="0" l="0" r="0" t="2162"/>
          <a:stretch/>
        </p:blipFill>
        <p:spPr>
          <a:xfrm>
            <a:off x="4253850" y="1288175"/>
            <a:ext cx="4890152" cy="3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Building of p</a:t>
            </a:r>
            <a:r>
              <a:rPr lang="en" sz="2020"/>
              <a:t>redictive model leads to strong results.</a:t>
            </a:r>
            <a:endParaRPr sz="2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Model metrics text file containing best model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I</a:t>
            </a:r>
            <a:r>
              <a:rPr lang="en" sz="2660">
                <a:solidFill>
                  <a:schemeClr val="dk1"/>
                </a:solidFill>
              </a:rPr>
              <a:t>mprovements</a:t>
            </a:r>
            <a:r>
              <a:rPr lang="en" sz="2660">
                <a:solidFill>
                  <a:schemeClr val="dk1"/>
                </a:solidFill>
              </a:rPr>
              <a:t> needed to handle more complex data</a:t>
            </a:r>
            <a:endParaRPr sz="266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 title="Screenshot 2025-03-26 1605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678050"/>
            <a:ext cx="4832401" cy="12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Linear Support Vector Machine handled the linearly separable text data the best.</a:t>
            </a:r>
            <a:endParaRPr sz="15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LinearSVC from scikit-learn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Text data transformed with TfidfVectorizer</a:t>
            </a:r>
            <a:endParaRPr sz="266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Screenshot 2025-03-26 112631.png"/>
          <p:cNvPicPr preferRelativeResize="0"/>
          <p:nvPr/>
        </p:nvPicPr>
        <p:blipFill rotWithShape="1">
          <a:blip r:embed="rId3">
            <a:alphaModFix/>
          </a:blip>
          <a:srcRect b="0" l="0" r="0" t="2458"/>
          <a:stretch/>
        </p:blipFill>
        <p:spPr>
          <a:xfrm>
            <a:off x="4369750" y="1511775"/>
            <a:ext cx="4774252" cy="2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Multinomial Naive Bayes model was a good starting point, but did not meet performance needs.</a:t>
            </a:r>
            <a:endParaRPr sz="15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Multinomial ideal when there is more than two possible outcomes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Lower accuracy</a:t>
            </a:r>
            <a:endParaRPr sz="266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Screenshot 2025-03-26 1126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57962"/>
            <a:ext cx="4832400" cy="27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Other models explored, but no discoveries were made.</a:t>
            </a:r>
            <a:endParaRPr sz="18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3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●"/>
            </a:pPr>
            <a:r>
              <a:rPr lang="en" sz="2280">
                <a:solidFill>
                  <a:schemeClr val="dk1"/>
                </a:solidFill>
              </a:rPr>
              <a:t>Logistic Regression</a:t>
            </a:r>
            <a:endParaRPr sz="2280">
              <a:solidFill>
                <a:schemeClr val="dk1"/>
              </a:solidFill>
            </a:endParaRPr>
          </a:p>
          <a:p>
            <a:pPr indent="-3733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●"/>
            </a:pPr>
            <a:r>
              <a:rPr lang="en" sz="2280">
                <a:solidFill>
                  <a:schemeClr val="dk1"/>
                </a:solidFill>
              </a:rPr>
              <a:t>Random Forest Classifier (memory constraint)</a:t>
            </a:r>
            <a:endParaRPr sz="228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19803" r="19803" t="0"/>
          <a:stretch/>
        </p:blipFill>
        <p:spPr>
          <a:xfrm>
            <a:off x="5089139" y="1152475"/>
            <a:ext cx="348642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Natural</a:t>
            </a:r>
            <a:r>
              <a:rPr lang="en" sz="1520"/>
              <a:t> Language Processing (NLP) is becoming increasingly popular.</a:t>
            </a:r>
            <a:endParaRPr sz="152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●"/>
            </a:pPr>
            <a:r>
              <a:rPr lang="en" sz="1820">
                <a:solidFill>
                  <a:schemeClr val="dk1"/>
                </a:solidFill>
              </a:rPr>
              <a:t>Tokens</a:t>
            </a:r>
            <a:endParaRPr sz="1820">
              <a:solidFill>
                <a:schemeClr val="dk1"/>
              </a:solidFill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●"/>
            </a:pPr>
            <a:r>
              <a:rPr lang="en" sz="1820">
                <a:solidFill>
                  <a:schemeClr val="dk1"/>
                </a:solidFill>
              </a:rPr>
              <a:t>Count Vectorizer (Bag of words)</a:t>
            </a:r>
            <a:endParaRPr sz="1820">
              <a:solidFill>
                <a:schemeClr val="dk1"/>
              </a:solidFill>
            </a:endParaRPr>
          </a:p>
          <a:p>
            <a:pPr indent="-3441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●"/>
            </a:pPr>
            <a:r>
              <a:rPr lang="en" sz="1820">
                <a:solidFill>
                  <a:schemeClr val="dk1"/>
                </a:solidFill>
              </a:rPr>
              <a:t>Tfidf Transformer</a:t>
            </a:r>
            <a:endParaRPr sz="2075"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What-is-nlp.png - Wikimedia Commons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60300"/>
            <a:ext cx="3999900" cy="34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Data Wrangling was fairly straight forward.</a:t>
            </a:r>
            <a:endParaRPr sz="20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Information gathered from Kaggle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Dataset initially selected because of cleanliness 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Missing and duplicate values dropped</a:t>
            </a:r>
            <a:endParaRPr sz="222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14695" r="14688" t="0"/>
          <a:stretch/>
        </p:blipFill>
        <p:spPr>
          <a:xfrm>
            <a:off x="5221112" y="1343258"/>
            <a:ext cx="3222474" cy="30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Preprocessing was performed to ensure efficiency during model building phase.</a:t>
            </a:r>
            <a:endParaRPr sz="17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3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80"/>
              <a:buChar char="●"/>
            </a:pPr>
            <a:r>
              <a:rPr lang="en" sz="2280">
                <a:solidFill>
                  <a:schemeClr val="dk1"/>
                </a:solidFill>
              </a:rPr>
              <a:t>HTML remover (BeautifulSoup)</a:t>
            </a:r>
            <a:endParaRPr sz="2280">
              <a:solidFill>
                <a:schemeClr val="dk1"/>
              </a:solidFill>
            </a:endParaRPr>
          </a:p>
          <a:p>
            <a:pPr indent="-3733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●"/>
            </a:pPr>
            <a:r>
              <a:rPr lang="en" sz="2280">
                <a:solidFill>
                  <a:schemeClr val="dk1"/>
                </a:solidFill>
              </a:rPr>
              <a:t>Regular expressions</a:t>
            </a:r>
            <a:endParaRPr sz="2280">
              <a:solidFill>
                <a:schemeClr val="dk1"/>
              </a:solidFill>
            </a:endParaRPr>
          </a:p>
          <a:p>
            <a:pPr indent="-37338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●"/>
            </a:pPr>
            <a:r>
              <a:rPr lang="en" sz="2280">
                <a:solidFill>
                  <a:schemeClr val="dk1"/>
                </a:solidFill>
              </a:rPr>
              <a:t>80/20 Train Test split</a:t>
            </a:r>
            <a:endParaRPr sz="228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5152674" y="1137099"/>
            <a:ext cx="3359350" cy="28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