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ac37ca8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ac37ca8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c37ca8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ac37ca8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ac37ca85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ac37ca85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ac37ca8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ac37ca8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ac37ca8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ac37ca8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ac37ca8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ac37ca8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ac37ca8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ac37ca8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ac37ca8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ac37ca8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ac37ca8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ac37ca8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</a:t>
            </a:r>
            <a:r>
              <a:rPr lang="en"/>
              <a:t>feature</a:t>
            </a:r>
            <a:r>
              <a:rPr lang="en"/>
              <a:t> is the best predictor of a stroke?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Beckett Schultz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Other models explored, but results were disappointing.</a:t>
            </a:r>
            <a:endParaRPr sz="1820"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"/>
              <a:buChar char="●"/>
            </a:pPr>
            <a:r>
              <a:rPr lang="en" sz="2080">
                <a:solidFill>
                  <a:schemeClr val="dk1"/>
                </a:solidFill>
              </a:rPr>
              <a:t>Decision Tree Classifier</a:t>
            </a:r>
            <a:endParaRPr sz="2080">
              <a:solidFill>
                <a:schemeClr val="dk1"/>
              </a:solidFill>
            </a:endParaRPr>
          </a:p>
          <a:p>
            <a:pPr indent="-36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"/>
              <a:buChar char="●"/>
            </a:pPr>
            <a:r>
              <a:rPr lang="en" sz="2080">
                <a:solidFill>
                  <a:schemeClr val="dk1"/>
                </a:solidFill>
              </a:rPr>
              <a:t>Random Forest Classifier</a:t>
            </a:r>
            <a:endParaRPr sz="2080">
              <a:solidFill>
                <a:schemeClr val="dk1"/>
              </a:solidFill>
            </a:endParaRPr>
          </a:p>
          <a:p>
            <a:pPr indent="-36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"/>
              <a:buChar char="●"/>
            </a:pPr>
            <a:r>
              <a:rPr lang="en" sz="2080">
                <a:solidFill>
                  <a:schemeClr val="dk1"/>
                </a:solidFill>
              </a:rPr>
              <a:t>K Nearest Neighbors Classifier</a:t>
            </a:r>
            <a:endParaRPr sz="2080">
              <a:solidFill>
                <a:schemeClr val="dk1"/>
              </a:solidFill>
            </a:endParaRPr>
          </a:p>
          <a:p>
            <a:pPr indent="-36068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80"/>
              <a:buChar char="●"/>
            </a:pPr>
            <a:r>
              <a:rPr lang="en" sz="2080">
                <a:solidFill>
                  <a:schemeClr val="dk1"/>
                </a:solidFill>
              </a:rPr>
              <a:t>PyCaret library used to generate more models</a:t>
            </a:r>
            <a:endParaRPr sz="2080">
              <a:solidFill>
                <a:schemeClr val="dk1"/>
              </a:solidFill>
            </a:endParaRPr>
          </a:p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 rotWithShape="1">
          <a:blip r:embed="rId3">
            <a:alphaModFix/>
          </a:blip>
          <a:srcRect b="0" l="19803" r="19803" t="0"/>
          <a:stretch/>
        </p:blipFill>
        <p:spPr>
          <a:xfrm>
            <a:off x="5089139" y="1152475"/>
            <a:ext cx="3486423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Age is the leading predictor, although not a very strong one.</a:t>
            </a:r>
            <a:endParaRPr sz="20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51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●"/>
            </a:pPr>
            <a:r>
              <a:rPr lang="en" sz="2660">
                <a:solidFill>
                  <a:schemeClr val="dk1"/>
                </a:solidFill>
              </a:rPr>
              <a:t>Histograms with relative and absolute frequencies used</a:t>
            </a:r>
            <a:endParaRPr sz="2660">
              <a:solidFill>
                <a:schemeClr val="dk1"/>
              </a:solidFill>
            </a:endParaRPr>
          </a:p>
          <a:p>
            <a:pPr indent="-39751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●"/>
            </a:pPr>
            <a:r>
              <a:rPr lang="en" sz="2660">
                <a:solidFill>
                  <a:schemeClr val="dk1"/>
                </a:solidFill>
              </a:rPr>
              <a:t>5 leading predictors found from heatmap</a:t>
            </a:r>
            <a:endParaRPr sz="266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-6418" r="16644" t="0"/>
          <a:stretch/>
        </p:blipFill>
        <p:spPr>
          <a:xfrm>
            <a:off x="4031000" y="1335675"/>
            <a:ext cx="5061699" cy="305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Building predictive model leads to conclusions about data quality.</a:t>
            </a:r>
            <a:endParaRPr sz="20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5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●"/>
            </a:pPr>
            <a:r>
              <a:rPr lang="en" sz="2660">
                <a:solidFill>
                  <a:schemeClr val="dk1"/>
                </a:solidFill>
              </a:rPr>
              <a:t>Model metrics text file containing pipeline with best model</a:t>
            </a:r>
            <a:endParaRPr sz="2660">
              <a:solidFill>
                <a:schemeClr val="dk1"/>
              </a:solidFill>
            </a:endParaRPr>
          </a:p>
          <a:p>
            <a:pPr indent="-39751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●"/>
            </a:pPr>
            <a:r>
              <a:rPr lang="en" sz="2660">
                <a:solidFill>
                  <a:schemeClr val="dk1"/>
                </a:solidFill>
              </a:rPr>
              <a:t>Need better quality data in future</a:t>
            </a:r>
            <a:endParaRPr sz="2660"/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 title="Screenshot 2025-03-16 150035.png"/>
          <p:cNvPicPr preferRelativeResize="0"/>
          <p:nvPr/>
        </p:nvPicPr>
        <p:blipFill rotWithShape="1">
          <a:blip r:embed="rId3">
            <a:alphaModFix/>
          </a:blip>
          <a:srcRect b="0" l="8567" r="1819" t="26927"/>
          <a:stretch/>
        </p:blipFill>
        <p:spPr>
          <a:xfrm>
            <a:off x="4311600" y="1840925"/>
            <a:ext cx="4711373" cy="15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/>
              <a:t>SMOTE object used to perform oversampling fit well into Logistic Regression model.</a:t>
            </a:r>
            <a:endParaRPr sz="1520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51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●"/>
            </a:pPr>
            <a:r>
              <a:rPr lang="en" sz="2660">
                <a:solidFill>
                  <a:schemeClr val="dk1"/>
                </a:solidFill>
              </a:rPr>
              <a:t>Synthetic Minority Over-sampling Technique</a:t>
            </a:r>
            <a:endParaRPr sz="2660">
              <a:solidFill>
                <a:schemeClr val="dk1"/>
              </a:solidFill>
            </a:endParaRPr>
          </a:p>
          <a:p>
            <a:pPr indent="-39751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●"/>
            </a:pPr>
            <a:r>
              <a:rPr lang="en" sz="2660">
                <a:solidFill>
                  <a:schemeClr val="dk1"/>
                </a:solidFill>
              </a:rPr>
              <a:t>Used to verify results found in other Logistic Regression model</a:t>
            </a:r>
            <a:endParaRPr sz="2660">
              <a:solidFill>
                <a:schemeClr val="dk1"/>
              </a:solidFill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 title="Screenshot 2025-03-01 191340.png"/>
          <p:cNvPicPr preferRelativeResize="0"/>
          <p:nvPr/>
        </p:nvPicPr>
        <p:blipFill rotWithShape="1">
          <a:blip r:embed="rId3">
            <a:alphaModFix/>
          </a:blip>
          <a:srcRect b="0" l="5024" r="12873" t="0"/>
          <a:stretch/>
        </p:blipFill>
        <p:spPr>
          <a:xfrm>
            <a:off x="4471963" y="1492713"/>
            <a:ext cx="4720775" cy="27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/>
              <a:t>Logistic Regression model with class_weight argument set to ‘balanced’ </a:t>
            </a:r>
            <a:r>
              <a:rPr lang="en" sz="1520"/>
              <a:t>performed</a:t>
            </a:r>
            <a:r>
              <a:rPr lang="en" sz="1520"/>
              <a:t> similarly.</a:t>
            </a:r>
            <a:endParaRPr sz="152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751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●"/>
            </a:pPr>
            <a:r>
              <a:rPr lang="en" sz="2660">
                <a:solidFill>
                  <a:schemeClr val="dk1"/>
                </a:solidFill>
              </a:rPr>
              <a:t>c</a:t>
            </a:r>
            <a:r>
              <a:rPr lang="en" sz="2660">
                <a:solidFill>
                  <a:schemeClr val="dk1"/>
                </a:solidFill>
              </a:rPr>
              <a:t>lass_weight argument can perform over sampling </a:t>
            </a:r>
            <a:r>
              <a:rPr lang="en" sz="2660">
                <a:solidFill>
                  <a:schemeClr val="dk1"/>
                </a:solidFill>
              </a:rPr>
              <a:t>like</a:t>
            </a:r>
            <a:r>
              <a:rPr lang="en" sz="2660">
                <a:solidFill>
                  <a:schemeClr val="dk1"/>
                </a:solidFill>
              </a:rPr>
              <a:t> SMOTE object</a:t>
            </a:r>
            <a:endParaRPr sz="2660">
              <a:solidFill>
                <a:schemeClr val="dk1"/>
              </a:solidFill>
            </a:endParaRPr>
          </a:p>
          <a:p>
            <a:pPr indent="-39751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Char char="●"/>
            </a:pPr>
            <a:r>
              <a:rPr lang="en" sz="2660">
                <a:solidFill>
                  <a:schemeClr val="dk1"/>
                </a:solidFill>
              </a:rPr>
              <a:t>Similar classification report</a:t>
            </a:r>
            <a:endParaRPr sz="266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 title="Screenshot 2025-03-01 191340.png"/>
          <p:cNvPicPr preferRelativeResize="0"/>
          <p:nvPr/>
        </p:nvPicPr>
        <p:blipFill rotWithShape="1">
          <a:blip r:embed="rId3">
            <a:alphaModFix/>
          </a:blip>
          <a:srcRect b="0" l="5024" r="12873" t="0"/>
          <a:stretch/>
        </p:blipFill>
        <p:spPr>
          <a:xfrm>
            <a:off x="4471963" y="1492713"/>
            <a:ext cx="4720775" cy="273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Strokes are very </a:t>
            </a:r>
            <a:r>
              <a:rPr lang="en" sz="2020"/>
              <a:t>prevalent</a:t>
            </a:r>
            <a:r>
              <a:rPr lang="en" sz="2020"/>
              <a:t> in today’s world.</a:t>
            </a:r>
            <a:endParaRPr sz="2020"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95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>
                <a:solidFill>
                  <a:schemeClr val="dk1"/>
                </a:solidFill>
              </a:rPr>
              <a:t>2nd leading cause of deaths globally</a:t>
            </a:r>
            <a:endParaRPr sz="2220">
              <a:solidFill>
                <a:schemeClr val="dk1"/>
              </a:solidFill>
            </a:endParaRPr>
          </a:p>
          <a:p>
            <a:pPr indent="-3695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>
                <a:solidFill>
                  <a:schemeClr val="dk1"/>
                </a:solidFill>
              </a:rPr>
              <a:t>Account for 11% of total deaths</a:t>
            </a:r>
            <a:endParaRPr sz="2220">
              <a:solidFill>
                <a:schemeClr val="dk1"/>
              </a:solidFill>
            </a:endParaRPr>
          </a:p>
          <a:p>
            <a:pPr indent="-36957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>
                <a:solidFill>
                  <a:schemeClr val="dk1"/>
                </a:solidFill>
              </a:rPr>
              <a:t>Sample of patients was collected containing health related </a:t>
            </a:r>
            <a:r>
              <a:rPr lang="en" sz="2220">
                <a:solidFill>
                  <a:schemeClr val="dk1"/>
                </a:solidFill>
              </a:rPr>
              <a:t>characteristics</a:t>
            </a:r>
            <a:r>
              <a:rPr lang="en" sz="2220">
                <a:solidFill>
                  <a:schemeClr val="dk1"/>
                </a:solidFill>
              </a:rPr>
              <a:t> </a:t>
            </a:r>
            <a:endParaRPr sz="2475"/>
          </a:p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Ischemic Stroke.svg - Wikimedia Commons"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613" y="1285875"/>
            <a:ext cx="3675474" cy="257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Data Wrangling was fairly straight forward.</a:t>
            </a:r>
            <a:endParaRPr sz="2020"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>
                <a:solidFill>
                  <a:schemeClr val="dk1"/>
                </a:solidFill>
              </a:rPr>
              <a:t>Information gathered from Kaggle</a:t>
            </a:r>
            <a:endParaRPr sz="2220">
              <a:solidFill>
                <a:schemeClr val="dk1"/>
              </a:solidFill>
            </a:endParaRPr>
          </a:p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>
                <a:solidFill>
                  <a:schemeClr val="dk1"/>
                </a:solidFill>
              </a:rPr>
              <a:t>Dataset initially selected because of cleanliness </a:t>
            </a:r>
            <a:endParaRPr sz="2220">
              <a:solidFill>
                <a:schemeClr val="dk1"/>
              </a:solidFill>
            </a:endParaRPr>
          </a:p>
          <a:p>
            <a:pPr indent="-36957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Char char="●"/>
            </a:pPr>
            <a:r>
              <a:rPr lang="en" sz="2220">
                <a:solidFill>
                  <a:schemeClr val="dk1"/>
                </a:solidFill>
              </a:rPr>
              <a:t>Missing values imputed with median</a:t>
            </a:r>
            <a:endParaRPr sz="2220"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14695" r="14688" t="0"/>
          <a:stretch/>
        </p:blipFill>
        <p:spPr>
          <a:xfrm>
            <a:off x="5221112" y="1343258"/>
            <a:ext cx="3222474" cy="30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720"/>
              <a:t>Preprocessing was performed to ensure efficiency during model building phase.</a:t>
            </a:r>
            <a:endParaRPr sz="172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●"/>
            </a:pPr>
            <a:r>
              <a:rPr lang="en" sz="1979">
                <a:solidFill>
                  <a:schemeClr val="dk1"/>
                </a:solidFill>
              </a:rPr>
              <a:t>Encoded categorical features</a:t>
            </a:r>
            <a:endParaRPr sz="1979">
              <a:solidFill>
                <a:schemeClr val="dk1"/>
              </a:solidFill>
            </a:endParaRPr>
          </a:p>
          <a:p>
            <a:pPr indent="-35433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●"/>
            </a:pPr>
            <a:r>
              <a:rPr lang="en" sz="1979">
                <a:solidFill>
                  <a:schemeClr val="dk1"/>
                </a:solidFill>
              </a:rPr>
              <a:t>Scaled features to have similar mean and variance</a:t>
            </a:r>
            <a:endParaRPr sz="1979">
              <a:solidFill>
                <a:schemeClr val="dk1"/>
              </a:solidFill>
            </a:endParaRPr>
          </a:p>
          <a:p>
            <a:pPr indent="-35433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●"/>
            </a:pPr>
            <a:r>
              <a:rPr lang="en" sz="1979">
                <a:solidFill>
                  <a:schemeClr val="dk1"/>
                </a:solidFill>
              </a:rPr>
              <a:t>80/20 Train Test split used</a:t>
            </a:r>
            <a:endParaRPr sz="1979">
              <a:solidFill>
                <a:schemeClr val="dk1"/>
              </a:solidFill>
            </a:endParaRPr>
          </a:p>
          <a:p>
            <a:pPr indent="-354330" lvl="0" marL="457200" marR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●"/>
            </a:pPr>
            <a:r>
              <a:rPr lang="en" sz="1979">
                <a:solidFill>
                  <a:schemeClr val="dk1"/>
                </a:solidFill>
              </a:rPr>
              <a:t>Stored X and y variables for easier referencing across notebooks</a:t>
            </a:r>
            <a:endParaRPr sz="1979">
              <a:solidFill>
                <a:schemeClr val="dk1"/>
              </a:solidFill>
            </a:endParaRPr>
          </a:p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>
            <a:alphaModFix/>
          </a:blip>
          <a:srcRect b="0" l="16647" r="16654" t="0"/>
          <a:stretch/>
        </p:blipFill>
        <p:spPr>
          <a:xfrm>
            <a:off x="5152674" y="1137099"/>
            <a:ext cx="3359350" cy="28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Hyperparameter tuning yielded no improvements.</a:t>
            </a:r>
            <a:endParaRPr sz="1620"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5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Performed GridSearchCV, but computationally expensive</a:t>
            </a:r>
            <a:endParaRPr sz="1840">
              <a:solidFill>
                <a:schemeClr val="dk1"/>
              </a:solidFill>
            </a:endParaRPr>
          </a:p>
          <a:p>
            <a:pPr indent="-345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Similar results achieved with RandomizedSearchCV </a:t>
            </a:r>
            <a:r>
              <a:rPr lang="en" sz="1840">
                <a:solidFill>
                  <a:schemeClr val="dk1"/>
                </a:solidFill>
              </a:rPr>
              <a:t>through</a:t>
            </a:r>
            <a:r>
              <a:rPr lang="en" sz="1840">
                <a:solidFill>
                  <a:schemeClr val="dk1"/>
                </a:solidFill>
              </a:rPr>
              <a:t> less exhaustive process</a:t>
            </a:r>
            <a:endParaRPr sz="1840">
              <a:solidFill>
                <a:schemeClr val="dk1"/>
              </a:solidFill>
            </a:endParaRPr>
          </a:p>
          <a:p>
            <a:pPr indent="-34544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" sz="1840">
                <a:solidFill>
                  <a:schemeClr val="dk1"/>
                </a:solidFill>
              </a:rPr>
              <a:t>PCA used to reduce dimensionality </a:t>
            </a:r>
            <a:endParaRPr sz="1840"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Sad Emoji - FREE (50215487012).png - Wikimedia Commons"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487" y="1152463"/>
            <a:ext cx="3463726" cy="2958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