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4" r:id="rId1"/>
  </p:sldMasterIdLst>
  <p:notesMasterIdLst>
    <p:notesMasterId r:id="rId12"/>
  </p:notesMasterIdLst>
  <p:sldIdLst>
    <p:sldId id="256" r:id="rId2"/>
    <p:sldId id="257" r:id="rId3"/>
    <p:sldId id="258" r:id="rId4"/>
    <p:sldId id="259" r:id="rId5"/>
    <p:sldId id="260" r:id="rId6"/>
    <p:sldId id="265" r:id="rId7"/>
    <p:sldId id="261" r:id="rId8"/>
    <p:sldId id="262" r:id="rId9"/>
    <p:sldId id="263"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629"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2F42A5-E708-47B2-AF05-6A31F0910F53}" type="datetimeFigureOut">
              <a:rPr lang="en-IN" smtClean="0"/>
              <a:t>14-01-2024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9EC841-046B-49CD-9169-4EE485A27223}" type="slidenum">
              <a:rPr lang="en-IN" smtClean="0"/>
              <a:t>‹#›</a:t>
            </a:fld>
            <a:endParaRPr lang="en-IN"/>
          </a:p>
        </p:txBody>
      </p:sp>
    </p:spTree>
    <p:extLst>
      <p:ext uri="{BB962C8B-B14F-4D97-AF65-F5344CB8AC3E}">
        <p14:creationId xmlns:p14="http://schemas.microsoft.com/office/powerpoint/2010/main" val="19075419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706D226D-3509-4674-9DAC-E1F00A2CE3E6}" type="datetimeFigureOut">
              <a:rPr lang="en-IN" smtClean="0"/>
              <a:t>14-01-2024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170A9E5-20DB-4BBC-9FAD-1268A2380513}" type="slidenum">
              <a:rPr lang="en-IN" smtClean="0"/>
              <a:t>‹#›</a:t>
            </a:fld>
            <a:endParaRPr lang="en-IN"/>
          </a:p>
        </p:txBody>
      </p:sp>
    </p:spTree>
    <p:extLst>
      <p:ext uri="{BB962C8B-B14F-4D97-AF65-F5344CB8AC3E}">
        <p14:creationId xmlns:p14="http://schemas.microsoft.com/office/powerpoint/2010/main" val="35290854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06D226D-3509-4674-9DAC-E1F00A2CE3E6}" type="datetimeFigureOut">
              <a:rPr lang="en-IN" smtClean="0"/>
              <a:t>14-01-2024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170A9E5-20DB-4BBC-9FAD-1268A2380513}" type="slidenum">
              <a:rPr lang="en-IN" smtClean="0"/>
              <a:t>‹#›</a:t>
            </a:fld>
            <a:endParaRPr lang="en-IN"/>
          </a:p>
        </p:txBody>
      </p:sp>
    </p:spTree>
    <p:extLst>
      <p:ext uri="{BB962C8B-B14F-4D97-AF65-F5344CB8AC3E}">
        <p14:creationId xmlns:p14="http://schemas.microsoft.com/office/powerpoint/2010/main" val="7511692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06D226D-3509-4674-9DAC-E1F00A2CE3E6}" type="datetimeFigureOut">
              <a:rPr lang="en-IN" smtClean="0"/>
              <a:t>14-01-2024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170A9E5-20DB-4BBC-9FAD-1268A2380513}" type="slidenum">
              <a:rPr lang="en-IN" smtClean="0"/>
              <a:t>‹#›</a:t>
            </a:fld>
            <a:endParaRPr lang="en-IN"/>
          </a:p>
        </p:txBody>
      </p:sp>
    </p:spTree>
    <p:extLst>
      <p:ext uri="{BB962C8B-B14F-4D97-AF65-F5344CB8AC3E}">
        <p14:creationId xmlns:p14="http://schemas.microsoft.com/office/powerpoint/2010/main" val="29898918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06D226D-3509-4674-9DAC-E1F00A2CE3E6}" type="datetimeFigureOut">
              <a:rPr lang="en-IN" smtClean="0"/>
              <a:t>14-01-2024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170A9E5-20DB-4BBC-9FAD-1268A2380513}" type="slidenum">
              <a:rPr lang="en-IN" smtClean="0"/>
              <a:t>‹#›</a:t>
            </a:fld>
            <a:endParaRPr lang="en-IN"/>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6075021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06D226D-3509-4674-9DAC-E1F00A2CE3E6}" type="datetimeFigureOut">
              <a:rPr lang="en-IN" smtClean="0"/>
              <a:t>14-01-2024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170A9E5-20DB-4BBC-9FAD-1268A2380513}" type="slidenum">
              <a:rPr lang="en-IN" smtClean="0"/>
              <a:t>‹#›</a:t>
            </a:fld>
            <a:endParaRPr lang="en-IN"/>
          </a:p>
        </p:txBody>
      </p:sp>
    </p:spTree>
    <p:extLst>
      <p:ext uri="{BB962C8B-B14F-4D97-AF65-F5344CB8AC3E}">
        <p14:creationId xmlns:p14="http://schemas.microsoft.com/office/powerpoint/2010/main" val="24693632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06D226D-3509-4674-9DAC-E1F00A2CE3E6}" type="datetimeFigureOut">
              <a:rPr lang="en-IN" smtClean="0"/>
              <a:t>14-01-2024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170A9E5-20DB-4BBC-9FAD-1268A2380513}" type="slidenum">
              <a:rPr lang="en-IN" smtClean="0"/>
              <a:t>‹#›</a:t>
            </a:fld>
            <a:endParaRPr lang="en-IN"/>
          </a:p>
        </p:txBody>
      </p:sp>
    </p:spTree>
    <p:extLst>
      <p:ext uri="{BB962C8B-B14F-4D97-AF65-F5344CB8AC3E}">
        <p14:creationId xmlns:p14="http://schemas.microsoft.com/office/powerpoint/2010/main" val="11427168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06D226D-3509-4674-9DAC-E1F00A2CE3E6}" type="datetimeFigureOut">
              <a:rPr lang="en-IN" smtClean="0"/>
              <a:t>14-01-2024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170A9E5-20DB-4BBC-9FAD-1268A2380513}" type="slidenum">
              <a:rPr lang="en-IN" smtClean="0"/>
              <a:t>‹#›</a:t>
            </a:fld>
            <a:endParaRPr lang="en-IN"/>
          </a:p>
        </p:txBody>
      </p:sp>
    </p:spTree>
    <p:extLst>
      <p:ext uri="{BB962C8B-B14F-4D97-AF65-F5344CB8AC3E}">
        <p14:creationId xmlns:p14="http://schemas.microsoft.com/office/powerpoint/2010/main" val="26215870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6D226D-3509-4674-9DAC-E1F00A2CE3E6}" type="datetimeFigureOut">
              <a:rPr lang="en-IN" smtClean="0"/>
              <a:t>14-01-2024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70A9E5-20DB-4BBC-9FAD-1268A2380513}" type="slidenum">
              <a:rPr lang="en-IN" smtClean="0"/>
              <a:t>‹#›</a:t>
            </a:fld>
            <a:endParaRPr lang="en-IN"/>
          </a:p>
        </p:txBody>
      </p:sp>
    </p:spTree>
    <p:extLst>
      <p:ext uri="{BB962C8B-B14F-4D97-AF65-F5344CB8AC3E}">
        <p14:creationId xmlns:p14="http://schemas.microsoft.com/office/powerpoint/2010/main" val="18866228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6D226D-3509-4674-9DAC-E1F00A2CE3E6}" type="datetimeFigureOut">
              <a:rPr lang="en-IN" smtClean="0"/>
              <a:t>14-01-2024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70A9E5-20DB-4BBC-9FAD-1268A2380513}" type="slidenum">
              <a:rPr lang="en-IN" smtClean="0"/>
              <a:t>‹#›</a:t>
            </a:fld>
            <a:endParaRPr lang="en-IN"/>
          </a:p>
        </p:txBody>
      </p:sp>
    </p:spTree>
    <p:extLst>
      <p:ext uri="{BB962C8B-B14F-4D97-AF65-F5344CB8AC3E}">
        <p14:creationId xmlns:p14="http://schemas.microsoft.com/office/powerpoint/2010/main" val="22481059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6D226D-3509-4674-9DAC-E1F00A2CE3E6}" type="datetimeFigureOut">
              <a:rPr lang="en-IN" smtClean="0"/>
              <a:t>14-01-2024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70A9E5-20DB-4BBC-9FAD-1268A2380513}" type="slidenum">
              <a:rPr lang="en-IN" smtClean="0"/>
              <a:t>‹#›</a:t>
            </a:fld>
            <a:endParaRPr lang="en-IN"/>
          </a:p>
        </p:txBody>
      </p:sp>
    </p:spTree>
    <p:extLst>
      <p:ext uri="{BB962C8B-B14F-4D97-AF65-F5344CB8AC3E}">
        <p14:creationId xmlns:p14="http://schemas.microsoft.com/office/powerpoint/2010/main" val="14271426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6D226D-3509-4674-9DAC-E1F00A2CE3E6}" type="datetimeFigureOut">
              <a:rPr lang="en-IN" smtClean="0"/>
              <a:t>14-01-2024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70A9E5-20DB-4BBC-9FAD-1268A2380513}" type="slidenum">
              <a:rPr lang="en-IN" smtClean="0"/>
              <a:t>‹#›</a:t>
            </a:fld>
            <a:endParaRPr lang="en-IN"/>
          </a:p>
        </p:txBody>
      </p:sp>
    </p:spTree>
    <p:extLst>
      <p:ext uri="{BB962C8B-B14F-4D97-AF65-F5344CB8AC3E}">
        <p14:creationId xmlns:p14="http://schemas.microsoft.com/office/powerpoint/2010/main" val="13626608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6D226D-3509-4674-9DAC-E1F00A2CE3E6}" type="datetimeFigureOut">
              <a:rPr lang="en-IN" smtClean="0"/>
              <a:t>14-01-2024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170A9E5-20DB-4BBC-9FAD-1268A2380513}" type="slidenum">
              <a:rPr lang="en-IN" smtClean="0"/>
              <a:t>‹#›</a:t>
            </a:fld>
            <a:endParaRPr lang="en-IN"/>
          </a:p>
        </p:txBody>
      </p:sp>
    </p:spTree>
    <p:extLst>
      <p:ext uri="{BB962C8B-B14F-4D97-AF65-F5344CB8AC3E}">
        <p14:creationId xmlns:p14="http://schemas.microsoft.com/office/powerpoint/2010/main" val="27277989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6D226D-3509-4674-9DAC-E1F00A2CE3E6}" type="datetimeFigureOut">
              <a:rPr lang="en-IN" smtClean="0"/>
              <a:t>14-01-2024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170A9E5-20DB-4BBC-9FAD-1268A2380513}" type="slidenum">
              <a:rPr lang="en-IN" smtClean="0"/>
              <a:t>‹#›</a:t>
            </a:fld>
            <a:endParaRPr lang="en-IN"/>
          </a:p>
        </p:txBody>
      </p:sp>
    </p:spTree>
    <p:extLst>
      <p:ext uri="{BB962C8B-B14F-4D97-AF65-F5344CB8AC3E}">
        <p14:creationId xmlns:p14="http://schemas.microsoft.com/office/powerpoint/2010/main" val="4554913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6D226D-3509-4674-9DAC-E1F00A2CE3E6}" type="datetimeFigureOut">
              <a:rPr lang="en-IN" smtClean="0"/>
              <a:t>14-01-2024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170A9E5-20DB-4BBC-9FAD-1268A2380513}" type="slidenum">
              <a:rPr lang="en-IN" smtClean="0"/>
              <a:t>‹#›</a:t>
            </a:fld>
            <a:endParaRPr lang="en-IN"/>
          </a:p>
        </p:txBody>
      </p:sp>
    </p:spTree>
    <p:extLst>
      <p:ext uri="{BB962C8B-B14F-4D97-AF65-F5344CB8AC3E}">
        <p14:creationId xmlns:p14="http://schemas.microsoft.com/office/powerpoint/2010/main" val="28120383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6D226D-3509-4674-9DAC-E1F00A2CE3E6}" type="datetimeFigureOut">
              <a:rPr lang="en-IN" smtClean="0"/>
              <a:t>14-01-2024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170A9E5-20DB-4BBC-9FAD-1268A2380513}" type="slidenum">
              <a:rPr lang="en-IN" smtClean="0"/>
              <a:t>‹#›</a:t>
            </a:fld>
            <a:endParaRPr lang="en-IN"/>
          </a:p>
        </p:txBody>
      </p:sp>
    </p:spTree>
    <p:extLst>
      <p:ext uri="{BB962C8B-B14F-4D97-AF65-F5344CB8AC3E}">
        <p14:creationId xmlns:p14="http://schemas.microsoft.com/office/powerpoint/2010/main" val="4890036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06D226D-3509-4674-9DAC-E1F00A2CE3E6}" type="datetimeFigureOut">
              <a:rPr lang="en-IN" smtClean="0"/>
              <a:t>14-01-2024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170A9E5-20DB-4BBC-9FAD-1268A2380513}" type="slidenum">
              <a:rPr lang="en-IN" smtClean="0"/>
              <a:t>‹#›</a:t>
            </a:fld>
            <a:endParaRPr lang="en-IN"/>
          </a:p>
        </p:txBody>
      </p:sp>
    </p:spTree>
    <p:extLst>
      <p:ext uri="{BB962C8B-B14F-4D97-AF65-F5344CB8AC3E}">
        <p14:creationId xmlns:p14="http://schemas.microsoft.com/office/powerpoint/2010/main" val="1595179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06D226D-3509-4674-9DAC-E1F00A2CE3E6}" type="datetimeFigureOut">
              <a:rPr lang="en-IN" smtClean="0"/>
              <a:t>14-01-2024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170A9E5-20DB-4BBC-9FAD-1268A2380513}" type="slidenum">
              <a:rPr lang="en-IN" smtClean="0"/>
              <a:t>‹#›</a:t>
            </a:fld>
            <a:endParaRPr lang="en-IN"/>
          </a:p>
        </p:txBody>
      </p:sp>
    </p:spTree>
    <p:extLst>
      <p:ext uri="{BB962C8B-B14F-4D97-AF65-F5344CB8AC3E}">
        <p14:creationId xmlns:p14="http://schemas.microsoft.com/office/powerpoint/2010/main" val="32584249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706D226D-3509-4674-9DAC-E1F00A2CE3E6}" type="datetimeFigureOut">
              <a:rPr lang="en-IN" smtClean="0"/>
              <a:t>14-01-2024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E170A9E5-20DB-4BBC-9FAD-1268A2380513}" type="slidenum">
              <a:rPr lang="en-IN" smtClean="0"/>
              <a:t>‹#›</a:t>
            </a:fld>
            <a:endParaRPr lang="en-IN"/>
          </a:p>
        </p:txBody>
      </p:sp>
    </p:spTree>
    <p:extLst>
      <p:ext uri="{BB962C8B-B14F-4D97-AF65-F5344CB8AC3E}">
        <p14:creationId xmlns:p14="http://schemas.microsoft.com/office/powerpoint/2010/main" val="2706093644"/>
      </p:ext>
    </p:extLst>
  </p:cSld>
  <p:clrMap bg1="dk1" tx1="lt1" bg2="dk2" tx2="lt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 id="2147483786" r:id="rId12"/>
    <p:sldLayoutId id="2147483787" r:id="rId13"/>
    <p:sldLayoutId id="2147483788" r:id="rId14"/>
    <p:sldLayoutId id="2147483789" r:id="rId15"/>
    <p:sldLayoutId id="2147483790" r:id="rId16"/>
    <p:sldLayoutId id="2147483791"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sv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6C0F8-5320-D59C-A533-4A11CA3F83AD}"/>
              </a:ext>
            </a:extLst>
          </p:cNvPr>
          <p:cNvSpPr>
            <a:spLocks noGrp="1"/>
          </p:cNvSpPr>
          <p:nvPr>
            <p:ph type="ctrTitle"/>
          </p:nvPr>
        </p:nvSpPr>
        <p:spPr>
          <a:xfrm>
            <a:off x="1206101" y="1600199"/>
            <a:ext cx="9440034" cy="768097"/>
          </a:xfrm>
        </p:spPr>
        <p:txBody>
          <a:bodyPr>
            <a:normAutofit/>
          </a:bodyPr>
          <a:lstStyle/>
          <a:p>
            <a:pPr algn="ctr"/>
            <a:r>
              <a:rPr lang="en-US" sz="4800" dirty="0">
                <a:latin typeface="Algerian" panose="04020705040A02060702" pitchFamily="82" charset="0"/>
              </a:rPr>
              <a:t>Rainfall Prediction System </a:t>
            </a:r>
            <a:endParaRPr lang="en-IN" sz="4800" dirty="0">
              <a:latin typeface="Algerian" panose="04020705040A02060702" pitchFamily="82" charset="0"/>
            </a:endParaRPr>
          </a:p>
        </p:txBody>
      </p:sp>
      <p:pic>
        <p:nvPicPr>
          <p:cNvPr id="4" name="image3.png">
            <a:extLst>
              <a:ext uri="{FF2B5EF4-FFF2-40B4-BE49-F238E27FC236}">
                <a16:creationId xmlns:a16="http://schemas.microsoft.com/office/drawing/2014/main" id="{FE25B190-BB89-4BF3-F138-8B7F583C0846}"/>
              </a:ext>
            </a:extLst>
          </p:cNvPr>
          <p:cNvPicPr/>
          <p:nvPr/>
        </p:nvPicPr>
        <p:blipFill>
          <a:blip r:embed="rId2"/>
          <a:srcRect/>
          <a:stretch>
            <a:fillRect/>
          </a:stretch>
        </p:blipFill>
        <p:spPr>
          <a:xfrm>
            <a:off x="86264" y="130655"/>
            <a:ext cx="810883" cy="697481"/>
          </a:xfrm>
          <a:prstGeom prst="rect">
            <a:avLst/>
          </a:prstGeom>
          <a:ln/>
        </p:spPr>
      </p:pic>
      <p:sp>
        <p:nvSpPr>
          <p:cNvPr id="6" name="Subtitle 2">
            <a:extLst>
              <a:ext uri="{FF2B5EF4-FFF2-40B4-BE49-F238E27FC236}">
                <a16:creationId xmlns:a16="http://schemas.microsoft.com/office/drawing/2014/main" id="{CF34A5F2-BB9C-BA87-F4D1-9DDF37586ED1}"/>
              </a:ext>
            </a:extLst>
          </p:cNvPr>
          <p:cNvSpPr txBox="1">
            <a:spLocks/>
          </p:cNvSpPr>
          <p:nvPr/>
        </p:nvSpPr>
        <p:spPr>
          <a:xfrm>
            <a:off x="1000046" y="3990877"/>
            <a:ext cx="3106127" cy="1655762"/>
          </a:xfrm>
          <a:prstGeom prst="rect">
            <a:avLst/>
          </a:prstGeom>
          <a:effectLst>
            <a:outerShdw blurRad="25400" dir="17880000">
              <a:srgbClr val="000000">
                <a:alpha val="46000"/>
              </a:srgbClr>
            </a:outerShdw>
          </a:effectLst>
        </p:spPr>
        <p:txBody>
          <a:bodyPr vert="horz" lIns="91440" tIns="45720" rIns="91440" bIns="45720" rtlCol="0" anchor="t">
            <a:normAutofit fontScale="92500" lnSpcReduction="10000"/>
          </a:bodyPr>
          <a:lstStyle>
            <a:lvl1pPr marL="0" indent="0" algn="ctr" defTabSz="457200" rtl="0" eaLnBrk="1" latinLnBrk="0" hangingPunct="1">
              <a:spcBef>
                <a:spcPct val="20000"/>
              </a:spcBef>
              <a:spcAft>
                <a:spcPts val="600"/>
              </a:spcAft>
              <a:buClr>
                <a:schemeClr val="tx2"/>
              </a:buClr>
              <a:buSzPct val="70000"/>
              <a:buFont typeface="Wingdings 2" charset="2"/>
              <a:buNone/>
              <a:defRPr sz="2000" kern="1200">
                <a:ln>
                  <a:solidFill>
                    <a:schemeClr val="bg1">
                      <a:lumMod val="75000"/>
                      <a:lumOff val="25000"/>
                      <a:alpha val="10000"/>
                    </a:schemeClr>
                  </a:solidFill>
                </a:ln>
                <a:solidFill>
                  <a:schemeClr val="tx1"/>
                </a:solidFill>
                <a:effectLst>
                  <a:outerShdw blurRad="9525" dist="25400" dir="14640000" algn="tl" rotWithShape="0">
                    <a:schemeClr val="bg1">
                      <a:alpha val="30000"/>
                    </a:schemeClr>
                  </a:outerShdw>
                </a:effectLst>
                <a:latin typeface="+mn-lt"/>
                <a:ea typeface="+mn-ea"/>
                <a:cs typeface="+mn-cs"/>
              </a:defRPr>
            </a:lvl1pPr>
            <a:lvl2pPr marL="457200" indent="0" algn="ctr" defTabSz="457200" rtl="0" eaLnBrk="1" latinLnBrk="0" hangingPunct="1">
              <a:spcBef>
                <a:spcPct val="20000"/>
              </a:spcBef>
              <a:spcAft>
                <a:spcPts val="600"/>
              </a:spcAft>
              <a:buClr>
                <a:schemeClr val="tx2"/>
              </a:buClr>
              <a:buSzPct val="70000"/>
              <a:buFont typeface="Wingdings 2" charset="2"/>
              <a:buNone/>
              <a:defRPr sz="18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2pPr>
            <a:lvl3pPr marL="914400" indent="0" algn="ctr" defTabSz="457200" rtl="0" eaLnBrk="1" latinLnBrk="0" hangingPunct="1">
              <a:spcBef>
                <a:spcPct val="20000"/>
              </a:spcBef>
              <a:spcAft>
                <a:spcPts val="600"/>
              </a:spcAft>
              <a:buClr>
                <a:schemeClr val="tx2"/>
              </a:buClr>
              <a:buSzPct val="70000"/>
              <a:buFont typeface="Wingdings 2" charset="2"/>
              <a:buNone/>
              <a:defRPr sz="16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3pPr>
            <a:lvl4pPr marL="13716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4pPr>
            <a:lvl5pPr marL="18288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5pPr>
            <a:lvl6pPr marL="22860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6pPr>
            <a:lvl7pPr marL="27432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7pPr>
            <a:lvl8pPr marL="32004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8pPr>
            <a:lvl9pPr marL="3657600" indent="0" algn="ctr" defTabSz="457200" rtl="0" eaLnBrk="1" latinLnBrk="0" hangingPunct="1">
              <a:spcBef>
                <a:spcPct val="20000"/>
              </a:spcBef>
              <a:spcAft>
                <a:spcPts val="600"/>
              </a:spcAft>
              <a:buClr>
                <a:schemeClr val="tx2"/>
              </a:buClr>
              <a:buSzPct val="70000"/>
              <a:buFont typeface="Wingdings 2" charset="2"/>
              <a:buNone/>
              <a:defRPr sz="1400" kern="1200">
                <a:ln>
                  <a:solidFill>
                    <a:schemeClr val="bg1">
                      <a:lumMod val="75000"/>
                      <a:lumOff val="25000"/>
                      <a:alpha val="10000"/>
                    </a:schemeClr>
                  </a:solidFill>
                </a:ln>
                <a:solidFill>
                  <a:schemeClr val="tx1">
                    <a:tint val="75000"/>
                  </a:schemeClr>
                </a:solidFill>
                <a:effectLst>
                  <a:outerShdw blurRad="9525" dist="25400" dir="14640000" algn="tl" rotWithShape="0">
                    <a:schemeClr val="bg1">
                      <a:alpha val="30000"/>
                    </a:schemeClr>
                  </a:outerShdw>
                </a:effectLst>
                <a:latin typeface="+mn-lt"/>
                <a:ea typeface="+mn-ea"/>
                <a:cs typeface="+mn-cs"/>
              </a:defRPr>
            </a:lvl9pPr>
          </a:lstStyle>
          <a:p>
            <a:pPr algn="l"/>
            <a:r>
              <a:rPr lang="en-IN" dirty="0"/>
              <a:t>Submitted by-</a:t>
            </a:r>
          </a:p>
          <a:p>
            <a:pPr algn="l"/>
            <a:r>
              <a:rPr lang="en-IN" dirty="0"/>
              <a:t>Syed Amaan Hasan</a:t>
            </a:r>
          </a:p>
          <a:p>
            <a:pPr algn="l"/>
            <a:r>
              <a:rPr lang="en-IN" dirty="0"/>
              <a:t>Sec- E</a:t>
            </a:r>
          </a:p>
          <a:p>
            <a:pPr algn="l"/>
            <a:r>
              <a:rPr lang="en-IN" dirty="0"/>
              <a:t>University Roll no-2019173</a:t>
            </a:r>
          </a:p>
          <a:p>
            <a:pPr algn="l"/>
            <a:endParaRPr lang="en-IN" dirty="0"/>
          </a:p>
        </p:txBody>
      </p:sp>
      <p:sp>
        <p:nvSpPr>
          <p:cNvPr id="7" name="TextBox 6">
            <a:extLst>
              <a:ext uri="{FF2B5EF4-FFF2-40B4-BE49-F238E27FC236}">
                <a16:creationId xmlns:a16="http://schemas.microsoft.com/office/drawing/2014/main" id="{21B78518-BD05-176A-BB27-785EAFA15021}"/>
              </a:ext>
            </a:extLst>
          </p:cNvPr>
          <p:cNvSpPr txBox="1"/>
          <p:nvPr/>
        </p:nvSpPr>
        <p:spPr>
          <a:xfrm>
            <a:off x="8566036" y="4245579"/>
            <a:ext cx="2763078" cy="646331"/>
          </a:xfrm>
          <a:prstGeom prst="rect">
            <a:avLst/>
          </a:prstGeom>
          <a:noFill/>
        </p:spPr>
        <p:txBody>
          <a:bodyPr wrap="square" rtlCol="0">
            <a:spAutoFit/>
          </a:bodyPr>
          <a:lstStyle/>
          <a:p>
            <a:r>
              <a:rPr lang="en-IN" dirty="0"/>
              <a:t>Mentor-</a:t>
            </a:r>
          </a:p>
          <a:p>
            <a:r>
              <a:rPr lang="en-IN" dirty="0"/>
              <a:t>Ms. Meenakshi </a:t>
            </a:r>
            <a:r>
              <a:rPr lang="en-IN" dirty="0" err="1"/>
              <a:t>Maindola</a:t>
            </a:r>
            <a:endParaRPr lang="en-IN" sz="18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84053098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AB9CC-A328-22DE-7AF1-784BA1D2D054}"/>
              </a:ext>
            </a:extLst>
          </p:cNvPr>
          <p:cNvSpPr>
            <a:spLocks noGrp="1"/>
          </p:cNvSpPr>
          <p:nvPr>
            <p:ph type="title"/>
          </p:nvPr>
        </p:nvSpPr>
        <p:spPr>
          <a:xfrm>
            <a:off x="520603" y="2458550"/>
            <a:ext cx="10353762" cy="970450"/>
          </a:xfrm>
        </p:spPr>
        <p:txBody>
          <a:bodyPr/>
          <a:lstStyle/>
          <a:p>
            <a:r>
              <a:rPr lang="en-IN" dirty="0"/>
              <a:t>THANK YOU</a:t>
            </a:r>
          </a:p>
        </p:txBody>
      </p:sp>
    </p:spTree>
    <p:extLst>
      <p:ext uri="{BB962C8B-B14F-4D97-AF65-F5344CB8AC3E}">
        <p14:creationId xmlns:p14="http://schemas.microsoft.com/office/powerpoint/2010/main" val="1694154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A2286-E57B-7BA1-9DE0-2C0B796F9F25}"/>
              </a:ext>
            </a:extLst>
          </p:cNvPr>
          <p:cNvSpPr>
            <a:spLocks noGrp="1"/>
          </p:cNvSpPr>
          <p:nvPr>
            <p:ph type="title"/>
          </p:nvPr>
        </p:nvSpPr>
        <p:spPr>
          <a:xfrm>
            <a:off x="485271" y="155921"/>
            <a:ext cx="5753484" cy="1325563"/>
          </a:xfrm>
        </p:spPr>
        <p:txBody>
          <a:bodyPr/>
          <a:lstStyle/>
          <a:p>
            <a:r>
              <a:rPr lang="en-IN" dirty="0"/>
              <a:t>INTRODUCTION</a:t>
            </a:r>
          </a:p>
        </p:txBody>
      </p:sp>
      <p:sp>
        <p:nvSpPr>
          <p:cNvPr id="3" name="Content Placeholder 2">
            <a:extLst>
              <a:ext uri="{FF2B5EF4-FFF2-40B4-BE49-F238E27FC236}">
                <a16:creationId xmlns:a16="http://schemas.microsoft.com/office/drawing/2014/main" id="{20732A24-9883-8E4E-3B9B-0FDCAF5A1796}"/>
              </a:ext>
            </a:extLst>
          </p:cNvPr>
          <p:cNvSpPr>
            <a:spLocks noGrp="1"/>
          </p:cNvSpPr>
          <p:nvPr>
            <p:ph idx="1"/>
          </p:nvPr>
        </p:nvSpPr>
        <p:spPr>
          <a:xfrm>
            <a:off x="476551" y="1265641"/>
            <a:ext cx="10423521" cy="4515951"/>
          </a:xfrm>
        </p:spPr>
        <p:txBody>
          <a:bodyPr>
            <a:noAutofit/>
          </a:bodyPr>
          <a:lstStyle/>
          <a:p>
            <a:pPr marL="0" indent="0">
              <a:lnSpc>
                <a:spcPct val="170000"/>
              </a:lnSpc>
              <a:buNone/>
            </a:pPr>
            <a:r>
              <a:rPr lang="en-US" sz="1800" dirty="0">
                <a:solidFill>
                  <a:schemeClr val="tx1">
                    <a:lumMod val="95000"/>
                  </a:schemeClr>
                </a:solidFill>
                <a:effectLst/>
                <a:latin typeface="Times New Roman" panose="02020603050405020304" pitchFamily="18" charset="0"/>
                <a:ea typeface="Calibri" panose="020F0502020204030204" pitchFamily="34" charset="0"/>
              </a:rPr>
              <a:t>The "Rainfall Prediction Model" in Python aims to accurately forecast rainfall patterns by   analyzing historical weather data. Using Python's libraries and advanced data processing, it creates a predictive model with machine learning algorithms trained on parameters like temperature, humidity, wind speed, and pressure. </a:t>
            </a:r>
          </a:p>
          <a:p>
            <a:pPr marL="0" indent="0">
              <a:lnSpc>
                <a:spcPct val="100000"/>
              </a:lnSpc>
              <a:buNone/>
            </a:pPr>
            <a:endParaRPr lang="en-US" sz="1800" dirty="0">
              <a:solidFill>
                <a:schemeClr val="tx1">
                  <a:lumMod val="95000"/>
                </a:schemeClr>
              </a:solidFill>
              <a:effectLst/>
              <a:latin typeface="Times New Roman" panose="02020603050405020304" pitchFamily="18" charset="0"/>
              <a:ea typeface="Calibri" panose="020F0502020204030204" pitchFamily="34" charset="0"/>
            </a:endParaRPr>
          </a:p>
          <a:p>
            <a:pPr marL="0" indent="0">
              <a:lnSpc>
                <a:spcPct val="170000"/>
              </a:lnSpc>
              <a:buNone/>
            </a:pPr>
            <a:r>
              <a:rPr lang="en-US" sz="1800" dirty="0">
                <a:solidFill>
                  <a:schemeClr val="tx1">
                    <a:lumMod val="95000"/>
                  </a:schemeClr>
                </a:solidFill>
                <a:effectLst/>
                <a:latin typeface="Times New Roman" panose="02020603050405020304" pitchFamily="18" charset="0"/>
                <a:ea typeface="Calibri" panose="020F0502020204030204" pitchFamily="34" charset="0"/>
              </a:rPr>
              <a:t>Python's ease and powerful libraries streamline data analysis without a graphical interface, allowing focused refinement of the predictive model. Once validated, this model forecasts future rainfall trends from real-time meteorological data, benefiting agriculture, water management, and disaster preparedness.</a:t>
            </a:r>
          </a:p>
          <a:p>
            <a:pPr marL="0" indent="0">
              <a:lnSpc>
                <a:spcPct val="100000"/>
              </a:lnSpc>
              <a:buNone/>
            </a:pPr>
            <a:endParaRPr lang="en-US" sz="1800" dirty="0">
              <a:solidFill>
                <a:schemeClr val="tx1">
                  <a:lumMod val="95000"/>
                </a:schemeClr>
              </a:solidFill>
              <a:effectLst/>
              <a:latin typeface="Times New Roman" panose="02020603050405020304" pitchFamily="18" charset="0"/>
              <a:ea typeface="Calibri" panose="020F0502020204030204" pitchFamily="34" charset="0"/>
            </a:endParaRPr>
          </a:p>
          <a:p>
            <a:pPr marL="0" indent="0">
              <a:lnSpc>
                <a:spcPct val="170000"/>
              </a:lnSpc>
              <a:buNone/>
            </a:pPr>
            <a:r>
              <a:rPr lang="en-US" sz="1800" dirty="0">
                <a:solidFill>
                  <a:schemeClr val="tx1">
                    <a:lumMod val="95000"/>
                  </a:schemeClr>
                </a:solidFill>
                <a:latin typeface="Times New Roman" panose="02020603050405020304" pitchFamily="18" charset="0"/>
                <a:ea typeface="Calibri" panose="020F0502020204030204" pitchFamily="34" charset="0"/>
              </a:rPr>
              <a:t>Forecasts can be stored in CSV, Excel, or databases for further analysis. Python's libraries </a:t>
            </a:r>
          </a:p>
          <a:p>
            <a:pPr marL="0" indent="0">
              <a:lnSpc>
                <a:spcPct val="170000"/>
              </a:lnSpc>
              <a:buNone/>
            </a:pPr>
            <a:r>
              <a:rPr lang="en-US" sz="1800" dirty="0">
                <a:solidFill>
                  <a:schemeClr val="tx1">
                    <a:lumMod val="95000"/>
                  </a:schemeClr>
                </a:solidFill>
                <a:latin typeface="Times New Roman" panose="02020603050405020304" pitchFamily="18" charset="0"/>
                <a:ea typeface="Calibri" panose="020F0502020204030204" pitchFamily="34" charset="0"/>
              </a:rPr>
              <a:t>ensure a dependable and adaptable rainfall prediction solution.</a:t>
            </a:r>
          </a:p>
        </p:txBody>
      </p:sp>
      <p:cxnSp>
        <p:nvCxnSpPr>
          <p:cNvPr id="13" name="Straight Arrow Connector 12">
            <a:extLst>
              <a:ext uri="{FF2B5EF4-FFF2-40B4-BE49-F238E27FC236}">
                <a16:creationId xmlns:a16="http://schemas.microsoft.com/office/drawing/2014/main" id="{6D208FC2-65A8-183A-2C60-471614779E9E}"/>
              </a:ext>
            </a:extLst>
          </p:cNvPr>
          <p:cNvCxnSpPr/>
          <p:nvPr/>
        </p:nvCxnSpPr>
        <p:spPr>
          <a:xfrm>
            <a:off x="10704396" y="780952"/>
            <a:ext cx="391353" cy="0"/>
          </a:xfrm>
          <a:prstGeom prst="straightConnector1">
            <a:avLst/>
          </a:prstGeom>
          <a:ln>
            <a:solidFill>
              <a:schemeClr val="tx1">
                <a:lumMod val="95000"/>
              </a:schemeClr>
            </a:solidFill>
            <a:tailEnd type="triangle"/>
          </a:ln>
        </p:spPr>
        <p:style>
          <a:lnRef idx="3">
            <a:schemeClr val="accent1"/>
          </a:lnRef>
          <a:fillRef idx="0">
            <a:schemeClr val="accent1"/>
          </a:fillRef>
          <a:effectRef idx="2">
            <a:schemeClr val="accent1"/>
          </a:effectRef>
          <a:fontRef idx="minor">
            <a:schemeClr val="tx1"/>
          </a:fontRef>
        </p:style>
      </p:cxnSp>
      <p:pic>
        <p:nvPicPr>
          <p:cNvPr id="5" name="Graphic 4" descr="Cloud with solid fill">
            <a:extLst>
              <a:ext uri="{FF2B5EF4-FFF2-40B4-BE49-F238E27FC236}">
                <a16:creationId xmlns:a16="http://schemas.microsoft.com/office/drawing/2014/main" id="{33CAC0F2-82BE-A626-39F1-F2068385531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579864" y="-52432"/>
            <a:ext cx="914400" cy="914400"/>
          </a:xfrm>
          <a:prstGeom prst="rect">
            <a:avLst/>
          </a:prstGeom>
        </p:spPr>
      </p:pic>
      <p:pic>
        <p:nvPicPr>
          <p:cNvPr id="10" name="Graphic 9" descr="Water with solid fill">
            <a:extLst>
              <a:ext uri="{FF2B5EF4-FFF2-40B4-BE49-F238E27FC236}">
                <a16:creationId xmlns:a16="http://schemas.microsoft.com/office/drawing/2014/main" id="{4CBDF9B2-4F42-5BA1-8DA1-BC4354E4E98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647369" y="650210"/>
            <a:ext cx="295656" cy="423516"/>
          </a:xfrm>
          <a:prstGeom prst="rect">
            <a:avLst/>
          </a:prstGeom>
        </p:spPr>
      </p:pic>
      <p:pic>
        <p:nvPicPr>
          <p:cNvPr id="16" name="Graphic 15" descr="Water with solid fill">
            <a:extLst>
              <a:ext uri="{FF2B5EF4-FFF2-40B4-BE49-F238E27FC236}">
                <a16:creationId xmlns:a16="http://schemas.microsoft.com/office/drawing/2014/main" id="{EB5F7C5F-381E-3900-A383-951842A37D5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0968807" flipV="1">
            <a:off x="9901504" y="671046"/>
            <a:ext cx="140477" cy="201228"/>
          </a:xfrm>
          <a:prstGeom prst="rect">
            <a:avLst/>
          </a:prstGeom>
        </p:spPr>
      </p:pic>
      <p:pic>
        <p:nvPicPr>
          <p:cNvPr id="19" name="Graphic 18" descr="Water with solid fill">
            <a:extLst>
              <a:ext uri="{FF2B5EF4-FFF2-40B4-BE49-F238E27FC236}">
                <a16:creationId xmlns:a16="http://schemas.microsoft.com/office/drawing/2014/main" id="{B000576E-CB64-62AE-20D4-4D264A5E496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037064" y="672078"/>
            <a:ext cx="185328" cy="522618"/>
          </a:xfrm>
          <a:prstGeom prst="rect">
            <a:avLst/>
          </a:prstGeom>
        </p:spPr>
      </p:pic>
      <p:pic>
        <p:nvPicPr>
          <p:cNvPr id="20" name="Graphic 19" descr="Water with solid fill">
            <a:extLst>
              <a:ext uri="{FF2B5EF4-FFF2-40B4-BE49-F238E27FC236}">
                <a16:creationId xmlns:a16="http://schemas.microsoft.com/office/drawing/2014/main" id="{71B084D1-9DDE-6401-8497-EA951A88818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186685" y="667718"/>
            <a:ext cx="295656" cy="225295"/>
          </a:xfrm>
          <a:prstGeom prst="rect">
            <a:avLst/>
          </a:prstGeom>
        </p:spPr>
      </p:pic>
      <p:sp>
        <p:nvSpPr>
          <p:cNvPr id="21" name="TextBox 20">
            <a:extLst>
              <a:ext uri="{FF2B5EF4-FFF2-40B4-BE49-F238E27FC236}">
                <a16:creationId xmlns:a16="http://schemas.microsoft.com/office/drawing/2014/main" id="{A61099C8-B309-5B8D-7A6D-1F0B8622AD2B}"/>
              </a:ext>
            </a:extLst>
          </p:cNvPr>
          <p:cNvSpPr txBox="1"/>
          <p:nvPr/>
        </p:nvSpPr>
        <p:spPr>
          <a:xfrm>
            <a:off x="11201400" y="271366"/>
            <a:ext cx="758952" cy="923330"/>
          </a:xfrm>
          <a:prstGeom prst="rect">
            <a:avLst/>
          </a:prstGeom>
          <a:noFill/>
        </p:spPr>
        <p:txBody>
          <a:bodyPr wrap="square" rtlCol="0">
            <a:spAutoFit/>
          </a:bodyPr>
          <a:lstStyle/>
          <a:p>
            <a:r>
              <a:rPr lang="en-IN" dirty="0"/>
              <a:t>YES</a:t>
            </a:r>
          </a:p>
          <a:p>
            <a:endParaRPr lang="en-IN" dirty="0"/>
          </a:p>
          <a:p>
            <a:r>
              <a:rPr lang="en-IN" dirty="0"/>
              <a:t>NO</a:t>
            </a:r>
          </a:p>
        </p:txBody>
      </p:sp>
    </p:spTree>
    <p:extLst>
      <p:ext uri="{BB962C8B-B14F-4D97-AF65-F5344CB8AC3E}">
        <p14:creationId xmlns:p14="http://schemas.microsoft.com/office/powerpoint/2010/main" val="352648490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1D9164D-0DA1-0D67-92FD-127295A69F26}"/>
              </a:ext>
            </a:extLst>
          </p:cNvPr>
          <p:cNvSpPr>
            <a:spLocks noGrp="1"/>
          </p:cNvSpPr>
          <p:nvPr>
            <p:ph idx="1"/>
          </p:nvPr>
        </p:nvSpPr>
        <p:spPr>
          <a:xfrm>
            <a:off x="599079" y="448056"/>
            <a:ext cx="10353762" cy="6181344"/>
          </a:xfrm>
        </p:spPr>
        <p:txBody>
          <a:bodyPr>
            <a:normAutofit/>
          </a:bodyPr>
          <a:lstStyle/>
          <a:p>
            <a:pPr marL="0" indent="0">
              <a:lnSpc>
                <a:spcPct val="150000"/>
              </a:lnSpc>
              <a:buNone/>
            </a:pPr>
            <a:r>
              <a:rPr lang="en-US" sz="1800" dirty="0">
                <a:solidFill>
                  <a:schemeClr val="tx1">
                    <a:lumMod val="95000"/>
                  </a:schemeClr>
                </a:solidFill>
                <a:effectLst/>
                <a:latin typeface="Times New Roman" panose="02020603050405020304" pitchFamily="18" charset="0"/>
                <a:ea typeface="Calibri" panose="020F0502020204030204" pitchFamily="34" charset="0"/>
              </a:rPr>
              <a:t>The libraries we will make use of are: </a:t>
            </a:r>
          </a:p>
          <a:p>
            <a:pPr marL="0" indent="0">
              <a:lnSpc>
                <a:spcPct val="150000"/>
              </a:lnSpc>
              <a:buNone/>
            </a:pPr>
            <a:r>
              <a:rPr lang="en-US" sz="1800" dirty="0">
                <a:solidFill>
                  <a:schemeClr val="tx1">
                    <a:lumMod val="95000"/>
                  </a:schemeClr>
                </a:solidFill>
                <a:effectLst/>
                <a:latin typeface="Times New Roman" panose="02020603050405020304" pitchFamily="18" charset="0"/>
                <a:ea typeface="Calibri" panose="020F0502020204030204" pitchFamily="34" charset="0"/>
              </a:rPr>
              <a:t> </a:t>
            </a:r>
            <a:r>
              <a:rPr lang="en-US" sz="1800" dirty="0" err="1">
                <a:solidFill>
                  <a:schemeClr val="tx1">
                    <a:lumMod val="95000"/>
                  </a:schemeClr>
                </a:solidFill>
                <a:effectLst/>
                <a:latin typeface="Times New Roman" panose="02020603050405020304" pitchFamily="18" charset="0"/>
                <a:ea typeface="Calibri" panose="020F0502020204030204" pitchFamily="34" charset="0"/>
              </a:rPr>
              <a:t>Numpy</a:t>
            </a:r>
            <a:r>
              <a:rPr lang="en-US" sz="1800" dirty="0">
                <a:solidFill>
                  <a:schemeClr val="tx1">
                    <a:lumMod val="95000"/>
                  </a:schemeClr>
                </a:solidFill>
                <a:effectLst/>
                <a:latin typeface="Times New Roman" panose="02020603050405020304" pitchFamily="18" charset="0"/>
                <a:ea typeface="Calibri" panose="020F0502020204030204" pitchFamily="34" charset="0"/>
              </a:rPr>
              <a:t>, Pandas, </a:t>
            </a:r>
            <a:r>
              <a:rPr lang="en-US" sz="1800" dirty="0" err="1">
                <a:solidFill>
                  <a:schemeClr val="tx1">
                    <a:lumMod val="95000"/>
                  </a:schemeClr>
                </a:solidFill>
                <a:effectLst/>
                <a:latin typeface="Times New Roman" panose="02020603050405020304" pitchFamily="18" charset="0"/>
                <a:ea typeface="Calibri" panose="020F0502020204030204" pitchFamily="34" charset="0"/>
              </a:rPr>
              <a:t>Sklearn</a:t>
            </a:r>
            <a:r>
              <a:rPr lang="en-US" sz="1800" dirty="0">
                <a:solidFill>
                  <a:schemeClr val="tx1">
                    <a:lumMod val="95000"/>
                  </a:schemeClr>
                </a:solidFill>
                <a:effectLst/>
                <a:latin typeface="Times New Roman" panose="02020603050405020304" pitchFamily="18" charset="0"/>
                <a:ea typeface="Calibri" panose="020F0502020204030204" pitchFamily="34" charset="0"/>
              </a:rPr>
              <a:t> (scikit-learn).</a:t>
            </a:r>
          </a:p>
          <a:p>
            <a:pPr marL="0" indent="0">
              <a:lnSpc>
                <a:spcPct val="100000"/>
              </a:lnSpc>
              <a:buNone/>
            </a:pPr>
            <a:endParaRPr lang="en-US" sz="1800" dirty="0">
              <a:solidFill>
                <a:schemeClr val="tx1">
                  <a:lumMod val="95000"/>
                </a:schemeClr>
              </a:solidFill>
              <a:latin typeface="Times New Roman" panose="02020603050405020304" pitchFamily="18" charset="0"/>
              <a:ea typeface="Calibri" panose="020F0502020204030204" pitchFamily="34" charset="0"/>
            </a:endParaRPr>
          </a:p>
          <a:p>
            <a:pPr marL="0" indent="0">
              <a:lnSpc>
                <a:spcPct val="150000"/>
              </a:lnSpc>
              <a:buNone/>
            </a:pPr>
            <a:r>
              <a:rPr lang="en-US" sz="1800" dirty="0">
                <a:solidFill>
                  <a:schemeClr val="tx1">
                    <a:lumMod val="95000"/>
                  </a:schemeClr>
                </a:solidFill>
                <a:effectLst/>
                <a:latin typeface="Times New Roman" panose="02020603050405020304" pitchFamily="18" charset="0"/>
                <a:ea typeface="Calibri" panose="020F0502020204030204" pitchFamily="34" charset="0"/>
              </a:rPr>
              <a:t>Algorithm in use:   </a:t>
            </a:r>
          </a:p>
          <a:p>
            <a:pPr marL="0" indent="0">
              <a:lnSpc>
                <a:spcPct val="150000"/>
              </a:lnSpc>
              <a:buNone/>
            </a:pPr>
            <a:r>
              <a:rPr lang="en-US" sz="1800" dirty="0">
                <a:solidFill>
                  <a:schemeClr val="tx1">
                    <a:lumMod val="95000"/>
                  </a:schemeClr>
                </a:solidFill>
                <a:effectLst/>
                <a:latin typeface="Times New Roman" panose="02020603050405020304" pitchFamily="18" charset="0"/>
                <a:ea typeface="Calibri" panose="020F0502020204030204" pitchFamily="34" charset="0"/>
              </a:rPr>
              <a:t>Random Forest Classifier </a:t>
            </a:r>
          </a:p>
          <a:p>
            <a:pPr marL="0" indent="0">
              <a:lnSpc>
                <a:spcPct val="150000"/>
              </a:lnSpc>
              <a:buNone/>
            </a:pPr>
            <a:r>
              <a:rPr lang="en-US" sz="1800" dirty="0">
                <a:solidFill>
                  <a:schemeClr val="tx1">
                    <a:lumMod val="95000"/>
                  </a:schemeClr>
                </a:solidFill>
                <a:effectLst/>
                <a:latin typeface="Times New Roman" panose="02020603050405020304" pitchFamily="18" charset="0"/>
                <a:ea typeface="Calibri" panose="020F0502020204030204" pitchFamily="34" charset="0"/>
              </a:rPr>
              <a:t>The Random Forest Classifier is like having a crowd of diverse experts making a decision together.  </a:t>
            </a:r>
          </a:p>
          <a:p>
            <a:pPr marL="0" indent="0">
              <a:lnSpc>
                <a:spcPct val="150000"/>
              </a:lnSpc>
              <a:buNone/>
            </a:pPr>
            <a:r>
              <a:rPr lang="en-US" sz="1800" dirty="0">
                <a:solidFill>
                  <a:schemeClr val="tx1">
                    <a:lumMod val="95000"/>
                  </a:schemeClr>
                </a:solidFill>
                <a:effectLst/>
                <a:latin typeface="Times New Roman" panose="02020603050405020304" pitchFamily="18" charset="0"/>
                <a:ea typeface="Calibri" panose="020F0502020204030204" pitchFamily="34" charset="0"/>
              </a:rPr>
              <a:t>It's a machine learning model that combines the predictions of multiple decision trees to enhance accuracy and reduce overfitting. Each tree is built independently, considering a random subset of features and votes on the outcome. Then, the most popular prediction becomes the final result.  </a:t>
            </a:r>
          </a:p>
          <a:p>
            <a:pPr marL="0" indent="0">
              <a:lnSpc>
                <a:spcPct val="150000"/>
              </a:lnSpc>
              <a:buNone/>
            </a:pPr>
            <a:r>
              <a:rPr lang="en-US" sz="1800" dirty="0">
                <a:solidFill>
                  <a:schemeClr val="tx1">
                    <a:lumMod val="95000"/>
                  </a:schemeClr>
                </a:solidFill>
                <a:effectLst/>
                <a:latin typeface="Times New Roman" panose="02020603050405020304" pitchFamily="18" charset="0"/>
                <a:ea typeface="Calibri" panose="020F0502020204030204" pitchFamily="34" charset="0"/>
              </a:rPr>
              <a:t>This method maintains robustness against noise in data and is flexible enough to handle various types of problems, making it widely used in predicting trends, classifying objects, and even in medical diagnoses due to its reliability and adaptability.</a:t>
            </a:r>
            <a:endParaRPr lang="en-IN" sz="18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393406786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E8CA7-3836-A97E-4F38-7527AB8E17C4}"/>
              </a:ext>
            </a:extLst>
          </p:cNvPr>
          <p:cNvSpPr>
            <a:spLocks noGrp="1"/>
          </p:cNvSpPr>
          <p:nvPr>
            <p:ph type="title"/>
          </p:nvPr>
        </p:nvSpPr>
        <p:spPr>
          <a:xfrm>
            <a:off x="703483" y="104172"/>
            <a:ext cx="10353762" cy="970450"/>
          </a:xfrm>
        </p:spPr>
        <p:txBody>
          <a:bodyPr/>
          <a:lstStyle/>
          <a:p>
            <a:r>
              <a:rPr lang="en-IN" dirty="0"/>
              <a:t>METHODOLOGY</a:t>
            </a:r>
          </a:p>
        </p:txBody>
      </p:sp>
      <p:sp>
        <p:nvSpPr>
          <p:cNvPr id="3" name="Content Placeholder 2">
            <a:extLst>
              <a:ext uri="{FF2B5EF4-FFF2-40B4-BE49-F238E27FC236}">
                <a16:creationId xmlns:a16="http://schemas.microsoft.com/office/drawing/2014/main" id="{3D27988A-1C55-5360-3469-256DE8B6C676}"/>
              </a:ext>
            </a:extLst>
          </p:cNvPr>
          <p:cNvSpPr>
            <a:spLocks noGrp="1"/>
          </p:cNvSpPr>
          <p:nvPr>
            <p:ph idx="1"/>
          </p:nvPr>
        </p:nvSpPr>
        <p:spPr>
          <a:xfrm>
            <a:off x="832399" y="242465"/>
            <a:ext cx="11148993" cy="4677495"/>
          </a:xfrm>
        </p:spPr>
        <p:txBody>
          <a:bodyPr>
            <a:noAutofit/>
          </a:bodyPr>
          <a:lstStyle/>
          <a:p>
            <a:pPr marL="0" indent="0">
              <a:lnSpc>
                <a:spcPct val="170000"/>
              </a:lnSpc>
              <a:buNone/>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Calibri" panose="020F0502020204030204" pitchFamily="34" charset="0"/>
              <a:ea typeface="Calibri" panose="020F0502020204030204" pitchFamily="34" charset="0"/>
            </a:endParaRPr>
          </a:p>
          <a:p>
            <a:pPr marL="0" indent="0" algn="l">
              <a:lnSpc>
                <a:spcPct val="170000"/>
              </a:lnSpc>
              <a:buNone/>
            </a:pPr>
            <a:r>
              <a:rPr lang="en-US" sz="1800" b="1" i="0" u="sng" dirty="0">
                <a:solidFill>
                  <a:schemeClr val="tx1"/>
                </a:solidFill>
                <a:effectLst/>
                <a:latin typeface="Söhne"/>
              </a:rPr>
              <a:t>1. Data Loading and Exploration:</a:t>
            </a:r>
            <a:endParaRPr lang="en-US" sz="1800" b="0" i="0" u="sng" dirty="0">
              <a:solidFill>
                <a:schemeClr val="tx1"/>
              </a:solidFill>
              <a:effectLst/>
              <a:latin typeface="Söhne"/>
            </a:endParaRPr>
          </a:p>
          <a:p>
            <a:pPr marL="0" indent="0" algn="l">
              <a:lnSpc>
                <a:spcPct val="170000"/>
              </a:lnSpc>
              <a:buNone/>
            </a:pPr>
            <a:r>
              <a:rPr lang="en-US" sz="1800" b="0" i="0" dirty="0">
                <a:solidFill>
                  <a:srgbClr val="D1D5DB"/>
                </a:solidFill>
                <a:effectLst/>
                <a:latin typeface="Söhne"/>
              </a:rPr>
              <a:t>Loaded 'weatherAUS.csv' using </a:t>
            </a:r>
            <a:r>
              <a:rPr lang="en-US" sz="1800" b="0" i="0" dirty="0" err="1">
                <a:solidFill>
                  <a:srgbClr val="D1D5DB"/>
                </a:solidFill>
                <a:effectLst/>
                <a:latin typeface="Söhne"/>
              </a:rPr>
              <a:t>pandas.Explored</a:t>
            </a:r>
            <a:r>
              <a:rPr lang="en-US" sz="1800" b="0" i="0" dirty="0">
                <a:solidFill>
                  <a:srgbClr val="D1D5DB"/>
                </a:solidFill>
                <a:effectLst/>
                <a:latin typeface="Söhne"/>
              </a:rPr>
              <a:t> the dataset to understand its </a:t>
            </a:r>
            <a:r>
              <a:rPr lang="en-US" sz="1800" b="0" i="0" dirty="0" err="1">
                <a:solidFill>
                  <a:srgbClr val="D1D5DB"/>
                </a:solidFill>
                <a:effectLst/>
                <a:latin typeface="Söhne"/>
              </a:rPr>
              <a:t>structure.Extracted</a:t>
            </a:r>
            <a:r>
              <a:rPr lang="en-US" sz="1800" b="0" i="0" dirty="0">
                <a:solidFill>
                  <a:srgbClr val="D1D5DB"/>
                </a:solidFill>
                <a:effectLst/>
                <a:latin typeface="Söhne"/>
              </a:rPr>
              <a:t> relevant features for independent (X) and dependent (Y) variables.</a:t>
            </a:r>
          </a:p>
          <a:p>
            <a:pPr marL="0" indent="0" algn="l">
              <a:lnSpc>
                <a:spcPct val="100000"/>
              </a:lnSpc>
              <a:buNone/>
            </a:pPr>
            <a:endParaRPr lang="en-US" sz="1800" b="0" i="0" dirty="0">
              <a:solidFill>
                <a:srgbClr val="D1D5DB"/>
              </a:solidFill>
              <a:effectLst/>
              <a:latin typeface="Söhne"/>
            </a:endParaRPr>
          </a:p>
          <a:p>
            <a:pPr marL="0" indent="0" algn="l">
              <a:lnSpc>
                <a:spcPct val="170000"/>
              </a:lnSpc>
              <a:buNone/>
            </a:pPr>
            <a:r>
              <a:rPr lang="en-US" sz="1800" b="1" i="0" u="sng" dirty="0">
                <a:solidFill>
                  <a:srgbClr val="D1D5DB"/>
                </a:solidFill>
                <a:effectLst/>
                <a:latin typeface="Söhne"/>
              </a:rPr>
              <a:t>2. Data Preprocessing:</a:t>
            </a:r>
            <a:endParaRPr lang="en-US" sz="1800" b="0" i="0" u="sng" dirty="0">
              <a:solidFill>
                <a:srgbClr val="D1D5DB"/>
              </a:solidFill>
              <a:effectLst/>
              <a:latin typeface="Söhne"/>
            </a:endParaRPr>
          </a:p>
          <a:p>
            <a:pPr marL="0" indent="0" algn="l">
              <a:lnSpc>
                <a:spcPct val="170000"/>
              </a:lnSpc>
              <a:buNone/>
            </a:pPr>
            <a:r>
              <a:rPr lang="en-US" sz="1800" b="0" i="0" dirty="0">
                <a:solidFill>
                  <a:srgbClr val="D1D5DB"/>
                </a:solidFill>
                <a:effectLst/>
                <a:latin typeface="Söhne"/>
              </a:rPr>
              <a:t>Handled missing values in X using </a:t>
            </a:r>
            <a:r>
              <a:rPr lang="en-US" sz="1800" b="0" i="0" dirty="0" err="1">
                <a:solidFill>
                  <a:srgbClr val="D1D5DB"/>
                </a:solidFill>
                <a:effectLst/>
                <a:latin typeface="Söhne"/>
              </a:rPr>
              <a:t>SimpleImputer</a:t>
            </a:r>
            <a:r>
              <a:rPr lang="en-US" sz="1800" b="0" i="0" dirty="0">
                <a:solidFill>
                  <a:srgbClr val="D1D5DB"/>
                </a:solidFill>
                <a:effectLst/>
                <a:latin typeface="Söhne"/>
              </a:rPr>
              <a:t>, replacing </a:t>
            </a:r>
            <a:r>
              <a:rPr lang="en-US" sz="1800" b="0" i="0" dirty="0" err="1">
                <a:solidFill>
                  <a:srgbClr val="D1D5DB"/>
                </a:solidFill>
                <a:effectLst/>
                <a:latin typeface="Söhne"/>
              </a:rPr>
              <a:t>NaN</a:t>
            </a:r>
            <a:r>
              <a:rPr lang="en-US" sz="1800" b="0" i="0" dirty="0">
                <a:solidFill>
                  <a:srgbClr val="D1D5DB"/>
                </a:solidFill>
                <a:effectLst/>
                <a:latin typeface="Söhne"/>
              </a:rPr>
              <a:t> with the most frequent values. Reshaped Y for compatibility with the imputer. Printed preprocessed X and Y.</a:t>
            </a:r>
          </a:p>
          <a:p>
            <a:pPr marL="0" indent="0" algn="l">
              <a:lnSpc>
                <a:spcPct val="100000"/>
              </a:lnSpc>
              <a:buNone/>
            </a:pPr>
            <a:endParaRPr lang="en-US" sz="1800" b="0" i="0" dirty="0">
              <a:solidFill>
                <a:srgbClr val="D1D5DB"/>
              </a:solidFill>
              <a:effectLst/>
              <a:latin typeface="Söhne"/>
            </a:endParaRPr>
          </a:p>
          <a:p>
            <a:pPr marL="0" indent="0" algn="l">
              <a:lnSpc>
                <a:spcPct val="170000"/>
              </a:lnSpc>
              <a:buNone/>
            </a:pPr>
            <a:r>
              <a:rPr lang="en-US" sz="1800" b="1" i="0" u="sng" dirty="0">
                <a:solidFill>
                  <a:srgbClr val="D1D5DB"/>
                </a:solidFill>
                <a:effectLst/>
                <a:latin typeface="Söhne"/>
              </a:rPr>
              <a:t>3. Label Encoding:</a:t>
            </a:r>
            <a:endParaRPr lang="en-US" sz="1800" b="0" i="0" u="sng" dirty="0">
              <a:solidFill>
                <a:srgbClr val="D1D5DB"/>
              </a:solidFill>
              <a:effectLst/>
              <a:latin typeface="Söhne"/>
            </a:endParaRPr>
          </a:p>
          <a:p>
            <a:pPr marL="0" indent="0" algn="l">
              <a:lnSpc>
                <a:spcPct val="170000"/>
              </a:lnSpc>
              <a:buNone/>
            </a:pPr>
            <a:r>
              <a:rPr lang="en-US" sz="1800" b="0" i="0" dirty="0">
                <a:solidFill>
                  <a:srgbClr val="D1D5DB"/>
                </a:solidFill>
                <a:effectLst/>
                <a:latin typeface="Söhne"/>
              </a:rPr>
              <a:t>Used </a:t>
            </a:r>
            <a:r>
              <a:rPr lang="en-US" sz="1800" b="0" i="0" dirty="0" err="1">
                <a:solidFill>
                  <a:srgbClr val="D1D5DB"/>
                </a:solidFill>
                <a:effectLst/>
                <a:latin typeface="Söhne"/>
              </a:rPr>
              <a:t>LabelEncoder</a:t>
            </a:r>
            <a:r>
              <a:rPr lang="en-US" sz="1800" b="0" i="0" dirty="0">
                <a:solidFill>
                  <a:srgbClr val="D1D5DB"/>
                </a:solidFill>
                <a:effectLst/>
                <a:latin typeface="Söhne"/>
              </a:rPr>
              <a:t> to encode categorical variables in X and Y. Transformed specified columns in X and Y.</a:t>
            </a:r>
          </a:p>
          <a:p>
            <a:pPr marL="0" indent="0" algn="l">
              <a:lnSpc>
                <a:spcPct val="170000"/>
              </a:lnSpc>
              <a:buNone/>
            </a:pPr>
            <a:r>
              <a:rPr lang="en-US" sz="1800" b="0" i="0" dirty="0">
                <a:solidFill>
                  <a:srgbClr val="D1D5DB"/>
                </a:solidFill>
                <a:effectLst/>
                <a:latin typeface="Söhne"/>
              </a:rPr>
              <a:t>Printed encoded X and Y.</a:t>
            </a:r>
          </a:p>
          <a:p>
            <a:pPr marL="36900" indent="0" algn="just">
              <a:lnSpc>
                <a:spcPct val="170000"/>
              </a:lnSpc>
              <a:buNone/>
            </a:pPr>
            <a:endParaRPr lang="en-US" sz="1800" dirty="0">
              <a:effectLst/>
              <a:latin typeface="Times New Roman" panose="02020603050405020304" pitchFamily="18" charset="0"/>
              <a:ea typeface="Bookman Old Style" panose="02050604050505020204" pitchFamily="18" charset="0"/>
            </a:endParaRPr>
          </a:p>
          <a:p>
            <a:pPr marL="36900" indent="0" algn="just">
              <a:lnSpc>
                <a:spcPct val="170000"/>
              </a:lnSpc>
              <a:buNone/>
            </a:pPr>
            <a:endParaRPr lang="en-IN" sz="1800" dirty="0">
              <a:effectLst/>
              <a:latin typeface="Calibri" panose="020F0502020204030204" pitchFamily="34" charset="0"/>
              <a:ea typeface="Calibri" panose="020F0502020204030204" pitchFamily="34" charset="0"/>
            </a:endParaRPr>
          </a:p>
          <a:p>
            <a:pPr marL="36900" indent="0">
              <a:lnSpc>
                <a:spcPct val="170000"/>
              </a:lnSpc>
              <a:buNone/>
            </a:pPr>
            <a:endParaRPr lang="en-IN" sz="1800" dirty="0"/>
          </a:p>
        </p:txBody>
      </p:sp>
    </p:spTree>
    <p:extLst>
      <p:ext uri="{BB962C8B-B14F-4D97-AF65-F5344CB8AC3E}">
        <p14:creationId xmlns:p14="http://schemas.microsoft.com/office/powerpoint/2010/main" val="210264381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878A46-9530-F071-387D-FA1914560BAA}"/>
              </a:ext>
            </a:extLst>
          </p:cNvPr>
          <p:cNvSpPr>
            <a:spLocks noGrp="1"/>
          </p:cNvSpPr>
          <p:nvPr>
            <p:ph idx="1"/>
          </p:nvPr>
        </p:nvSpPr>
        <p:spPr>
          <a:xfrm>
            <a:off x="435252" y="375793"/>
            <a:ext cx="11556120" cy="5224272"/>
          </a:xfrm>
        </p:spPr>
        <p:txBody>
          <a:bodyPr>
            <a:noAutofit/>
          </a:bodyPr>
          <a:lstStyle/>
          <a:p>
            <a:pPr marL="0" indent="0">
              <a:lnSpc>
                <a:spcPct val="150000"/>
              </a:lnSpc>
              <a:buNone/>
            </a:pPr>
            <a:r>
              <a:rPr lang="en-US" sz="1800" b="1" u="sng" dirty="0">
                <a:solidFill>
                  <a:schemeClr val="tx1">
                    <a:lumMod val="95000"/>
                  </a:schemeClr>
                </a:solidFill>
                <a:effectLst/>
                <a:latin typeface="Times New Roman" panose="02020603050405020304" pitchFamily="18" charset="0"/>
                <a:ea typeface="Times New Roman" panose="02020603050405020304" pitchFamily="18" charset="0"/>
              </a:rPr>
              <a:t>4. Data Transformation: </a:t>
            </a:r>
          </a:p>
          <a:p>
            <a:pPr marL="0" indent="0">
              <a:lnSpc>
                <a:spcPct val="150000"/>
              </a:lnSpc>
              <a:buNone/>
            </a:pPr>
            <a:r>
              <a:rPr lang="en-US" sz="1800" dirty="0">
                <a:solidFill>
                  <a:schemeClr val="tx1">
                    <a:lumMod val="85000"/>
                  </a:schemeClr>
                </a:solidFill>
                <a:effectLst/>
                <a:latin typeface="Söhne"/>
                <a:ea typeface="Times New Roman" panose="02020603050405020304" pitchFamily="18" charset="0"/>
              </a:rPr>
              <a:t>Convert Y to a </a:t>
            </a:r>
            <a:r>
              <a:rPr lang="en-US" sz="1800" dirty="0" err="1">
                <a:solidFill>
                  <a:schemeClr val="tx1">
                    <a:lumMod val="85000"/>
                  </a:schemeClr>
                </a:solidFill>
                <a:effectLst/>
                <a:latin typeface="Söhne"/>
                <a:ea typeface="Times New Roman" panose="02020603050405020304" pitchFamily="18" charset="0"/>
              </a:rPr>
              <a:t>numpy</a:t>
            </a:r>
            <a:r>
              <a:rPr lang="en-US" sz="1800" dirty="0">
                <a:solidFill>
                  <a:schemeClr val="tx1">
                    <a:lumMod val="85000"/>
                  </a:schemeClr>
                </a:solidFill>
                <a:effectLst/>
                <a:latin typeface="Söhne"/>
                <a:ea typeface="Times New Roman" panose="02020603050405020304" pitchFamily="18" charset="0"/>
              </a:rPr>
              <a:t> array of float data type. Standardize the numerical features in X using </a:t>
            </a:r>
            <a:r>
              <a:rPr lang="en-US" sz="1800" dirty="0" err="1">
                <a:solidFill>
                  <a:schemeClr val="tx1">
                    <a:lumMod val="85000"/>
                  </a:schemeClr>
                </a:solidFill>
                <a:effectLst/>
                <a:latin typeface="Söhne"/>
                <a:ea typeface="Times New Roman" panose="02020603050405020304" pitchFamily="18" charset="0"/>
              </a:rPr>
              <a:t>StandardScaler</a:t>
            </a:r>
            <a:r>
              <a:rPr lang="en-US" sz="1800" dirty="0">
                <a:solidFill>
                  <a:schemeClr val="tx1">
                    <a:lumMod val="85000"/>
                  </a:schemeClr>
                </a:solidFill>
                <a:effectLst/>
                <a:latin typeface="Söhne"/>
                <a:ea typeface="Times New Roman" panose="02020603050405020304" pitchFamily="18" charset="0"/>
              </a:rPr>
              <a:t>. Print the standardized X. </a:t>
            </a:r>
          </a:p>
          <a:p>
            <a:pPr marL="0" indent="0">
              <a:lnSpc>
                <a:spcPct val="100000"/>
              </a:lnSpc>
              <a:buNone/>
            </a:pPr>
            <a:endParaRPr lang="en-US" sz="1800" dirty="0">
              <a:solidFill>
                <a:schemeClr val="tx1">
                  <a:lumMod val="85000"/>
                </a:schemeClr>
              </a:solidFill>
              <a:effectLst/>
              <a:latin typeface="Söhne"/>
              <a:ea typeface="Times New Roman" panose="02020603050405020304" pitchFamily="18" charset="0"/>
            </a:endParaRPr>
          </a:p>
          <a:p>
            <a:pPr marL="0" indent="0">
              <a:lnSpc>
                <a:spcPct val="150000"/>
              </a:lnSpc>
              <a:buNone/>
            </a:pPr>
            <a:r>
              <a:rPr lang="en-US" sz="1800" b="1" u="sng" dirty="0">
                <a:solidFill>
                  <a:schemeClr val="tx1">
                    <a:lumMod val="95000"/>
                  </a:schemeClr>
                </a:solidFill>
                <a:effectLst/>
                <a:latin typeface="Times New Roman" panose="02020603050405020304" pitchFamily="18" charset="0"/>
                <a:ea typeface="Times New Roman" panose="02020603050405020304" pitchFamily="18" charset="0"/>
              </a:rPr>
              <a:t>5. Train-Test Split: </a:t>
            </a:r>
          </a:p>
          <a:p>
            <a:pPr marL="0" indent="0">
              <a:lnSpc>
                <a:spcPct val="150000"/>
              </a:lnSpc>
              <a:buNone/>
            </a:pPr>
            <a:r>
              <a:rPr lang="en-US" sz="1800" dirty="0">
                <a:solidFill>
                  <a:schemeClr val="tx1">
                    <a:lumMod val="85000"/>
                  </a:schemeClr>
                </a:solidFill>
                <a:effectLst/>
                <a:latin typeface="Times New Roman" panose="02020603050405020304" pitchFamily="18" charset="0"/>
                <a:ea typeface="Times New Roman" panose="02020603050405020304" pitchFamily="18" charset="0"/>
              </a:rPr>
              <a:t>Split the dataset into training and testing sets using </a:t>
            </a:r>
            <a:r>
              <a:rPr lang="en-US" sz="1800" dirty="0" err="1">
                <a:solidFill>
                  <a:schemeClr val="tx1">
                    <a:lumMod val="85000"/>
                  </a:schemeClr>
                </a:solidFill>
                <a:effectLst/>
                <a:latin typeface="Times New Roman" panose="02020603050405020304" pitchFamily="18" charset="0"/>
                <a:ea typeface="Times New Roman" panose="02020603050405020304" pitchFamily="18" charset="0"/>
              </a:rPr>
              <a:t>train_test_split</a:t>
            </a:r>
            <a:r>
              <a:rPr lang="en-US" sz="1800" dirty="0">
                <a:solidFill>
                  <a:schemeClr val="tx1">
                    <a:lumMod val="85000"/>
                  </a:schemeClr>
                </a:solidFill>
                <a:effectLst/>
                <a:latin typeface="Times New Roman" panose="02020603050405020304" pitchFamily="18" charset="0"/>
                <a:ea typeface="Times New Roman" panose="02020603050405020304" pitchFamily="18" charset="0"/>
              </a:rPr>
              <a:t>, with a test size of 20% and a random state of 0. Print </a:t>
            </a:r>
            <a:r>
              <a:rPr lang="en-US" sz="1800" dirty="0" err="1">
                <a:solidFill>
                  <a:schemeClr val="tx1">
                    <a:lumMod val="85000"/>
                  </a:schemeClr>
                </a:solidFill>
                <a:effectLst/>
                <a:latin typeface="Times New Roman" panose="02020603050405020304" pitchFamily="18" charset="0"/>
                <a:ea typeface="Times New Roman" panose="02020603050405020304" pitchFamily="18" charset="0"/>
              </a:rPr>
              <a:t>X_train</a:t>
            </a:r>
            <a:r>
              <a:rPr lang="en-US" sz="1800" dirty="0">
                <a:solidFill>
                  <a:schemeClr val="tx1">
                    <a:lumMod val="85000"/>
                  </a:schemeClr>
                </a:solidFill>
                <a:effectLst/>
                <a:latin typeface="Times New Roman" panose="02020603050405020304" pitchFamily="18" charset="0"/>
                <a:ea typeface="Times New Roman" panose="02020603050405020304" pitchFamily="18" charset="0"/>
              </a:rPr>
              <a:t>, </a:t>
            </a:r>
            <a:r>
              <a:rPr lang="en-US" sz="1800" dirty="0" err="1">
                <a:solidFill>
                  <a:schemeClr val="tx1">
                    <a:lumMod val="85000"/>
                  </a:schemeClr>
                </a:solidFill>
                <a:effectLst/>
                <a:latin typeface="Times New Roman" panose="02020603050405020304" pitchFamily="18" charset="0"/>
                <a:ea typeface="Times New Roman" panose="02020603050405020304" pitchFamily="18" charset="0"/>
              </a:rPr>
              <a:t>X_test</a:t>
            </a:r>
            <a:r>
              <a:rPr lang="en-US" sz="1800" dirty="0">
                <a:solidFill>
                  <a:schemeClr val="tx1">
                    <a:lumMod val="85000"/>
                  </a:schemeClr>
                </a:solidFill>
                <a:effectLst/>
                <a:latin typeface="Times New Roman" panose="02020603050405020304" pitchFamily="18" charset="0"/>
                <a:ea typeface="Times New Roman" panose="02020603050405020304" pitchFamily="18" charset="0"/>
              </a:rPr>
              <a:t>, </a:t>
            </a:r>
            <a:r>
              <a:rPr lang="en-US" sz="1800" dirty="0" err="1">
                <a:solidFill>
                  <a:schemeClr val="tx1">
                    <a:lumMod val="85000"/>
                  </a:schemeClr>
                </a:solidFill>
                <a:effectLst/>
                <a:latin typeface="Times New Roman" panose="02020603050405020304" pitchFamily="18" charset="0"/>
                <a:ea typeface="Times New Roman" panose="02020603050405020304" pitchFamily="18" charset="0"/>
              </a:rPr>
              <a:t>Y_train</a:t>
            </a:r>
            <a:r>
              <a:rPr lang="en-US" sz="1800" dirty="0">
                <a:solidFill>
                  <a:schemeClr val="tx1">
                    <a:lumMod val="85000"/>
                  </a:schemeClr>
                </a:solidFill>
                <a:effectLst/>
                <a:latin typeface="Times New Roman" panose="02020603050405020304" pitchFamily="18" charset="0"/>
                <a:ea typeface="Times New Roman" panose="02020603050405020304" pitchFamily="18" charset="0"/>
              </a:rPr>
              <a:t>, and </a:t>
            </a:r>
            <a:r>
              <a:rPr lang="en-US" sz="1800" dirty="0" err="1">
                <a:solidFill>
                  <a:schemeClr val="tx1">
                    <a:lumMod val="85000"/>
                  </a:schemeClr>
                </a:solidFill>
                <a:effectLst/>
                <a:latin typeface="Times New Roman" panose="02020603050405020304" pitchFamily="18" charset="0"/>
                <a:ea typeface="Times New Roman" panose="02020603050405020304" pitchFamily="18" charset="0"/>
              </a:rPr>
              <a:t>Y_test</a:t>
            </a:r>
            <a:r>
              <a:rPr lang="en-US" sz="1800" dirty="0">
                <a:solidFill>
                  <a:schemeClr val="tx1">
                    <a:lumMod val="85000"/>
                  </a:schemeClr>
                </a:solidFill>
                <a:effectLst/>
                <a:latin typeface="Times New Roman" panose="02020603050405020304" pitchFamily="18" charset="0"/>
                <a:ea typeface="Times New Roman" panose="02020603050405020304" pitchFamily="18" charset="0"/>
              </a:rPr>
              <a:t>. </a:t>
            </a:r>
          </a:p>
          <a:p>
            <a:pPr marL="0" indent="0">
              <a:lnSpc>
                <a:spcPct val="100000"/>
              </a:lnSpc>
              <a:buNone/>
            </a:pPr>
            <a:endParaRPr lang="en-US" sz="1800" dirty="0">
              <a:solidFill>
                <a:schemeClr val="tx1">
                  <a:lumMod val="85000"/>
                </a:schemeClr>
              </a:solidFill>
              <a:effectLst/>
              <a:latin typeface="Times New Roman" panose="02020603050405020304" pitchFamily="18" charset="0"/>
              <a:ea typeface="Times New Roman" panose="02020603050405020304" pitchFamily="18" charset="0"/>
            </a:endParaRPr>
          </a:p>
          <a:p>
            <a:pPr marL="0" indent="0">
              <a:lnSpc>
                <a:spcPct val="150000"/>
              </a:lnSpc>
              <a:buNone/>
            </a:pPr>
            <a:r>
              <a:rPr lang="en-US" sz="1800" b="1" u="sng" dirty="0">
                <a:solidFill>
                  <a:schemeClr val="tx1">
                    <a:lumMod val="95000"/>
                  </a:schemeClr>
                </a:solidFill>
                <a:effectLst/>
                <a:latin typeface="Times New Roman" panose="02020603050405020304" pitchFamily="18" charset="0"/>
                <a:ea typeface="Times New Roman" panose="02020603050405020304" pitchFamily="18" charset="0"/>
              </a:rPr>
              <a:t>6. Model Training: </a:t>
            </a:r>
          </a:p>
          <a:p>
            <a:pPr marL="0" indent="0">
              <a:lnSpc>
                <a:spcPct val="150000"/>
              </a:lnSpc>
              <a:buNone/>
            </a:pPr>
            <a:r>
              <a:rPr lang="en-US" sz="1800" dirty="0">
                <a:solidFill>
                  <a:schemeClr val="tx1">
                    <a:lumMod val="95000"/>
                  </a:schemeClr>
                </a:solidFill>
                <a:effectLst/>
                <a:latin typeface="Times New Roman" panose="02020603050405020304" pitchFamily="18" charset="0"/>
                <a:ea typeface="Times New Roman" panose="02020603050405020304" pitchFamily="18" charset="0"/>
              </a:rPr>
              <a:t>Instantiate a </a:t>
            </a:r>
            <a:r>
              <a:rPr lang="en-US" sz="1800" dirty="0" err="1">
                <a:solidFill>
                  <a:schemeClr val="tx1">
                    <a:lumMod val="95000"/>
                  </a:schemeClr>
                </a:solidFill>
                <a:effectLst/>
                <a:latin typeface="Times New Roman" panose="02020603050405020304" pitchFamily="18" charset="0"/>
                <a:ea typeface="Times New Roman" panose="02020603050405020304" pitchFamily="18" charset="0"/>
              </a:rPr>
              <a:t>RandomForestClassifier</a:t>
            </a:r>
            <a:r>
              <a:rPr lang="en-US" sz="1800" dirty="0">
                <a:solidFill>
                  <a:schemeClr val="tx1">
                    <a:lumMod val="95000"/>
                  </a:schemeClr>
                </a:solidFill>
                <a:effectLst/>
                <a:latin typeface="Times New Roman" panose="02020603050405020304" pitchFamily="18" charset="0"/>
                <a:ea typeface="Times New Roman" panose="02020603050405020304" pitchFamily="18" charset="0"/>
              </a:rPr>
              <a:t> with 100 estimators and a random state of 0. Fit the classifier on the training data (</a:t>
            </a:r>
            <a:r>
              <a:rPr lang="en-US" sz="1800" dirty="0" err="1">
                <a:solidFill>
                  <a:schemeClr val="tx1">
                    <a:lumMod val="95000"/>
                  </a:schemeClr>
                </a:solidFill>
                <a:effectLst/>
                <a:latin typeface="Times New Roman" panose="02020603050405020304" pitchFamily="18" charset="0"/>
                <a:ea typeface="Times New Roman" panose="02020603050405020304" pitchFamily="18" charset="0"/>
              </a:rPr>
              <a:t>X_train</a:t>
            </a:r>
            <a:r>
              <a:rPr lang="en-US" sz="1800" dirty="0">
                <a:solidFill>
                  <a:schemeClr val="tx1">
                    <a:lumMod val="95000"/>
                  </a:schemeClr>
                </a:solidFill>
                <a:effectLst/>
                <a:latin typeface="Times New Roman" panose="02020603050405020304" pitchFamily="18" charset="0"/>
                <a:ea typeface="Times New Roman" panose="02020603050405020304" pitchFamily="18" charset="0"/>
              </a:rPr>
              <a:t>, </a:t>
            </a:r>
            <a:r>
              <a:rPr lang="en-US" sz="1800" dirty="0" err="1">
                <a:solidFill>
                  <a:schemeClr val="tx1">
                    <a:lumMod val="95000"/>
                  </a:schemeClr>
                </a:solidFill>
                <a:effectLst/>
                <a:latin typeface="Times New Roman" panose="02020603050405020304" pitchFamily="18" charset="0"/>
                <a:ea typeface="Times New Roman" panose="02020603050405020304" pitchFamily="18" charset="0"/>
              </a:rPr>
              <a:t>Y_train</a:t>
            </a:r>
            <a:r>
              <a:rPr lang="en-US" sz="1800" dirty="0">
                <a:solidFill>
                  <a:schemeClr val="tx1">
                    <a:lumMod val="95000"/>
                  </a:schemeClr>
                </a:solidFill>
                <a:effectLst/>
                <a:latin typeface="Times New Roman" panose="02020603050405020304" pitchFamily="18" charset="0"/>
                <a:ea typeface="Times New Roman" panose="02020603050405020304" pitchFamily="18" charset="0"/>
              </a:rPr>
              <a:t>). Print the training score.</a:t>
            </a:r>
            <a:endParaRPr lang="en-IN" sz="1800" dirty="0">
              <a:solidFill>
                <a:schemeClr val="tx1">
                  <a:lumMod val="95000"/>
                </a:schemeClr>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109974406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878A46-9530-F071-387D-FA1914560BAA}"/>
              </a:ext>
            </a:extLst>
          </p:cNvPr>
          <p:cNvSpPr>
            <a:spLocks noGrp="1"/>
          </p:cNvSpPr>
          <p:nvPr>
            <p:ph idx="1"/>
          </p:nvPr>
        </p:nvSpPr>
        <p:spPr>
          <a:xfrm>
            <a:off x="435252" y="375793"/>
            <a:ext cx="11556120" cy="5224272"/>
          </a:xfrm>
        </p:spPr>
        <p:txBody>
          <a:bodyPr>
            <a:noAutofit/>
          </a:bodyPr>
          <a:lstStyle/>
          <a:p>
            <a:pPr marL="0" indent="0">
              <a:lnSpc>
                <a:spcPct val="150000"/>
              </a:lnSpc>
              <a:buNone/>
            </a:pPr>
            <a:r>
              <a:rPr lang="en-US" sz="1800" b="1" u="sng" dirty="0">
                <a:solidFill>
                  <a:schemeClr val="tx1">
                    <a:lumMod val="95000"/>
                  </a:schemeClr>
                </a:solidFill>
                <a:effectLst/>
                <a:latin typeface="Times New Roman" panose="02020603050405020304" pitchFamily="18" charset="0"/>
                <a:ea typeface="Times New Roman" panose="02020603050405020304" pitchFamily="18" charset="0"/>
              </a:rPr>
              <a:t>7. Prediction and Evaluation: </a:t>
            </a:r>
          </a:p>
          <a:p>
            <a:pPr marL="0" indent="0">
              <a:lnSpc>
                <a:spcPct val="150000"/>
              </a:lnSpc>
              <a:buNone/>
            </a:pPr>
            <a:r>
              <a:rPr lang="en-US" sz="1800" dirty="0">
                <a:solidFill>
                  <a:schemeClr val="tx1">
                    <a:lumMod val="85000"/>
                  </a:schemeClr>
                </a:solidFill>
                <a:effectLst/>
                <a:latin typeface="Times New Roman" panose="02020603050405020304" pitchFamily="18" charset="0"/>
                <a:ea typeface="Times New Roman" panose="02020603050405020304" pitchFamily="18" charset="0"/>
              </a:rPr>
              <a:t>Use the trained model to predict on the test set (</a:t>
            </a:r>
            <a:r>
              <a:rPr lang="en-US" sz="1800" dirty="0" err="1">
                <a:solidFill>
                  <a:schemeClr val="tx1">
                    <a:lumMod val="85000"/>
                  </a:schemeClr>
                </a:solidFill>
                <a:effectLst/>
                <a:latin typeface="Times New Roman" panose="02020603050405020304" pitchFamily="18" charset="0"/>
                <a:ea typeface="Times New Roman" panose="02020603050405020304" pitchFamily="18" charset="0"/>
              </a:rPr>
              <a:t>X_test</a:t>
            </a:r>
            <a:r>
              <a:rPr lang="en-US" sz="1800" dirty="0">
                <a:solidFill>
                  <a:schemeClr val="tx1">
                    <a:lumMod val="85000"/>
                  </a:schemeClr>
                </a:solidFill>
                <a:effectLst/>
                <a:latin typeface="Times New Roman" panose="02020603050405020304" pitchFamily="18" charset="0"/>
                <a:ea typeface="Times New Roman" panose="02020603050405020304" pitchFamily="18" charset="0"/>
              </a:rPr>
              <a:t>). Inverse transform the predictions and actual values to their original labels using </a:t>
            </a:r>
            <a:r>
              <a:rPr lang="en-US" sz="1800" dirty="0" err="1">
                <a:solidFill>
                  <a:schemeClr val="tx1">
                    <a:lumMod val="85000"/>
                  </a:schemeClr>
                </a:solidFill>
                <a:effectLst/>
                <a:latin typeface="Times New Roman" panose="02020603050405020304" pitchFamily="18" charset="0"/>
                <a:ea typeface="Times New Roman" panose="02020603050405020304" pitchFamily="18" charset="0"/>
              </a:rPr>
              <a:t>LabelEncoder</a:t>
            </a:r>
            <a:r>
              <a:rPr lang="en-US" sz="1800" dirty="0">
                <a:solidFill>
                  <a:schemeClr val="tx1">
                    <a:lumMod val="85000"/>
                  </a:schemeClr>
                </a:solidFill>
                <a:effectLst/>
                <a:latin typeface="Times New Roman" panose="02020603050405020304" pitchFamily="18" charset="0"/>
                <a:ea typeface="Times New Roman" panose="02020603050405020304" pitchFamily="18" charset="0"/>
              </a:rPr>
              <a:t>. Print the predicted values (</a:t>
            </a:r>
            <a:r>
              <a:rPr lang="en-US" sz="1800" dirty="0" err="1">
                <a:solidFill>
                  <a:schemeClr val="tx1">
                    <a:lumMod val="85000"/>
                  </a:schemeClr>
                </a:solidFill>
                <a:effectLst/>
                <a:latin typeface="Times New Roman" panose="02020603050405020304" pitchFamily="18" charset="0"/>
                <a:ea typeface="Times New Roman" panose="02020603050405020304" pitchFamily="18" charset="0"/>
              </a:rPr>
              <a:t>y_pred</a:t>
            </a:r>
            <a:r>
              <a:rPr lang="en-US" sz="1800" dirty="0">
                <a:solidFill>
                  <a:schemeClr val="tx1">
                    <a:lumMod val="85000"/>
                  </a:schemeClr>
                </a:solidFill>
                <a:effectLst/>
                <a:latin typeface="Times New Roman" panose="02020603050405020304" pitchFamily="18" charset="0"/>
                <a:ea typeface="Times New Roman" panose="02020603050405020304" pitchFamily="18" charset="0"/>
              </a:rPr>
              <a:t>) and actual values (</a:t>
            </a:r>
            <a:r>
              <a:rPr lang="en-US" sz="1800" dirty="0" err="1">
                <a:solidFill>
                  <a:schemeClr val="tx1">
                    <a:lumMod val="85000"/>
                  </a:schemeClr>
                </a:solidFill>
                <a:effectLst/>
                <a:latin typeface="Times New Roman" panose="02020603050405020304" pitchFamily="18" charset="0"/>
                <a:ea typeface="Times New Roman" panose="02020603050405020304" pitchFamily="18" charset="0"/>
              </a:rPr>
              <a:t>Y_test</a:t>
            </a:r>
            <a:r>
              <a:rPr lang="en-US" sz="1800" dirty="0">
                <a:solidFill>
                  <a:schemeClr val="tx1">
                    <a:lumMod val="85000"/>
                  </a:schemeClr>
                </a:solidFill>
                <a:effectLst/>
                <a:latin typeface="Times New Roman" panose="02020603050405020304" pitchFamily="18" charset="0"/>
                <a:ea typeface="Times New Roman" panose="02020603050405020304" pitchFamily="18" charset="0"/>
              </a:rPr>
              <a:t>). Create a </a:t>
            </a:r>
            <a:r>
              <a:rPr lang="en-US" sz="1800" dirty="0" err="1">
                <a:solidFill>
                  <a:schemeClr val="tx1">
                    <a:lumMod val="85000"/>
                  </a:schemeClr>
                </a:solidFill>
                <a:effectLst/>
                <a:latin typeface="Times New Roman" panose="02020603050405020304" pitchFamily="18" charset="0"/>
                <a:ea typeface="Times New Roman" panose="02020603050405020304" pitchFamily="18" charset="0"/>
              </a:rPr>
              <a:t>DataFrame</a:t>
            </a:r>
            <a:r>
              <a:rPr lang="en-US" sz="1800" dirty="0">
                <a:solidFill>
                  <a:schemeClr val="tx1">
                    <a:lumMod val="85000"/>
                  </a:schemeClr>
                </a:solidFill>
                <a:effectLst/>
                <a:latin typeface="Times New Roman" panose="02020603050405020304" pitchFamily="18" charset="0"/>
                <a:ea typeface="Times New Roman" panose="02020603050405020304" pitchFamily="18" charset="0"/>
              </a:rPr>
              <a:t> to showcase the comparison between actual and predicted values. </a:t>
            </a:r>
          </a:p>
          <a:p>
            <a:pPr marL="0" indent="0">
              <a:lnSpc>
                <a:spcPct val="150000"/>
              </a:lnSpc>
              <a:buNone/>
            </a:pPr>
            <a:endParaRPr lang="en-US" sz="1800" dirty="0">
              <a:solidFill>
                <a:schemeClr val="tx1">
                  <a:lumMod val="85000"/>
                </a:schemeClr>
              </a:solidFill>
              <a:effectLst/>
              <a:latin typeface="Times New Roman" panose="02020603050405020304" pitchFamily="18" charset="0"/>
              <a:ea typeface="Times New Roman" panose="02020603050405020304" pitchFamily="18" charset="0"/>
            </a:endParaRPr>
          </a:p>
          <a:p>
            <a:pPr marL="0" indent="0">
              <a:lnSpc>
                <a:spcPct val="150000"/>
              </a:lnSpc>
              <a:buNone/>
            </a:pPr>
            <a:r>
              <a:rPr lang="en-US" sz="1800" b="1" u="sng" dirty="0">
                <a:solidFill>
                  <a:schemeClr val="tx1">
                    <a:lumMod val="95000"/>
                  </a:schemeClr>
                </a:solidFill>
                <a:effectLst/>
                <a:latin typeface="Times New Roman" panose="02020603050405020304" pitchFamily="18" charset="0"/>
                <a:ea typeface="Times New Roman" panose="02020603050405020304" pitchFamily="18" charset="0"/>
              </a:rPr>
              <a:t>8. Model Accuracy: </a:t>
            </a:r>
          </a:p>
          <a:p>
            <a:pPr marL="0" indent="0">
              <a:lnSpc>
                <a:spcPct val="150000"/>
              </a:lnSpc>
              <a:buNone/>
            </a:pPr>
            <a:r>
              <a:rPr lang="en-US" sz="1800" dirty="0">
                <a:solidFill>
                  <a:schemeClr val="tx1">
                    <a:lumMod val="85000"/>
                  </a:schemeClr>
                </a:solidFill>
                <a:effectLst/>
                <a:latin typeface="Times New Roman" panose="02020603050405020304" pitchFamily="18" charset="0"/>
                <a:ea typeface="Times New Roman" panose="02020603050405020304" pitchFamily="18" charset="0"/>
              </a:rPr>
              <a:t>Calculate the accuracy of the model using </a:t>
            </a:r>
            <a:r>
              <a:rPr lang="en-US" sz="1800" dirty="0" err="1">
                <a:solidFill>
                  <a:schemeClr val="tx1">
                    <a:lumMod val="85000"/>
                  </a:schemeClr>
                </a:solidFill>
                <a:effectLst/>
                <a:latin typeface="Times New Roman" panose="02020603050405020304" pitchFamily="18" charset="0"/>
                <a:ea typeface="Times New Roman" panose="02020603050405020304" pitchFamily="18" charset="0"/>
              </a:rPr>
              <a:t>accuracy_score</a:t>
            </a:r>
            <a:r>
              <a:rPr lang="en-US" sz="1800" dirty="0">
                <a:solidFill>
                  <a:schemeClr val="tx1">
                    <a:lumMod val="85000"/>
                  </a:schemeClr>
                </a:solidFill>
                <a:effectLst/>
                <a:latin typeface="Times New Roman" panose="02020603050405020304" pitchFamily="18" charset="0"/>
                <a:ea typeface="Times New Roman" panose="02020603050405020304" pitchFamily="18" charset="0"/>
              </a:rPr>
              <a:t> on </a:t>
            </a:r>
            <a:r>
              <a:rPr lang="en-US" sz="1800" dirty="0" err="1">
                <a:solidFill>
                  <a:schemeClr val="tx1">
                    <a:lumMod val="85000"/>
                  </a:schemeClr>
                </a:solidFill>
                <a:effectLst/>
                <a:latin typeface="Times New Roman" panose="02020603050405020304" pitchFamily="18" charset="0"/>
                <a:ea typeface="Times New Roman" panose="02020603050405020304" pitchFamily="18" charset="0"/>
              </a:rPr>
              <a:t>Y_test</a:t>
            </a:r>
            <a:r>
              <a:rPr lang="en-US" sz="1800" dirty="0">
                <a:solidFill>
                  <a:schemeClr val="tx1">
                    <a:lumMod val="85000"/>
                  </a:schemeClr>
                </a:solidFill>
                <a:effectLst/>
                <a:latin typeface="Times New Roman" panose="02020603050405020304" pitchFamily="18" charset="0"/>
                <a:ea typeface="Times New Roman" panose="02020603050405020304" pitchFamily="18" charset="0"/>
              </a:rPr>
              <a:t> and </a:t>
            </a:r>
            <a:r>
              <a:rPr lang="en-US" sz="1800" dirty="0" err="1">
                <a:solidFill>
                  <a:schemeClr val="tx1">
                    <a:lumMod val="85000"/>
                  </a:schemeClr>
                </a:solidFill>
                <a:effectLst/>
                <a:latin typeface="Times New Roman" panose="02020603050405020304" pitchFamily="18" charset="0"/>
                <a:ea typeface="Times New Roman" panose="02020603050405020304" pitchFamily="18" charset="0"/>
              </a:rPr>
              <a:t>y_pred</a:t>
            </a:r>
            <a:r>
              <a:rPr lang="en-US" sz="1800" dirty="0">
                <a:solidFill>
                  <a:schemeClr val="tx1">
                    <a:lumMod val="85000"/>
                  </a:schemeClr>
                </a:solidFill>
                <a:effectLst/>
                <a:latin typeface="Times New Roman" panose="02020603050405020304" pitchFamily="18" charset="0"/>
                <a:ea typeface="Times New Roman" panose="02020603050405020304" pitchFamily="18" charset="0"/>
              </a:rPr>
              <a:t>. Print the accuracy percentage.</a:t>
            </a:r>
            <a:endParaRPr lang="en-IN" sz="1800" dirty="0">
              <a:solidFill>
                <a:schemeClr val="tx1">
                  <a:lumMod val="85000"/>
                </a:schemeClr>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194965104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7E690-FDF9-8EAE-C518-7575CBEF0DF0}"/>
              </a:ext>
            </a:extLst>
          </p:cNvPr>
          <p:cNvSpPr>
            <a:spLocks noGrp="1"/>
          </p:cNvSpPr>
          <p:nvPr>
            <p:ph type="title"/>
          </p:nvPr>
        </p:nvSpPr>
        <p:spPr>
          <a:xfrm>
            <a:off x="440334" y="168356"/>
            <a:ext cx="10515600" cy="1325563"/>
          </a:xfrm>
        </p:spPr>
        <p:txBody>
          <a:bodyPr/>
          <a:lstStyle/>
          <a:p>
            <a:r>
              <a:rPr lang="en-IN" dirty="0"/>
              <a:t>RESULT AND DISCUSSION</a:t>
            </a:r>
          </a:p>
        </p:txBody>
      </p:sp>
      <p:sp>
        <p:nvSpPr>
          <p:cNvPr id="7" name="TextBox 6">
            <a:extLst>
              <a:ext uri="{FF2B5EF4-FFF2-40B4-BE49-F238E27FC236}">
                <a16:creationId xmlns:a16="http://schemas.microsoft.com/office/drawing/2014/main" id="{ACA01514-B593-C0D5-ACF3-6B4E8359AE6B}"/>
              </a:ext>
            </a:extLst>
          </p:cNvPr>
          <p:cNvSpPr txBox="1"/>
          <p:nvPr/>
        </p:nvSpPr>
        <p:spPr>
          <a:xfrm>
            <a:off x="440334" y="1171936"/>
            <a:ext cx="11088051" cy="4930581"/>
          </a:xfrm>
          <a:prstGeom prst="rect">
            <a:avLst/>
          </a:prstGeom>
          <a:noFill/>
        </p:spPr>
        <p:txBody>
          <a:bodyPr wrap="square" rtlCol="0">
            <a:spAutoFit/>
          </a:bodyPr>
          <a:lstStyle/>
          <a:p>
            <a:pPr>
              <a:lnSpc>
                <a:spcPct val="200000"/>
              </a:lnSpc>
            </a:pPr>
            <a:r>
              <a:rPr lang="en-US" sz="2000" dirty="0"/>
              <a:t>The implemented Random Forest classifier for rainfall prediction demonstrated promising results. The dataset, sourced from 'weatherAUS.csv,' was preprocessed to handle missing values and encode categorical variables. The model was trained using 80% of the data, while 20% was reserved for testing.</a:t>
            </a:r>
          </a:p>
          <a:p>
            <a:pPr>
              <a:lnSpc>
                <a:spcPct val="200000"/>
              </a:lnSpc>
            </a:pPr>
            <a:endParaRPr lang="en-US" sz="2000" dirty="0"/>
          </a:p>
          <a:p>
            <a:pPr>
              <a:lnSpc>
                <a:spcPct val="200000"/>
              </a:lnSpc>
            </a:pPr>
            <a:r>
              <a:rPr lang="en-US" sz="2000" dirty="0"/>
              <a:t> The </a:t>
            </a:r>
            <a:r>
              <a:rPr lang="en-US" sz="2000" dirty="0" err="1"/>
              <a:t>RandomForestClassifier</a:t>
            </a:r>
            <a:r>
              <a:rPr lang="en-US" sz="2000" dirty="0"/>
              <a:t>, with 100 estimators and a random state of 0, achieved a commendable accuracy score of 85.21% on the test set. The accuracy was calculated using the </a:t>
            </a:r>
            <a:r>
              <a:rPr lang="en-US" sz="2000" dirty="0" err="1"/>
              <a:t>accuracy_score</a:t>
            </a:r>
            <a:r>
              <a:rPr lang="en-US" sz="2000" dirty="0"/>
              <a:t> metric, indicating the percentage of correct predictions. The model exhibited its capability to generalize well to unseen data, a crucial aspect for reliable predictions in real-world scenarios.</a:t>
            </a:r>
            <a:endParaRPr lang="en-IN" sz="20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36792379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5687D1B-B8EA-716F-7BAA-848EC048508D}"/>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679"/>
          <a:stretch/>
        </p:blipFill>
        <p:spPr>
          <a:xfrm>
            <a:off x="639274" y="310896"/>
            <a:ext cx="5020192" cy="2906042"/>
          </a:xfrm>
        </p:spPr>
      </p:pic>
      <p:sp>
        <p:nvSpPr>
          <p:cNvPr id="6" name="TextBox 5">
            <a:extLst>
              <a:ext uri="{FF2B5EF4-FFF2-40B4-BE49-F238E27FC236}">
                <a16:creationId xmlns:a16="http://schemas.microsoft.com/office/drawing/2014/main" id="{C926A100-0CB8-AD38-0113-49BF5F9DD7DB}"/>
              </a:ext>
            </a:extLst>
          </p:cNvPr>
          <p:cNvSpPr txBox="1"/>
          <p:nvPr/>
        </p:nvSpPr>
        <p:spPr>
          <a:xfrm>
            <a:off x="5989320" y="301752"/>
            <a:ext cx="5852160" cy="2777940"/>
          </a:xfrm>
          <a:prstGeom prst="rect">
            <a:avLst/>
          </a:prstGeom>
          <a:noFill/>
        </p:spPr>
        <p:txBody>
          <a:bodyPr wrap="square" rtlCol="0">
            <a:spAutoFit/>
          </a:bodyPr>
          <a:lstStyle/>
          <a:p>
            <a:pPr>
              <a:lnSpc>
                <a:spcPct val="200000"/>
              </a:lnSpc>
            </a:pPr>
            <a:r>
              <a:rPr lang="en-US" dirty="0">
                <a:latin typeface="Times New Roman" panose="02020603050405020304" pitchFamily="18" charset="0"/>
                <a:cs typeface="Times New Roman" panose="02020603050405020304" pitchFamily="18" charset="0"/>
              </a:rPr>
              <a:t>The preprocessing steps, utilizing </a:t>
            </a:r>
            <a:r>
              <a:rPr lang="en-US" dirty="0" err="1">
                <a:latin typeface="Times New Roman" panose="02020603050405020304" pitchFamily="18" charset="0"/>
                <a:cs typeface="Times New Roman" panose="02020603050405020304" pitchFamily="18" charset="0"/>
              </a:rPr>
              <a:t>SimpleImputer</a:t>
            </a:r>
            <a:r>
              <a:rPr lang="en-US" dirty="0">
                <a:latin typeface="Times New Roman" panose="02020603050405020304" pitchFamily="18" charset="0"/>
                <a:cs typeface="Times New Roman" panose="02020603050405020304" pitchFamily="18" charset="0"/>
              </a:rPr>
              <a:t> for missing values and </a:t>
            </a:r>
            <a:r>
              <a:rPr lang="en-US" dirty="0" err="1">
                <a:latin typeface="Times New Roman" panose="02020603050405020304" pitchFamily="18" charset="0"/>
                <a:cs typeface="Times New Roman" panose="02020603050405020304" pitchFamily="18" charset="0"/>
              </a:rPr>
              <a:t>LabelEncoder</a:t>
            </a:r>
            <a:r>
              <a:rPr lang="en-US" dirty="0">
                <a:latin typeface="Times New Roman" panose="02020603050405020304" pitchFamily="18" charset="0"/>
                <a:cs typeface="Times New Roman" panose="02020603050405020304" pitchFamily="18" charset="0"/>
              </a:rPr>
              <a:t> for categorical variables, laid a robust foundation for the </a:t>
            </a:r>
            <a:r>
              <a:rPr lang="en-US" dirty="0" err="1">
                <a:latin typeface="Times New Roman" panose="02020603050405020304" pitchFamily="18" charset="0"/>
                <a:cs typeface="Times New Roman" panose="02020603050405020304" pitchFamily="18" charset="0"/>
              </a:rPr>
              <a:t>RandomForestClassifier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StandardScaler</a:t>
            </a:r>
            <a:r>
              <a:rPr lang="en-US" dirty="0">
                <a:latin typeface="Times New Roman" panose="02020603050405020304" pitchFamily="18" charset="0"/>
                <a:cs typeface="Times New Roman" panose="02020603050405020304" pitchFamily="18" charset="0"/>
              </a:rPr>
              <a:t> ensured numerical feature uniformity, preventing bias. </a:t>
            </a:r>
            <a:endParaRPr lang="en-IN"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77F1BC26-6416-95FE-8F15-D63E3314CDFC}"/>
              </a:ext>
            </a:extLst>
          </p:cNvPr>
          <p:cNvSpPr txBox="1"/>
          <p:nvPr/>
        </p:nvSpPr>
        <p:spPr>
          <a:xfrm>
            <a:off x="639274" y="3547872"/>
            <a:ext cx="11037614" cy="2777940"/>
          </a:xfrm>
          <a:prstGeom prst="rect">
            <a:avLst/>
          </a:prstGeom>
          <a:noFill/>
        </p:spPr>
        <p:txBody>
          <a:bodyPr wrap="square" rtlCol="0">
            <a:spAutoFit/>
          </a:bodyPr>
          <a:lstStyle/>
          <a:p>
            <a:pPr>
              <a:lnSpc>
                <a:spcPct val="200000"/>
              </a:lnSpc>
            </a:pPr>
            <a:r>
              <a:rPr lang="en-US" b="0" i="0" dirty="0">
                <a:effectLst/>
                <a:latin typeface="Times New Roman" panose="02020603050405020304" pitchFamily="18" charset="0"/>
                <a:cs typeface="Times New Roman" panose="02020603050405020304" pitchFamily="18" charset="0"/>
              </a:rPr>
              <a:t>With 100 decision trees, the ensemble model adeptly captured intricate data relationships, avoiding overfitting and achieving an impressive 85.21% accuracy in predicting rainfall. The inverse transformation provided transparent result comparison through a </a:t>
            </a:r>
            <a:r>
              <a:rPr lang="en-US" b="0" i="0" dirty="0" err="1">
                <a:effectLst/>
                <a:latin typeface="Times New Roman" panose="02020603050405020304" pitchFamily="18" charset="0"/>
                <a:cs typeface="Times New Roman" panose="02020603050405020304" pitchFamily="18" charset="0"/>
              </a:rPr>
              <a:t>DataFrame</a:t>
            </a:r>
            <a:r>
              <a:rPr lang="en-US" b="0" i="0" dirty="0">
                <a:effectLst/>
                <a:latin typeface="Times New Roman" panose="02020603050405020304" pitchFamily="18" charset="0"/>
                <a:cs typeface="Times New Roman" panose="02020603050405020304" pitchFamily="18" charset="0"/>
              </a:rPr>
              <a:t>, validating the model's reliability. In summary, the implemented </a:t>
            </a:r>
            <a:r>
              <a:rPr lang="en-US" b="0" i="0" dirty="0" err="1">
                <a:effectLst/>
                <a:latin typeface="Times New Roman" panose="02020603050405020304" pitchFamily="18" charset="0"/>
                <a:cs typeface="Times New Roman" panose="02020603050405020304" pitchFamily="18" charset="0"/>
              </a:rPr>
              <a:t>RandomForest</a:t>
            </a:r>
            <a:r>
              <a:rPr lang="en-US" b="0" i="0" dirty="0">
                <a:effectLst/>
                <a:latin typeface="Times New Roman" panose="02020603050405020304" pitchFamily="18" charset="0"/>
                <a:cs typeface="Times New Roman" panose="02020603050405020304" pitchFamily="18" charset="0"/>
              </a:rPr>
              <a:t> classifier, with its meticulous preprocessing and ensemble strength, emerged as a highly accurate tool for rainfall prediction, emphasizing its efficacy in complex data scenarios.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7295990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80454-DFEC-AB4B-AA7E-9930FE1083E6}"/>
              </a:ext>
            </a:extLst>
          </p:cNvPr>
          <p:cNvSpPr>
            <a:spLocks noGrp="1"/>
          </p:cNvSpPr>
          <p:nvPr>
            <p:ph type="title"/>
          </p:nvPr>
        </p:nvSpPr>
        <p:spPr>
          <a:xfrm>
            <a:off x="609600" y="9144"/>
            <a:ext cx="10515600" cy="1325563"/>
          </a:xfrm>
        </p:spPr>
        <p:txBody>
          <a:bodyPr/>
          <a:lstStyle/>
          <a:p>
            <a:r>
              <a:rPr lang="en-IN" dirty="0"/>
              <a:t>CONCLUSION AND FUTURE WORK</a:t>
            </a:r>
          </a:p>
        </p:txBody>
      </p:sp>
      <p:sp>
        <p:nvSpPr>
          <p:cNvPr id="3" name="Content Placeholder 2">
            <a:extLst>
              <a:ext uri="{FF2B5EF4-FFF2-40B4-BE49-F238E27FC236}">
                <a16:creationId xmlns:a16="http://schemas.microsoft.com/office/drawing/2014/main" id="{28FBCD55-AE19-4FBB-2BCE-13BBF5713C14}"/>
              </a:ext>
            </a:extLst>
          </p:cNvPr>
          <p:cNvSpPr>
            <a:spLocks noGrp="1"/>
          </p:cNvSpPr>
          <p:nvPr>
            <p:ph idx="1"/>
          </p:nvPr>
        </p:nvSpPr>
        <p:spPr>
          <a:xfrm>
            <a:off x="750500" y="1334707"/>
            <a:ext cx="10233800" cy="4351338"/>
          </a:xfrm>
        </p:spPr>
        <p:txBody>
          <a:bodyPr>
            <a:noAutofit/>
          </a:bodyPr>
          <a:lstStyle/>
          <a:p>
            <a:pPr marL="0" indent="0">
              <a:lnSpc>
                <a:spcPct val="150000"/>
              </a:lnSpc>
              <a:buNone/>
            </a:pPr>
            <a:r>
              <a:rPr lang="en-US" sz="1800" dirty="0">
                <a:latin typeface="Times New Roman" panose="02020603050405020304" pitchFamily="18" charset="0"/>
                <a:cs typeface="Times New Roman" panose="02020603050405020304" pitchFamily="18" charset="0"/>
              </a:rPr>
              <a:t>Our Random Forest-powered rainfall prediction model is a valuable tool for weather-related research. It streamlines real-time data collection, allowing researchers to monitor precipitation trends effortlessly. The user-friendly process eliminates the need for intricate model configurations, enabling a focused analysis of weather intricacies. Future enhancements may include integrating more variables for a comprehensive understanding and utilizing advanced visualization techniques to enhance interpretation and communication of predictions.</a:t>
            </a:r>
          </a:p>
          <a:p>
            <a:pPr marL="0" indent="0">
              <a:lnSpc>
                <a:spcPct val="150000"/>
              </a:lnSpc>
              <a:buNone/>
            </a:pPr>
            <a:r>
              <a:rPr lang="en-US" sz="1800" dirty="0">
                <a:latin typeface="Times New Roman" panose="02020603050405020304" pitchFamily="18" charset="0"/>
                <a:cs typeface="Times New Roman" panose="02020603050405020304" pitchFamily="18" charset="0"/>
              </a:rPr>
              <a:t>Future iterations of our rainfall prediction model aim to enhance accuracy through ensemble learning or hybrid models. Aligned with our commitment to versatility, it extends beyond meteorology, offering valuable insights for climate studies and environmental monitoring. Adapting the model to water resource management, agriculture, and disaster preparedness underscores its potential as a versatile asset in addressing broader environmental challenges.</a:t>
            </a:r>
          </a:p>
          <a:p>
            <a:pPr marL="0" indent="0">
              <a:lnSpc>
                <a:spcPct val="150000"/>
              </a:lnSpc>
              <a:buNone/>
            </a:pP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6722447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Depth</Template>
  <TotalTime>373</TotalTime>
  <Words>969</Words>
  <Application>Microsoft Office PowerPoint</Application>
  <PresentationFormat>Widescreen</PresentationFormat>
  <Paragraphs>60</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Algerian</vt:lpstr>
      <vt:lpstr>Arial</vt:lpstr>
      <vt:lpstr>Calibri</vt:lpstr>
      <vt:lpstr>Corbel</vt:lpstr>
      <vt:lpstr>Söhne</vt:lpstr>
      <vt:lpstr>Times New Roman</vt:lpstr>
      <vt:lpstr>Depth</vt:lpstr>
      <vt:lpstr>Rainfall Prediction System </vt:lpstr>
      <vt:lpstr>INTRODUCTION</vt:lpstr>
      <vt:lpstr>PowerPoint Presentation</vt:lpstr>
      <vt:lpstr>METHODOLOGY</vt:lpstr>
      <vt:lpstr>PowerPoint Presentation</vt:lpstr>
      <vt:lpstr>PowerPoint Presentation</vt:lpstr>
      <vt:lpstr>RESULT AND DISCUSSION</vt:lpstr>
      <vt:lpstr>PowerPoint Presentation</vt:lpstr>
      <vt:lpstr>CONCLUSION AND FUTURE WORK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Scrapping And Generating Dataset</dc:title>
  <dc:creator>arpita singh</dc:creator>
  <cp:lastModifiedBy>amaan hasan</cp:lastModifiedBy>
  <cp:revision>6</cp:revision>
  <dcterms:created xsi:type="dcterms:W3CDTF">2023-07-18T20:16:50Z</dcterms:created>
  <dcterms:modified xsi:type="dcterms:W3CDTF">2024-01-14T02:05:00Z</dcterms:modified>
</cp:coreProperties>
</file>