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2" r:id="rId6"/>
    <p:sldId id="263" r:id="rId7"/>
    <p:sldId id="260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375"/>
    <a:srgbClr val="8DA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E720-DB11-4504-87C1-D0B14F5EBE0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C1402-5A9E-48E2-A832-578E908D53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6F5B0C-84B0-4923-8BC5-3DB54B7161B0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49D6-BFE6-444A-94E3-5E20FF2D99B6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EEE1-C716-41E4-8357-52450EA9928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49250"/>
            <a:ext cx="9601200" cy="14859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8C3F-A5A0-46EC-8057-0425ECF86DD3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9B66D9-824D-45DF-8F1E-E3A3EC8B47D5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D9F-CBA9-4F71-820F-A0F0481599B3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45D6-7ABF-43C3-99C8-4B4D24377ABC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3803-F2E3-4A7B-B043-9B8A6B42F1A4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8700-9631-415E-B76E-6C7A0B5A9DDC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1333DE-E9D7-44C2-A9D6-95657E7E96CA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B3482A-E39F-4C79-8B71-7E6ABE0AD4BE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550D4D-61B3-414C-BAD9-8E9E8D2D9E3B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8A97-C0BB-4139-9485-5F6341C74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Nichtlineare</a:t>
            </a:r>
            <a:br>
              <a:rPr lang="de-DE" dirty="0"/>
            </a:br>
            <a:r>
              <a:rPr lang="de-DE" dirty="0" err="1"/>
              <a:t>optik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FDA568-3AF8-4B09-A44C-B5206C8D7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Einführung von Steven Becker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C718BD-3923-4427-9AA8-827FB1C7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1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C02EE-10B1-4ECE-926F-4F6842A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4189"/>
            <a:ext cx="9601200" cy="1485900"/>
          </a:xfrm>
        </p:spPr>
        <p:txBody>
          <a:bodyPr/>
          <a:lstStyle/>
          <a:p>
            <a:r>
              <a:rPr lang="de-DE" dirty="0"/>
              <a:t>Zweite Harmonische</a:t>
            </a:r>
            <a:br>
              <a:rPr lang="de-DE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5AE6F29-C100-4941-9F87-A4C154A52BBE}"/>
                  </a:ext>
                </a:extLst>
              </p:cNvPr>
              <p:cNvSpPr txBox="1"/>
              <p:nvPr/>
            </p:nvSpPr>
            <p:spPr>
              <a:xfrm>
                <a:off x="4290691" y="3792047"/>
                <a:ext cx="3763018" cy="1040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sz="36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̈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5AE6F29-C100-4941-9F87-A4C154A52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91" y="3792047"/>
                <a:ext cx="3763018" cy="1040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1B878-8738-4338-8FE6-40E4D184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27E6A42-5CE5-48AB-8252-765BAC057B14}"/>
                  </a:ext>
                </a:extLst>
              </p:cNvPr>
              <p:cNvSpPr txBox="1"/>
              <p:nvPr/>
            </p:nvSpPr>
            <p:spPr>
              <a:xfrm>
                <a:off x="4290691" y="1745852"/>
                <a:ext cx="4083146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27E6A42-5CE5-48AB-8252-765BAC057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91" y="1745852"/>
                <a:ext cx="4083146" cy="508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16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E6074-C9BC-4932-B9A7-AA95E600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4B09C-AA3C-4C9C-83E8-4442129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Einstieg: Laserpointer/Studienergebnis</a:t>
            </a:r>
          </a:p>
          <a:p>
            <a:r>
              <a:rPr lang="de-DE" dirty="0"/>
              <a:t>Nichtlinearität warum nicht immer?/Nichtlineare Kristalle</a:t>
            </a:r>
          </a:p>
          <a:p>
            <a:r>
              <a:rPr lang="de-DE" dirty="0"/>
              <a:t>Terme in der Nicht linearen </a:t>
            </a:r>
            <a:r>
              <a:rPr lang="de-DE" dirty="0" err="1"/>
              <a:t>Susiptibilität</a:t>
            </a:r>
            <a:r>
              <a:rPr lang="de-DE" dirty="0"/>
              <a:t> </a:t>
            </a:r>
          </a:p>
          <a:p>
            <a:r>
              <a:rPr lang="de-DE" dirty="0"/>
              <a:t>Second </a:t>
            </a:r>
            <a:r>
              <a:rPr lang="de-DE" dirty="0" err="1"/>
              <a:t>harmonic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( + Anwendung?)</a:t>
            </a:r>
          </a:p>
          <a:p>
            <a:r>
              <a:rPr lang="de-DE" dirty="0"/>
              <a:t>Phase </a:t>
            </a:r>
            <a:r>
              <a:rPr lang="de-DE" dirty="0" err="1"/>
              <a:t>matching</a:t>
            </a:r>
            <a:endParaRPr lang="de-DE" dirty="0"/>
          </a:p>
          <a:p>
            <a:r>
              <a:rPr lang="de-DE" dirty="0"/>
              <a:t>Summation und Differenz (+ Anwendung?)</a:t>
            </a:r>
          </a:p>
          <a:p>
            <a:r>
              <a:rPr lang="de-DE" dirty="0"/>
              <a:t>Selbstfokussierung ( + Anwendung?)</a:t>
            </a:r>
          </a:p>
          <a:p>
            <a:r>
              <a:rPr lang="de-DE" dirty="0"/>
              <a:t>Ausblick/Nicht lineare Quantenoptik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q"/>
            </a:pPr>
            <a:r>
              <a:rPr lang="de-DE" dirty="0"/>
              <a:t>Handout mit Beispielrechnung?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FC0401-F5ED-4211-B5F6-EC8ED44B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7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0C8AF-A920-4BBE-AC4B-71DBEFDD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A2E16-1953-47B8-A111-87784168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CF714-711A-47C6-B66D-99C30B042852}"/>
              </a:ext>
            </a:extLst>
          </p:cNvPr>
          <p:cNvSpPr/>
          <p:nvPr/>
        </p:nvSpPr>
        <p:spPr>
          <a:xfrm>
            <a:off x="1371598" y="156244"/>
            <a:ext cx="3682767" cy="1996580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A4D89B-3643-4EC6-A221-485B81CE8192}"/>
              </a:ext>
            </a:extLst>
          </p:cNvPr>
          <p:cNvSpPr/>
          <p:nvPr/>
        </p:nvSpPr>
        <p:spPr>
          <a:xfrm>
            <a:off x="5835940" y="279982"/>
            <a:ext cx="3682767" cy="1996580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F69BB1-0622-4A4E-8CE0-167560617A14}"/>
              </a:ext>
            </a:extLst>
          </p:cNvPr>
          <p:cNvSpPr/>
          <p:nvPr/>
        </p:nvSpPr>
        <p:spPr>
          <a:xfrm>
            <a:off x="1279320" y="2276562"/>
            <a:ext cx="3682767" cy="1996580"/>
          </a:xfrm>
          <a:prstGeom prst="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669855-457E-4C31-BAE0-8A5B0BDE83E1}"/>
              </a:ext>
            </a:extLst>
          </p:cNvPr>
          <p:cNvSpPr/>
          <p:nvPr/>
        </p:nvSpPr>
        <p:spPr>
          <a:xfrm>
            <a:off x="5835940" y="2286000"/>
            <a:ext cx="3682767" cy="1996580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A34CBF-D153-4DB6-8D0B-8B4A2712A9FF}"/>
              </a:ext>
            </a:extLst>
          </p:cNvPr>
          <p:cNvSpPr/>
          <p:nvPr/>
        </p:nvSpPr>
        <p:spPr>
          <a:xfrm>
            <a:off x="1321963" y="4508033"/>
            <a:ext cx="3682767" cy="1996580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9D19DAF-C7F9-46B1-8E63-CAE498D39E5F}"/>
              </a:ext>
            </a:extLst>
          </p:cNvPr>
          <p:cNvSpPr/>
          <p:nvPr/>
        </p:nvSpPr>
        <p:spPr>
          <a:xfrm>
            <a:off x="5985544" y="4449310"/>
            <a:ext cx="3682767" cy="199658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02D4914-C7ED-4E8E-9033-FB69944B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2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98564-648A-4C97-BAB5-6884DEB3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95044"/>
            <a:ext cx="9601200" cy="714021"/>
          </a:xfrm>
        </p:spPr>
        <p:txBody>
          <a:bodyPr/>
          <a:lstStyle/>
          <a:p>
            <a:r>
              <a:rPr lang="de-DE" dirty="0"/>
              <a:t>Lineare Lichtmaterie WW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0ADBFD2-6D56-441D-98A1-2BEB2A49669A}"/>
                  </a:ext>
                </a:extLst>
              </p:cNvPr>
              <p:cNvSpPr txBox="1"/>
              <p:nvPr/>
            </p:nvSpPr>
            <p:spPr>
              <a:xfrm>
                <a:off x="4728926" y="3976288"/>
                <a:ext cx="2734146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0ADBFD2-6D56-441D-98A1-2BEB2A496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26" y="3976288"/>
                <a:ext cx="2734146" cy="621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D351FC-9C0D-4857-A35B-83C3B8D83A39}"/>
                  </a:ext>
                </a:extLst>
              </p:cNvPr>
              <p:cNvSpPr txBox="1"/>
              <p:nvPr/>
            </p:nvSpPr>
            <p:spPr>
              <a:xfrm>
                <a:off x="4779389" y="2104272"/>
                <a:ext cx="2633221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D351FC-9C0D-4857-A35B-83C3B8D8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389" y="2104272"/>
                <a:ext cx="2633221" cy="621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Glühlampe">
            <a:extLst>
              <a:ext uri="{FF2B5EF4-FFF2-40B4-BE49-F238E27FC236}">
                <a16:creationId xmlns:a16="http://schemas.microsoft.com/office/drawing/2014/main" id="{F10AAEAF-9437-4AAC-B744-4E46CC0C0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9345" y="1801345"/>
            <a:ext cx="2506910" cy="250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2C2C1CE-31C6-4BD1-ADD3-4285C6A85156}"/>
                  </a:ext>
                </a:extLst>
              </p:cNvPr>
              <p:cNvSpPr txBox="1"/>
              <p:nvPr/>
            </p:nvSpPr>
            <p:spPr>
              <a:xfrm>
                <a:off x="3285612" y="3003702"/>
                <a:ext cx="5773175" cy="36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Dielektrischekonstante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Elektrisches</a:t>
                </a:r>
                <a:r>
                  <a:rPr lang="en-US" sz="1600" dirty="0"/>
                  <a:t> Feld,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Polarisation</a:t>
                </a:r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2C2C1CE-31C6-4BD1-ADD3-4285C6A85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12" y="3003702"/>
                <a:ext cx="5773175" cy="368499"/>
              </a:xfrm>
              <a:prstGeom prst="rect">
                <a:avLst/>
              </a:prstGeom>
              <a:blipFill>
                <a:blip r:embed="rId6"/>
                <a:stretch>
                  <a:fillRect t="-13333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8F4E606-7C39-4D63-96FA-A07A1B889BA6}"/>
                  </a:ext>
                </a:extLst>
              </p:cNvPr>
              <p:cNvSpPr txBox="1"/>
              <p:nvPr/>
            </p:nvSpPr>
            <p:spPr>
              <a:xfrm>
                <a:off x="2976074" y="5201699"/>
                <a:ext cx="6239850" cy="25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1600" dirty="0"/>
                  <a:t>- </a:t>
                </a:r>
                <a:r>
                  <a:rPr lang="en-US" sz="1600" dirty="0" err="1"/>
                  <a:t>Dielektrische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Suszeptbilitität</a:t>
                </a:r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≙</m:t>
                    </m:r>
                  </m:oMath>
                </a14:m>
                <a:r>
                  <a:rPr lang="en-US" sz="1600" dirty="0"/>
                  <a:t> Tensor </a:t>
                </a:r>
                <a:r>
                  <a:rPr lang="en-US" sz="1600" dirty="0" err="1"/>
                  <a:t>erster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Ordnung</a:t>
                </a:r>
                <a:r>
                  <a:rPr lang="en-US" sz="1600" dirty="0"/>
                  <a:t> (Matrix)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8F4E606-7C39-4D63-96FA-A07A1B88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74" y="5201699"/>
                <a:ext cx="6239850" cy="256480"/>
              </a:xfrm>
              <a:prstGeom prst="rect">
                <a:avLst/>
              </a:prstGeom>
              <a:blipFill>
                <a:blip r:embed="rId7"/>
                <a:stretch>
                  <a:fillRect l="-1074" t="-19048" r="-97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78BA18B-452D-43F5-B7F7-BA3D890BF829}"/>
              </a:ext>
            </a:extLst>
          </p:cNvPr>
          <p:cNvSpPr txBox="1"/>
          <p:nvPr/>
        </p:nvSpPr>
        <p:spPr>
          <a:xfrm>
            <a:off x="9837713" y="4508542"/>
            <a:ext cx="2270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Licht einer Glühbirne </a:t>
            </a:r>
          </a:p>
          <a:p>
            <a:r>
              <a:rPr lang="de-DE" dirty="0"/>
              <a:t>führt zu linearen</a:t>
            </a:r>
          </a:p>
          <a:p>
            <a:r>
              <a:rPr lang="de-DE" dirty="0"/>
              <a:t>Antworten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B0275D-10FA-4CD5-9F89-FCB06E8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5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98564-648A-4C97-BAB5-6884DEB3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Lichtmaterie WW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D351FC-9C0D-4857-A35B-83C3B8D83A39}"/>
                  </a:ext>
                </a:extLst>
              </p:cNvPr>
              <p:cNvSpPr txBox="1"/>
              <p:nvPr/>
            </p:nvSpPr>
            <p:spPr>
              <a:xfrm>
                <a:off x="4779389" y="2104272"/>
                <a:ext cx="2633221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D351FC-9C0D-4857-A35B-83C3B8D8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389" y="2104272"/>
                <a:ext cx="2633221" cy="621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2C2C1CE-31C6-4BD1-ADD3-4285C6A85156}"/>
                  </a:ext>
                </a:extLst>
              </p:cNvPr>
              <p:cNvSpPr txBox="1"/>
              <p:nvPr/>
            </p:nvSpPr>
            <p:spPr>
              <a:xfrm>
                <a:off x="3285612" y="3003702"/>
                <a:ext cx="5773175" cy="36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Dielektrischekonstante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Elektrisches</a:t>
                </a:r>
                <a:r>
                  <a:rPr lang="en-US" sz="1600" dirty="0"/>
                  <a:t> Feld,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Polarisation</a:t>
                </a:r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2C2C1CE-31C6-4BD1-ADD3-4285C6A85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12" y="3003702"/>
                <a:ext cx="5773175" cy="368499"/>
              </a:xfrm>
              <a:prstGeom prst="rect">
                <a:avLst/>
              </a:prstGeom>
              <a:blipFill>
                <a:blip r:embed="rId3"/>
                <a:stretch>
                  <a:fillRect t="-13333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8F4E606-7C39-4D63-96FA-A07A1B889BA6}"/>
                  </a:ext>
                </a:extLst>
              </p:cNvPr>
              <p:cNvSpPr txBox="1"/>
              <p:nvPr/>
            </p:nvSpPr>
            <p:spPr>
              <a:xfrm>
                <a:off x="3396086" y="5093927"/>
                <a:ext cx="5552226" cy="25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- </a:t>
                </a:r>
                <a:r>
                  <a:rPr lang="en-US" sz="1600" dirty="0" err="1"/>
                  <a:t>Dielektrische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Suszeptbilitität</a:t>
                </a:r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≙</m:t>
                    </m:r>
                  </m:oMath>
                </a14:m>
                <a:r>
                  <a:rPr lang="en-US" sz="1600" dirty="0"/>
                  <a:t> Tensor n-</a:t>
                </a:r>
                <a:r>
                  <a:rPr lang="en-US" sz="1600" dirty="0" err="1"/>
                  <a:t>ter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Ordnung</a:t>
                </a:r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8F4E606-7C39-4D63-96FA-A07A1B88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86" y="5093927"/>
                <a:ext cx="5552226" cy="256480"/>
              </a:xfrm>
              <a:prstGeom prst="rect">
                <a:avLst/>
              </a:prstGeom>
              <a:blipFill>
                <a:blip r:embed="rId4"/>
                <a:stretch>
                  <a:fillRect l="-1207" t="-21429" b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78BA18B-452D-43F5-B7F7-BA3D890BF829}"/>
              </a:ext>
            </a:extLst>
          </p:cNvPr>
          <p:cNvSpPr txBox="1"/>
          <p:nvPr/>
        </p:nvSpPr>
        <p:spPr>
          <a:xfrm>
            <a:off x="9662846" y="5027242"/>
            <a:ext cx="252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Laser führen zu </a:t>
            </a:r>
          </a:p>
          <a:p>
            <a:pPr algn="ctr"/>
            <a:r>
              <a:rPr lang="de-DE" dirty="0"/>
              <a:t>Nichtlinearen Antworten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1854AA5-FB16-4E17-B83C-FA64DFB24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4662" y="1184427"/>
            <a:ext cx="676275" cy="3638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7DEB977-C236-437F-AA89-DECEE5437CA8}"/>
                  </a:ext>
                </a:extLst>
              </p:cNvPr>
              <p:cNvSpPr txBox="1"/>
              <p:nvPr/>
            </p:nvSpPr>
            <p:spPr>
              <a:xfrm>
                <a:off x="2677910" y="4020606"/>
                <a:ext cx="7673704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7DEB977-C236-437F-AA89-DECEE5437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910" y="4020606"/>
                <a:ext cx="7673704" cy="6656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ußzeilenplatzhalter 2">
            <a:extLst>
              <a:ext uri="{FF2B5EF4-FFF2-40B4-BE49-F238E27FC236}">
                <a16:creationId xmlns:a16="http://schemas.microsoft.com/office/drawing/2014/main" id="{7008E441-C5B4-4A70-BF61-6480C2B1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4013" y="6453188"/>
            <a:ext cx="6280150" cy="404812"/>
          </a:xfrm>
        </p:spPr>
        <p:txBody>
          <a:bodyPr/>
          <a:lstStyle/>
          <a:p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7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98564-648A-4C97-BAB5-6884DEB3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Lichtmaterie WW 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78BA18B-452D-43F5-B7F7-BA3D890BF829}"/>
              </a:ext>
            </a:extLst>
          </p:cNvPr>
          <p:cNvSpPr txBox="1"/>
          <p:nvPr/>
        </p:nvSpPr>
        <p:spPr>
          <a:xfrm>
            <a:off x="9662846" y="5027242"/>
            <a:ext cx="252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Laser führen zu </a:t>
            </a:r>
          </a:p>
          <a:p>
            <a:pPr algn="ctr"/>
            <a:r>
              <a:rPr lang="de-DE" dirty="0"/>
              <a:t>Nichtlinearen Antworten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1854AA5-FB16-4E17-B83C-FA64DFB24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4662" y="1184427"/>
            <a:ext cx="676275" cy="363855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0D940E0-74EB-44C4-B4B5-DEF1921BDF95}"/>
              </a:ext>
            </a:extLst>
          </p:cNvPr>
          <p:cNvGrpSpPr/>
          <p:nvPr/>
        </p:nvGrpSpPr>
        <p:grpSpPr>
          <a:xfrm>
            <a:off x="2475050" y="2338801"/>
            <a:ext cx="7673704" cy="1329801"/>
            <a:chOff x="2568853" y="2179793"/>
            <a:chExt cx="7673704" cy="13298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D99F045-C4FB-4D45-A833-60C7DD581725}"/>
                    </a:ext>
                  </a:extLst>
                </p:cNvPr>
                <p:cNvSpPr txBox="1"/>
                <p:nvPr/>
              </p:nvSpPr>
              <p:spPr>
                <a:xfrm>
                  <a:off x="3287029" y="3253114"/>
                  <a:ext cx="5552226" cy="2564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1600" dirty="0"/>
                    <a:t>- </a:t>
                  </a:r>
                  <a:r>
                    <a:rPr lang="en-US" sz="1600" dirty="0" err="1"/>
                    <a:t>Dielektrische</a:t>
                  </a:r>
                  <a:r>
                    <a:rPr lang="en-US" sz="1600" dirty="0"/>
                    <a:t> </a:t>
                  </a:r>
                  <a:r>
                    <a:rPr lang="en-US" sz="1600" dirty="0" err="1"/>
                    <a:t>Suszeptbilitität</a:t>
                  </a:r>
                  <a:r>
                    <a:rPr lang="en-US" sz="1600" dirty="0"/>
                    <a:t>,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≙</m:t>
                      </m:r>
                    </m:oMath>
                  </a14:m>
                  <a:r>
                    <a:rPr lang="en-US" sz="1600" dirty="0"/>
                    <a:t> Tensor n-</a:t>
                  </a:r>
                  <a:r>
                    <a:rPr lang="en-US" sz="1600" dirty="0" err="1"/>
                    <a:t>ter</a:t>
                  </a:r>
                  <a:r>
                    <a:rPr lang="en-US" sz="1600" dirty="0"/>
                    <a:t> </a:t>
                  </a:r>
                  <a:r>
                    <a:rPr lang="en-US" sz="1600" dirty="0" err="1"/>
                    <a:t>Ordnung</a:t>
                  </a:r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D99F045-C4FB-4D45-A833-60C7DD581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029" y="3253114"/>
                  <a:ext cx="5552226" cy="256480"/>
                </a:xfrm>
                <a:prstGeom prst="rect">
                  <a:avLst/>
                </a:prstGeom>
                <a:blipFill>
                  <a:blip r:embed="rId4"/>
                  <a:stretch>
                    <a:fillRect l="-1317" t="-21429" b="-476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E6A735C4-AB64-4A6F-9390-C6AFB0EE5A90}"/>
                    </a:ext>
                  </a:extLst>
                </p:cNvPr>
                <p:cNvSpPr txBox="1"/>
                <p:nvPr/>
              </p:nvSpPr>
              <p:spPr>
                <a:xfrm>
                  <a:off x="2568853" y="2179793"/>
                  <a:ext cx="7673704" cy="6656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E6A735C4-AB64-4A6F-9390-C6AFB0EE5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853" y="2179793"/>
                  <a:ext cx="7673704" cy="6656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DC3AB0F-29B3-4D82-8BC1-F64D5DB20941}"/>
                  </a:ext>
                </a:extLst>
              </p:cNvPr>
              <p:cNvSpPr/>
              <p:nvPr/>
            </p:nvSpPr>
            <p:spPr>
              <a:xfrm>
                <a:off x="2918924" y="4459607"/>
                <a:ext cx="6743922" cy="860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de-DE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−12 </m:t>
                        </m:r>
                      </m:sup>
                    </m:sSup>
                    <m:f>
                      <m:f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320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 sz="3200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sz="3200" dirty="0"/>
                  <a:t>,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de-DE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>
                      <m:f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320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320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DC3AB0F-29B3-4D82-8BC1-F64D5DB20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24" y="4459607"/>
                <a:ext cx="6743922" cy="860557"/>
              </a:xfrm>
              <a:prstGeom prst="rect">
                <a:avLst/>
              </a:prstGeom>
              <a:blipFill>
                <a:blip r:embed="rId6"/>
                <a:stretch>
                  <a:fillRect b="-9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7C46BC29-B570-4002-ABA9-FF078C03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4013" y="6453188"/>
            <a:ext cx="6280150" cy="404812"/>
          </a:xfrm>
        </p:spPr>
        <p:txBody>
          <a:bodyPr/>
          <a:lstStyle/>
          <a:p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0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93F9C-FD7B-45B1-A014-3D112FF4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Materialien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01F95-BEE9-4415-A8AD-1D353FCA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BBFF1A-3EDD-4CB9-B753-C2E8331B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6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51AF4-6393-400E-9BB6-08478C50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/>
              <a:t>Der grüne Laserpointer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826A0-8725-497C-86F9-E2208DD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7650612" cy="404614"/>
          </a:xfrm>
        </p:spPr>
        <p:txBody>
          <a:bodyPr/>
          <a:lstStyle/>
          <a:p>
            <a:r>
              <a:rPr lang="de-DE" dirty="0"/>
              <a:t>Abbildung nach: </a:t>
            </a:r>
            <a:r>
              <a:rPr lang="de-DE" dirty="0" err="1"/>
              <a:t>panoptics</a:t>
            </a:r>
            <a:r>
              <a:rPr lang="de-DE" dirty="0"/>
              <a:t>, A </a:t>
            </a:r>
            <a:r>
              <a:rPr lang="de-DE" dirty="0" err="1"/>
              <a:t>laser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diode-pumped</a:t>
            </a:r>
            <a:r>
              <a:rPr lang="de-DE" dirty="0"/>
              <a:t> solid </a:t>
            </a:r>
            <a:r>
              <a:rPr lang="de-DE" dirty="0" err="1"/>
              <a:t>state</a:t>
            </a:r>
            <a:r>
              <a:rPr lang="de-DE" dirty="0"/>
              <a:t>, 2016, </a:t>
            </a:r>
            <a:r>
              <a:rPr lang="en-US" dirty="0"/>
              <a:t>https://tinyurl.com/y37ru2fl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668319-1D94-4883-BA1B-F1FA292A9568}"/>
              </a:ext>
            </a:extLst>
          </p:cNvPr>
          <p:cNvSpPr txBox="1"/>
          <p:nvPr/>
        </p:nvSpPr>
        <p:spPr>
          <a:xfrm>
            <a:off x="2381835" y="4539489"/>
            <a:ext cx="1820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Ansteuerung</a:t>
            </a:r>
            <a:endParaRPr lang="en-US" sz="2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794E6C2-5A27-45F3-9768-C47D48F05615}"/>
              </a:ext>
            </a:extLst>
          </p:cNvPr>
          <p:cNvSpPr txBox="1"/>
          <p:nvPr/>
        </p:nvSpPr>
        <p:spPr>
          <a:xfrm>
            <a:off x="4378736" y="2287607"/>
            <a:ext cx="161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Laserdiode</a:t>
            </a:r>
            <a:endParaRPr lang="en-US" sz="28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5D49F6-D0D1-43CE-B7BA-AF09376BFAB6}"/>
              </a:ext>
            </a:extLst>
          </p:cNvPr>
          <p:cNvSpPr txBox="1"/>
          <p:nvPr/>
        </p:nvSpPr>
        <p:spPr>
          <a:xfrm>
            <a:off x="8303236" y="2280335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KTiOPO</a:t>
            </a:r>
            <a:r>
              <a:rPr lang="de-DE" sz="2400" baseline="-25000" dirty="0"/>
              <a:t>4</a:t>
            </a:r>
            <a:endParaRPr lang="en-US" sz="2800" baseline="-25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4EA8D9-380A-47C0-8DE3-EEE2B6124579}"/>
              </a:ext>
            </a:extLst>
          </p:cNvPr>
          <p:cNvSpPr txBox="1"/>
          <p:nvPr/>
        </p:nvSpPr>
        <p:spPr>
          <a:xfrm>
            <a:off x="9099137" y="4594227"/>
            <a:ext cx="1176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IR Filter</a:t>
            </a:r>
            <a:endParaRPr lang="en-US" sz="2400" baseline="-25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459797C-D4F6-46F7-AEE8-1AB71D777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387" y="2864109"/>
            <a:ext cx="9246964" cy="14859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F468E056-D57A-40A3-8E81-0653293EE907}"/>
              </a:ext>
            </a:extLst>
          </p:cNvPr>
          <p:cNvSpPr txBox="1"/>
          <p:nvPr/>
        </p:nvSpPr>
        <p:spPr>
          <a:xfrm>
            <a:off x="6909617" y="225747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Nd:YV0</a:t>
            </a:r>
            <a:r>
              <a:rPr lang="de-DE" sz="2400" baseline="-25000" dirty="0"/>
              <a:t>4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557821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56433E84-BA56-4258-9FF8-1752FA921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080" y="2256968"/>
            <a:ext cx="9344025" cy="2569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351AF4-6393-400E-9BB6-08478C50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/>
              <a:t>Zweite Harmonische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826A0-8725-497C-86F9-E2208DD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7650612" cy="404614"/>
          </a:xfrm>
        </p:spPr>
        <p:txBody>
          <a:bodyPr/>
          <a:lstStyle/>
          <a:p>
            <a:r>
              <a:rPr lang="de-DE" dirty="0"/>
              <a:t>Abbildung nach: </a:t>
            </a:r>
            <a:r>
              <a:rPr lang="de-DE" dirty="0" err="1"/>
              <a:t>panoptics</a:t>
            </a:r>
            <a:r>
              <a:rPr lang="de-DE" dirty="0"/>
              <a:t>, A </a:t>
            </a:r>
            <a:r>
              <a:rPr lang="de-DE" dirty="0" err="1"/>
              <a:t>laser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diode-pumped</a:t>
            </a:r>
            <a:r>
              <a:rPr lang="de-DE" dirty="0"/>
              <a:t> solid </a:t>
            </a:r>
            <a:r>
              <a:rPr lang="de-DE" dirty="0" err="1"/>
              <a:t>state</a:t>
            </a:r>
            <a:r>
              <a:rPr lang="de-DE" dirty="0"/>
              <a:t>, 2016, </a:t>
            </a:r>
            <a:r>
              <a:rPr lang="en-US" dirty="0"/>
              <a:t>https://tinyurl.com/y37ru2fl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D39BCC-1A56-4DDB-99A0-0ADA8A14A091}"/>
              </a:ext>
            </a:extLst>
          </p:cNvPr>
          <p:cNvSpPr txBox="1"/>
          <p:nvPr/>
        </p:nvSpPr>
        <p:spPr>
          <a:xfrm>
            <a:off x="3232766" y="2223766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Nd:YV0</a:t>
            </a:r>
            <a:r>
              <a:rPr lang="de-DE" sz="2400" baseline="-25000" dirty="0"/>
              <a:t>4</a:t>
            </a:r>
            <a:endParaRPr lang="en-US" sz="2400" baseline="-25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5D49F6-D0D1-43CE-B7BA-AF09376BFAB6}"/>
              </a:ext>
            </a:extLst>
          </p:cNvPr>
          <p:cNvSpPr txBox="1"/>
          <p:nvPr/>
        </p:nvSpPr>
        <p:spPr>
          <a:xfrm>
            <a:off x="9080649" y="222648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KTiOPO</a:t>
            </a:r>
            <a:r>
              <a:rPr lang="de-DE" sz="2400" baseline="-25000" dirty="0"/>
              <a:t>4</a:t>
            </a:r>
            <a:endParaRPr lang="en-US" sz="2800" baseline="-25000" dirty="0"/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5C066D5-4D8E-4424-BFD7-B80499FF93B5}"/>
              </a:ext>
            </a:extLst>
          </p:cNvPr>
          <p:cNvSpPr/>
          <p:nvPr/>
        </p:nvSpPr>
        <p:spPr>
          <a:xfrm>
            <a:off x="7058615" y="3493025"/>
            <a:ext cx="990600" cy="281930"/>
          </a:xfrm>
          <a:custGeom>
            <a:avLst/>
            <a:gdLst>
              <a:gd name="connsiteX0" fmla="*/ 0 w 1249680"/>
              <a:gd name="connsiteY0" fmla="*/ 510541 h 1013451"/>
              <a:gd name="connsiteX1" fmla="*/ 236220 w 1249680"/>
              <a:gd name="connsiteY1" fmla="*/ 998221 h 1013451"/>
              <a:gd name="connsiteX2" fmla="*/ 457200 w 1249680"/>
              <a:gd name="connsiteY2" fmla="*/ 1 h 1013451"/>
              <a:gd name="connsiteX3" fmla="*/ 838200 w 1249680"/>
              <a:gd name="connsiteY3" fmla="*/ 990601 h 1013451"/>
              <a:gd name="connsiteX4" fmla="*/ 1013460 w 1249680"/>
              <a:gd name="connsiteY4" fmla="*/ 53341 h 1013451"/>
              <a:gd name="connsiteX5" fmla="*/ 1249680 w 1249680"/>
              <a:gd name="connsiteY5" fmla="*/ 609601 h 101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9680" h="1013451">
                <a:moveTo>
                  <a:pt x="0" y="510541"/>
                </a:moveTo>
                <a:cubicBezTo>
                  <a:pt x="80010" y="796926"/>
                  <a:pt x="160020" y="1083311"/>
                  <a:pt x="236220" y="998221"/>
                </a:cubicBezTo>
                <a:cubicBezTo>
                  <a:pt x="312420" y="913131"/>
                  <a:pt x="356870" y="1271"/>
                  <a:pt x="457200" y="1"/>
                </a:cubicBezTo>
                <a:cubicBezTo>
                  <a:pt x="557530" y="-1269"/>
                  <a:pt x="745490" y="981711"/>
                  <a:pt x="838200" y="990601"/>
                </a:cubicBezTo>
                <a:cubicBezTo>
                  <a:pt x="930910" y="999491"/>
                  <a:pt x="944880" y="116841"/>
                  <a:pt x="1013460" y="53341"/>
                </a:cubicBezTo>
                <a:cubicBezTo>
                  <a:pt x="1082040" y="-10159"/>
                  <a:pt x="1205230" y="527051"/>
                  <a:pt x="1249680" y="609601"/>
                </a:cubicBezTo>
              </a:path>
            </a:pathLst>
          </a:custGeom>
          <a:noFill/>
          <a:ln>
            <a:solidFill>
              <a:srgbClr val="D06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B03C6A12-025F-420E-98E3-913CAFBD7B0C}"/>
              </a:ext>
            </a:extLst>
          </p:cNvPr>
          <p:cNvSpPr/>
          <p:nvPr/>
        </p:nvSpPr>
        <p:spPr>
          <a:xfrm>
            <a:off x="7058615" y="4153428"/>
            <a:ext cx="990600" cy="281930"/>
          </a:xfrm>
          <a:custGeom>
            <a:avLst/>
            <a:gdLst>
              <a:gd name="connsiteX0" fmla="*/ 0 w 1249680"/>
              <a:gd name="connsiteY0" fmla="*/ 510541 h 1013451"/>
              <a:gd name="connsiteX1" fmla="*/ 236220 w 1249680"/>
              <a:gd name="connsiteY1" fmla="*/ 998221 h 1013451"/>
              <a:gd name="connsiteX2" fmla="*/ 457200 w 1249680"/>
              <a:gd name="connsiteY2" fmla="*/ 1 h 1013451"/>
              <a:gd name="connsiteX3" fmla="*/ 838200 w 1249680"/>
              <a:gd name="connsiteY3" fmla="*/ 990601 h 1013451"/>
              <a:gd name="connsiteX4" fmla="*/ 1013460 w 1249680"/>
              <a:gd name="connsiteY4" fmla="*/ 53341 h 1013451"/>
              <a:gd name="connsiteX5" fmla="*/ 1249680 w 1249680"/>
              <a:gd name="connsiteY5" fmla="*/ 609601 h 101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9680" h="1013451">
                <a:moveTo>
                  <a:pt x="0" y="510541"/>
                </a:moveTo>
                <a:cubicBezTo>
                  <a:pt x="80010" y="796926"/>
                  <a:pt x="160020" y="1083311"/>
                  <a:pt x="236220" y="998221"/>
                </a:cubicBezTo>
                <a:cubicBezTo>
                  <a:pt x="312420" y="913131"/>
                  <a:pt x="356870" y="1271"/>
                  <a:pt x="457200" y="1"/>
                </a:cubicBezTo>
                <a:cubicBezTo>
                  <a:pt x="557530" y="-1269"/>
                  <a:pt x="745490" y="981711"/>
                  <a:pt x="838200" y="990601"/>
                </a:cubicBezTo>
                <a:cubicBezTo>
                  <a:pt x="930910" y="999491"/>
                  <a:pt x="944880" y="116841"/>
                  <a:pt x="1013460" y="53341"/>
                </a:cubicBezTo>
                <a:cubicBezTo>
                  <a:pt x="1082040" y="-10159"/>
                  <a:pt x="1205230" y="527051"/>
                  <a:pt x="1249680" y="609601"/>
                </a:cubicBezTo>
              </a:path>
            </a:pathLst>
          </a:custGeom>
          <a:noFill/>
          <a:ln>
            <a:solidFill>
              <a:srgbClr val="D06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366AAFAA-F7ED-43BB-9254-E801BDD5A652}"/>
              </a:ext>
            </a:extLst>
          </p:cNvPr>
          <p:cNvSpPr/>
          <p:nvPr/>
        </p:nvSpPr>
        <p:spPr>
          <a:xfrm>
            <a:off x="8729006" y="3779200"/>
            <a:ext cx="990600" cy="281930"/>
          </a:xfrm>
          <a:custGeom>
            <a:avLst/>
            <a:gdLst>
              <a:gd name="connsiteX0" fmla="*/ 0 w 1249680"/>
              <a:gd name="connsiteY0" fmla="*/ 510541 h 1013451"/>
              <a:gd name="connsiteX1" fmla="*/ 236220 w 1249680"/>
              <a:gd name="connsiteY1" fmla="*/ 998221 h 1013451"/>
              <a:gd name="connsiteX2" fmla="*/ 457200 w 1249680"/>
              <a:gd name="connsiteY2" fmla="*/ 1 h 1013451"/>
              <a:gd name="connsiteX3" fmla="*/ 838200 w 1249680"/>
              <a:gd name="connsiteY3" fmla="*/ 990601 h 1013451"/>
              <a:gd name="connsiteX4" fmla="*/ 1013460 w 1249680"/>
              <a:gd name="connsiteY4" fmla="*/ 53341 h 1013451"/>
              <a:gd name="connsiteX5" fmla="*/ 1249680 w 1249680"/>
              <a:gd name="connsiteY5" fmla="*/ 609601 h 101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9680" h="1013451">
                <a:moveTo>
                  <a:pt x="0" y="510541"/>
                </a:moveTo>
                <a:cubicBezTo>
                  <a:pt x="80010" y="796926"/>
                  <a:pt x="160020" y="1083311"/>
                  <a:pt x="236220" y="998221"/>
                </a:cubicBezTo>
                <a:cubicBezTo>
                  <a:pt x="312420" y="913131"/>
                  <a:pt x="356870" y="1271"/>
                  <a:pt x="457200" y="1"/>
                </a:cubicBezTo>
                <a:cubicBezTo>
                  <a:pt x="557530" y="-1269"/>
                  <a:pt x="745490" y="981711"/>
                  <a:pt x="838200" y="990601"/>
                </a:cubicBezTo>
                <a:cubicBezTo>
                  <a:pt x="930910" y="999491"/>
                  <a:pt x="944880" y="116841"/>
                  <a:pt x="1013460" y="53341"/>
                </a:cubicBezTo>
                <a:cubicBezTo>
                  <a:pt x="1082040" y="-10159"/>
                  <a:pt x="1205230" y="527051"/>
                  <a:pt x="1249680" y="609601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F4696EF-FC3E-49A6-A59B-2182A6D02AC8}"/>
              </a:ext>
            </a:extLst>
          </p:cNvPr>
          <p:cNvSpPr txBox="1"/>
          <p:nvPr/>
        </p:nvSpPr>
        <p:spPr>
          <a:xfrm>
            <a:off x="7394256" y="374955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</a:t>
            </a:r>
            <a:endParaRPr lang="en-US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795D093-0FA9-4C60-BE46-BF8453CA5F44}"/>
              </a:ext>
            </a:extLst>
          </p:cNvPr>
          <p:cNvSpPr txBox="1"/>
          <p:nvPr/>
        </p:nvSpPr>
        <p:spPr>
          <a:xfrm>
            <a:off x="8229452" y="37840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  <a:endParaRPr lang="en-US" dirty="0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807466F-CA5E-4340-A3BE-9D75E9F78533}"/>
              </a:ext>
            </a:extLst>
          </p:cNvPr>
          <p:cNvGrpSpPr/>
          <p:nvPr/>
        </p:nvGrpSpPr>
        <p:grpSpPr>
          <a:xfrm>
            <a:off x="3560989" y="3530939"/>
            <a:ext cx="2611211" cy="904199"/>
            <a:chOff x="3750657" y="5181600"/>
            <a:chExt cx="2611211" cy="904199"/>
          </a:xfrm>
        </p:grpSpPr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7C6AE363-92A7-4F4E-B86B-C2060E565D0A}"/>
                </a:ext>
              </a:extLst>
            </p:cNvPr>
            <p:cNvSpPr/>
            <p:nvPr/>
          </p:nvSpPr>
          <p:spPr>
            <a:xfrm>
              <a:off x="4567313" y="5181600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A4FF980B-AE7C-4DA6-8A0F-BEAD3CFBC7F8}"/>
                </a:ext>
              </a:extLst>
            </p:cNvPr>
            <p:cNvSpPr/>
            <p:nvPr/>
          </p:nvSpPr>
          <p:spPr>
            <a:xfrm>
              <a:off x="4141863" y="5474605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8EA01CE1-4619-4117-983C-A1B7C9483918}"/>
                </a:ext>
              </a:extLst>
            </p:cNvPr>
            <p:cNvSpPr/>
            <p:nvPr/>
          </p:nvSpPr>
          <p:spPr>
            <a:xfrm>
              <a:off x="4941131" y="5579034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B2E07E0D-5EE2-4F5B-B4D1-FC01E8FBB4C2}"/>
                </a:ext>
              </a:extLst>
            </p:cNvPr>
            <p:cNvSpPr/>
            <p:nvPr/>
          </p:nvSpPr>
          <p:spPr>
            <a:xfrm>
              <a:off x="3890793" y="5817493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E01BE38A-1C21-4D28-8136-D2423CB2FC95}"/>
                </a:ext>
              </a:extLst>
            </p:cNvPr>
            <p:cNvSpPr/>
            <p:nvPr/>
          </p:nvSpPr>
          <p:spPr>
            <a:xfrm>
              <a:off x="4719713" y="5879697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8E97B8F0-B2F6-4691-84DF-78218516B19A}"/>
                </a:ext>
              </a:extLst>
            </p:cNvPr>
            <p:cNvSpPr/>
            <p:nvPr/>
          </p:nvSpPr>
          <p:spPr>
            <a:xfrm>
              <a:off x="5240413" y="5306008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2FF0137A-EE96-487C-AF7E-62B2E942CB7C}"/>
                </a:ext>
              </a:extLst>
            </p:cNvPr>
            <p:cNvSpPr/>
            <p:nvPr/>
          </p:nvSpPr>
          <p:spPr>
            <a:xfrm>
              <a:off x="5614231" y="5714442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C5837CDC-965D-4E92-9948-38C2A3C2649F}"/>
                </a:ext>
              </a:extLst>
            </p:cNvPr>
            <p:cNvSpPr/>
            <p:nvPr/>
          </p:nvSpPr>
          <p:spPr>
            <a:xfrm>
              <a:off x="3750657" y="5241919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B33D5E9-084B-4E89-AD84-07AE649F88E7}"/>
                  </a:ext>
                </a:extLst>
              </p:cNvPr>
              <p:cNvSpPr txBox="1"/>
              <p:nvPr/>
            </p:nvSpPr>
            <p:spPr>
              <a:xfrm>
                <a:off x="4097340" y="5011012"/>
                <a:ext cx="1327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D06375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=1064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B33D5E9-084B-4E89-AD84-07AE649F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340" y="5011012"/>
                <a:ext cx="1327223" cy="276999"/>
              </a:xfrm>
              <a:prstGeom prst="rect">
                <a:avLst/>
              </a:prstGeom>
              <a:blipFill>
                <a:blip r:embed="rId4"/>
                <a:stretch>
                  <a:fillRect l="-3211" r="-183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8774190-D875-405A-B9BF-E5C77E560096}"/>
                  </a:ext>
                </a:extLst>
              </p:cNvPr>
              <p:cNvSpPr txBox="1"/>
              <p:nvPr/>
            </p:nvSpPr>
            <p:spPr>
              <a:xfrm>
                <a:off x="7669427" y="5011012"/>
                <a:ext cx="1188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532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8774190-D875-405A-B9BF-E5C77E56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427" y="5011012"/>
                <a:ext cx="1188595" cy="276999"/>
              </a:xfrm>
              <a:prstGeom prst="rect">
                <a:avLst/>
              </a:prstGeom>
              <a:blipFill>
                <a:blip r:embed="rId5"/>
                <a:stretch>
                  <a:fillRect l="-4103" r="-461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53E0A037-1311-4A34-BD36-C406E43DF799}"/>
                  </a:ext>
                </a:extLst>
              </p:cNvPr>
              <p:cNvSpPr txBox="1"/>
              <p:nvPr/>
            </p:nvSpPr>
            <p:spPr>
              <a:xfrm>
                <a:off x="3338723" y="3308359"/>
                <a:ext cx="306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D06375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>
                  <a:solidFill>
                    <a:srgbClr val="D06375"/>
                  </a:solidFill>
                </a:endParaRPr>
              </a:p>
            </p:txBody>
          </p:sp>
        </mc:Choice>
        <mc:Fallback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53E0A037-1311-4A34-BD36-C406E43DF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23" y="3308359"/>
                <a:ext cx="306494" cy="369332"/>
              </a:xfrm>
              <a:prstGeom prst="rect">
                <a:avLst/>
              </a:prstGeom>
              <a:blipFill>
                <a:blip r:embed="rId6"/>
                <a:stretch>
                  <a:fillRect l="-14000" r="-8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4AA69EB1-D652-4054-AD51-F3C9F11240E5}"/>
                  </a:ext>
                </a:extLst>
              </p:cNvPr>
              <p:cNvSpPr txBox="1"/>
              <p:nvPr/>
            </p:nvSpPr>
            <p:spPr>
              <a:xfrm>
                <a:off x="6749512" y="3305927"/>
                <a:ext cx="306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D06375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>
                  <a:solidFill>
                    <a:srgbClr val="D06375"/>
                  </a:solidFill>
                </a:endParaRPr>
              </a:p>
            </p:txBody>
          </p:sp>
        </mc:Choice>
        <mc:Fallback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4AA69EB1-D652-4054-AD51-F3C9F1124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12" y="3305927"/>
                <a:ext cx="306494" cy="369332"/>
              </a:xfrm>
              <a:prstGeom prst="rect">
                <a:avLst/>
              </a:prstGeom>
              <a:blipFill>
                <a:blip r:embed="rId7"/>
                <a:stretch>
                  <a:fillRect l="-12000" r="-1000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3C232DD-90EF-4C01-9305-2B6265E3D91F}"/>
                  </a:ext>
                </a:extLst>
              </p:cNvPr>
              <p:cNvSpPr txBox="1"/>
              <p:nvPr/>
            </p:nvSpPr>
            <p:spPr>
              <a:xfrm>
                <a:off x="6720309" y="3982166"/>
                <a:ext cx="306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D06375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>
                  <a:solidFill>
                    <a:srgbClr val="D06375"/>
                  </a:solidFill>
                </a:endParaRPr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3C232DD-90EF-4C01-9305-2B6265E3D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09" y="3982166"/>
                <a:ext cx="306494" cy="369332"/>
              </a:xfrm>
              <a:prstGeom prst="rect">
                <a:avLst/>
              </a:prstGeom>
              <a:blipFill>
                <a:blip r:embed="rId8"/>
                <a:stretch>
                  <a:fillRect l="-11765" r="-784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163191D2-51B7-4468-BE37-1F6E8ECE0FA8}"/>
                  </a:ext>
                </a:extLst>
              </p:cNvPr>
              <p:cNvSpPr txBox="1"/>
              <p:nvPr/>
            </p:nvSpPr>
            <p:spPr>
              <a:xfrm>
                <a:off x="8467453" y="35508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8DAB8E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>
                  <a:solidFill>
                    <a:srgbClr val="8DAB8E"/>
                  </a:solidFill>
                </a:endParaRPr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163191D2-51B7-4468-BE37-1F6E8ECE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453" y="3550833"/>
                <a:ext cx="306494" cy="369332"/>
              </a:xfrm>
              <a:prstGeom prst="rect">
                <a:avLst/>
              </a:prstGeom>
              <a:blipFill>
                <a:blip r:embed="rId9"/>
                <a:stretch>
                  <a:fillRect l="-12000" r="-1000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16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/>
      <p:bldP spid="57" grpId="0"/>
      <p:bldP spid="72" grpId="0"/>
      <p:bldP spid="74" grpId="0"/>
      <p:bldP spid="75" grpId="0"/>
      <p:bldP spid="76" grpId="0"/>
    </p:bldLst>
  </p:timing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313</Words>
  <Application>Microsoft Office PowerPoint</Application>
  <PresentationFormat>Breitbild</PresentationFormat>
  <Paragraphs>60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Franklin Gothic Book</vt:lpstr>
      <vt:lpstr>Wingdings</vt:lpstr>
      <vt:lpstr>Ausschnitt</vt:lpstr>
      <vt:lpstr>Nichtlineare optik</vt:lpstr>
      <vt:lpstr>Agenda</vt:lpstr>
      <vt:lpstr>PowerPoint-Präsentation</vt:lpstr>
      <vt:lpstr>Lineare Lichtmaterie WW </vt:lpstr>
      <vt:lpstr>Lineare Lichtmaterie WW </vt:lpstr>
      <vt:lpstr>Lineare Lichtmaterie WW </vt:lpstr>
      <vt:lpstr>Materialien </vt:lpstr>
      <vt:lpstr>Der grüne Laserpointer</vt:lpstr>
      <vt:lpstr>Zweite Harmonische</vt:lpstr>
      <vt:lpstr>Zweite Harmonische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Nichtlineare optik</dc:title>
  <dc:creator>Steven Becker</dc:creator>
  <cp:lastModifiedBy>Steven Becker</cp:lastModifiedBy>
  <cp:revision>22</cp:revision>
  <dcterms:created xsi:type="dcterms:W3CDTF">2019-05-06T19:27:30Z</dcterms:created>
  <dcterms:modified xsi:type="dcterms:W3CDTF">2019-05-16T13:46:07Z</dcterms:modified>
</cp:coreProperties>
</file>