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4" r:id="rId5"/>
    <p:sldId id="261" r:id="rId6"/>
    <p:sldId id="263" r:id="rId7"/>
    <p:sldId id="262" r:id="rId8"/>
    <p:sldId id="265" r:id="rId9"/>
    <p:sldId id="266" r:id="rId10"/>
    <p:sldId id="269" r:id="rId11"/>
    <p:sldId id="260" r:id="rId12"/>
    <p:sldId id="258" r:id="rId13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03" d="100"/>
          <a:sy n="103" d="100"/>
        </p:scale>
        <p:origin x="138" y="3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73E54F-8C44-4461-AD06-2D7521CECB13}" type="datetime1">
              <a:rPr lang="de-DE" smtClean="0"/>
              <a:t>14.04.2019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D2D363-51C7-4D33-9CF9-432E1A762C62}" type="datetime1">
              <a:rPr lang="de-DE" smtClean="0"/>
              <a:t>14.04.2019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82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6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9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 dirty="0"/>
              <a:t>Textmasterformate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523411" y="6400801"/>
            <a:ext cx="1155701" cy="276226"/>
          </a:xfrm>
        </p:spPr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5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8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0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5" name="Inhaltsplatzhalter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6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grpSp>
        <p:nvGrpSpPr>
          <p:cNvPr id="615" name="Rahmen" descr="Kastengrafik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614" name="Rahmen" descr="Kastengrafik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nx.org/contents/dP0ocxV9@1.455:9XJTv1hr@2/Holograph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Holografie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Eine Einführung von Steven Becker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BE431-EF0E-4860-B20D-45FEAB36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Rekonstruktion – präzise Beschreibung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EB0E8B-106F-4D56-9321-C9484D3E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0D2451-F08A-4553-8CFB-E8E70E70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10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F379FBC-049B-4BBE-8657-46ABEE246F3D}"/>
                  </a:ext>
                </a:extLst>
              </p:cNvPr>
              <p:cNvSpPr txBox="1"/>
              <p:nvPr/>
            </p:nvSpPr>
            <p:spPr>
              <a:xfrm>
                <a:off x="379513" y="2492896"/>
                <a:ext cx="11809312" cy="829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de-DE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Sup>
                        <m:sSubSupPr>
                          <m:ctrlP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func>
                        <m:funcPr>
                          <m:ctrlP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de-DE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de-DE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de-DE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func>
                        <m:funcPr>
                          <m:ctrlP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de-DE" sz="2400" b="0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r>
                                    <a:rPr lang="de-DE" sz="24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F379FBC-049B-4BBE-8657-46ABEE24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3" y="2492896"/>
                <a:ext cx="11809312" cy="829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47EA9A13-779C-4E7E-86EA-AB53D4CA7A78}"/>
              </a:ext>
            </a:extLst>
          </p:cNvPr>
          <p:cNvSpPr txBox="1"/>
          <p:nvPr/>
        </p:nvSpPr>
        <p:spPr>
          <a:xfrm>
            <a:off x="940507" y="4314603"/>
            <a:ext cx="2818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>
                <a:solidFill>
                  <a:schemeClr val="accent1"/>
                </a:solidFill>
              </a:rPr>
              <a:t>Transmittierte Anteil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E00C7CE-365D-43A4-A47D-73F793AC4F17}"/>
                  </a:ext>
                </a:extLst>
              </p:cNvPr>
              <p:cNvSpPr txBox="1"/>
              <p:nvPr/>
            </p:nvSpPr>
            <p:spPr>
              <a:xfrm>
                <a:off x="944777" y="3562671"/>
                <a:ext cx="9164496" cy="511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d>
                    <m:sSub>
                      <m:sSubPr>
                        <m:ctrlP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de-DE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E00C7CE-365D-43A4-A47D-73F793AC4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77" y="3562671"/>
                <a:ext cx="9164496" cy="511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47984024-930B-4170-A096-4E1A8C8760C2}"/>
              </a:ext>
            </a:extLst>
          </p:cNvPr>
          <p:cNvSpPr txBox="1"/>
          <p:nvPr/>
        </p:nvSpPr>
        <p:spPr>
          <a:xfrm>
            <a:off x="4117662" y="4299802"/>
            <a:ext cx="281038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2400" dirty="0">
                <a:solidFill>
                  <a:schemeClr val="accent2"/>
                </a:solidFill>
              </a:rPr>
              <a:t>1. Beugungsordnung</a:t>
            </a:r>
          </a:p>
          <a:p>
            <a:pPr algn="ctr">
              <a:lnSpc>
                <a:spcPct val="90000"/>
              </a:lnSpc>
            </a:pPr>
            <a:r>
              <a:rPr lang="de-DE" sz="2400" dirty="0">
                <a:solidFill>
                  <a:schemeClr val="accent2"/>
                </a:solidFill>
              </a:rPr>
              <a:t>(virtuelles Bild)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F441B94-01B1-40D4-9A05-A8E36E3F8ED2}"/>
              </a:ext>
            </a:extLst>
          </p:cNvPr>
          <p:cNvSpPr txBox="1"/>
          <p:nvPr/>
        </p:nvSpPr>
        <p:spPr>
          <a:xfrm>
            <a:off x="7534572" y="4303662"/>
            <a:ext cx="291297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2400" dirty="0">
                <a:solidFill>
                  <a:schemeClr val="accent3"/>
                </a:solidFill>
              </a:rPr>
              <a:t>-1. Beugungsordnung</a:t>
            </a:r>
          </a:p>
          <a:p>
            <a:pPr algn="ctr">
              <a:lnSpc>
                <a:spcPct val="90000"/>
              </a:lnSpc>
            </a:pPr>
            <a:r>
              <a:rPr lang="de-DE" sz="2400" dirty="0">
                <a:solidFill>
                  <a:schemeClr val="accent3"/>
                </a:solidFill>
              </a:rPr>
              <a:t>(reelles Bild)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6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C1A1A-66DE-485E-895C-2C85150D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– Warum Holografie?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89E627-B5D7-4249-80DE-00AD9A6B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Hologram</a:t>
            </a:r>
            <a:r>
              <a:rPr lang="de-DE" dirty="0"/>
              <a:t> wird mit Hilfe von Kohärenten Licht erstellt</a:t>
            </a:r>
          </a:p>
          <a:p>
            <a:r>
              <a:rPr lang="de-DE" dirty="0"/>
              <a:t>Die 3D Information werden durch die Überlagerung von Referenz- und Objektwelle im </a:t>
            </a:r>
            <a:r>
              <a:rPr lang="de-DE" dirty="0" err="1"/>
              <a:t>Hologram</a:t>
            </a:r>
            <a:r>
              <a:rPr lang="de-DE" dirty="0"/>
              <a:t> gespeichert (Interferenzen)</a:t>
            </a:r>
          </a:p>
          <a:p>
            <a:r>
              <a:rPr lang="de-DE" dirty="0"/>
              <a:t>Aus dem </a:t>
            </a:r>
            <a:r>
              <a:rPr lang="de-DE" dirty="0" err="1"/>
              <a:t>Hologram</a:t>
            </a:r>
            <a:r>
              <a:rPr lang="de-DE" dirty="0"/>
              <a:t> kann eine Objektwelle erzeugt werde, wenn dieses mit der Referenzwelle beleuchtet wird.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225EC3-B438-4BE9-A8E0-3FC0C5A6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7BACC-2FA6-43A1-BB5C-E9817239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7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A0C43-03EE-4E4D-B772-9648564F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310E9-9FD4-400F-88D5-B7C9134F5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BF05B3-A175-46DF-B881-70AE198F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073781-59FF-4660-88F2-FFF86E7D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70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BD5B5-5853-4CA8-BCE2-1D435D0B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A4EE5-09D6-4BA7-8361-DCB96252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75CD6B-B14A-45CB-9AD8-07A12516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E4B9E9-616E-4D9C-BC10-751F0830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5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F5E90-63DF-49CF-BF2F-35F28EFF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Holografie?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0AE097-07FF-4D2B-B16A-3F7D85BD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7452319" cy="276226"/>
          </a:xfrm>
        </p:spPr>
        <p:txBody>
          <a:bodyPr/>
          <a:lstStyle/>
          <a:p>
            <a:r>
              <a:rPr lang="de-DE" dirty="0"/>
              <a:t>, G. Ackermann &amp; J. Eichler, </a:t>
            </a:r>
            <a:r>
              <a:rPr lang="de-DE" dirty="0" err="1"/>
              <a:t>Holography</a:t>
            </a:r>
            <a:r>
              <a:rPr lang="de-DE" dirty="0"/>
              <a:t> Wiley, 2007;  W. </a:t>
            </a:r>
            <a:r>
              <a:rPr lang="de-DE" dirty="0" err="1"/>
              <a:t>Demtröder</a:t>
            </a:r>
            <a:r>
              <a:rPr lang="de-DE" dirty="0"/>
              <a:t>, Experimentalphysik 2, Springer Verlag. 2013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28D206-3FAA-4EDE-8689-F46CED6C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Grafik 6" descr="Katze">
            <a:extLst>
              <a:ext uri="{FF2B5EF4-FFF2-40B4-BE49-F238E27FC236}">
                <a16:creationId xmlns:a16="http://schemas.microsoft.com/office/drawing/2014/main" id="{E48CE5F4-4B60-441E-81A1-34D40A438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3932" y="3203078"/>
            <a:ext cx="1296144" cy="12961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4D23CA40-0FBE-4E18-A7EF-4159DBF1FF49}"/>
              </a:ext>
            </a:extLst>
          </p:cNvPr>
          <p:cNvSpPr/>
          <p:nvPr/>
        </p:nvSpPr>
        <p:spPr>
          <a:xfrm>
            <a:off x="5911713" y="3154231"/>
            <a:ext cx="432048" cy="1430262"/>
          </a:xfrm>
          <a:prstGeom prst="ellipse">
            <a:avLst/>
          </a:prstGeom>
          <a:solidFill>
            <a:schemeClr val="tx2">
              <a:alpha val="62000"/>
            </a:schemeClr>
          </a:solidFill>
          <a:ln>
            <a:solidFill>
              <a:schemeClr val="tx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Kamera">
            <a:extLst>
              <a:ext uri="{FF2B5EF4-FFF2-40B4-BE49-F238E27FC236}">
                <a16:creationId xmlns:a16="http://schemas.microsoft.com/office/drawing/2014/main" id="{14CCBBE9-8851-4F3C-9BFF-286ECECD1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4241" y="3343521"/>
            <a:ext cx="1155701" cy="1155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1260A71-EE8B-4D54-AC6E-A943CDBEC9C7}"/>
              </a:ext>
            </a:extLst>
          </p:cNvPr>
          <p:cNvGrpSpPr/>
          <p:nvPr/>
        </p:nvGrpSpPr>
        <p:grpSpPr>
          <a:xfrm>
            <a:off x="3142084" y="2476128"/>
            <a:ext cx="1168896" cy="1041290"/>
            <a:chOff x="3070076" y="2273721"/>
            <a:chExt cx="1168896" cy="104129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A1327CC6-8A2F-4BE3-BD09-AC90AA44D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0076" y="2273721"/>
              <a:ext cx="864096" cy="648072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885BD3F-CB24-44FF-905F-FAC08CCBF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876" y="2328343"/>
              <a:ext cx="864096" cy="648072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86FD9D89-756F-4011-BD98-B9F8C61FE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2476" y="2666939"/>
              <a:ext cx="864096" cy="648072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A4970F6-239B-4260-84CD-7B966DECC77B}"/>
              </a:ext>
            </a:extLst>
          </p:cNvPr>
          <p:cNvGrpSpPr/>
          <p:nvPr/>
        </p:nvGrpSpPr>
        <p:grpSpPr>
          <a:xfrm rot="13004944">
            <a:off x="3793739" y="3570150"/>
            <a:ext cx="1453433" cy="666833"/>
            <a:chOff x="2877121" y="2336319"/>
            <a:chExt cx="1453433" cy="666833"/>
          </a:xfrm>
        </p:grpSpPr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C332675-94D2-4EF9-8B69-018EEE2FFA0B}"/>
                </a:ext>
              </a:extLst>
            </p:cNvPr>
            <p:cNvCxnSpPr>
              <a:cxnSpLocks/>
            </p:cNvCxnSpPr>
            <p:nvPr/>
          </p:nvCxnSpPr>
          <p:spPr>
            <a:xfrm rot="8595056">
              <a:off x="2877121" y="2536273"/>
              <a:ext cx="1116570" cy="58087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17BCFCE2-58B0-4002-9B6D-93DB6EFCE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9297" y="2336319"/>
              <a:ext cx="864096" cy="648072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258FAEF5-C2F2-492B-B7AE-C9FD291D7896}"/>
                </a:ext>
              </a:extLst>
            </p:cNvPr>
            <p:cNvCxnSpPr>
              <a:cxnSpLocks/>
            </p:cNvCxnSpPr>
            <p:nvPr/>
          </p:nvCxnSpPr>
          <p:spPr>
            <a:xfrm rot="8595056" flipV="1">
              <a:off x="3236609" y="2927046"/>
              <a:ext cx="1093945" cy="76106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9EA778F-4BA8-4967-96EE-FD840E678454}"/>
              </a:ext>
            </a:extLst>
          </p:cNvPr>
          <p:cNvGrpSpPr/>
          <p:nvPr/>
        </p:nvGrpSpPr>
        <p:grpSpPr>
          <a:xfrm rot="12988432">
            <a:off x="7069355" y="3548078"/>
            <a:ext cx="1597045" cy="676166"/>
            <a:chOff x="2779349" y="2436786"/>
            <a:chExt cx="1597045" cy="676166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C844E20B-FACD-4AEB-9D64-BC60A3E9F23C}"/>
                </a:ext>
              </a:extLst>
            </p:cNvPr>
            <p:cNvCxnSpPr>
              <a:cxnSpLocks/>
            </p:cNvCxnSpPr>
            <p:nvPr/>
          </p:nvCxnSpPr>
          <p:spPr>
            <a:xfrm rot="8611568" flipV="1">
              <a:off x="2779349" y="2436786"/>
              <a:ext cx="1146939" cy="125295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8A997586-3C0F-432D-80E2-735A11313571}"/>
                </a:ext>
              </a:extLst>
            </p:cNvPr>
            <p:cNvCxnSpPr>
              <a:cxnSpLocks/>
            </p:cNvCxnSpPr>
            <p:nvPr/>
          </p:nvCxnSpPr>
          <p:spPr>
            <a:xfrm rot="8611568">
              <a:off x="3116394" y="2676650"/>
              <a:ext cx="1080094" cy="0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11EAF62-DCBC-4C3B-931F-D0BBC823CB05}"/>
                </a:ext>
              </a:extLst>
            </p:cNvPr>
            <p:cNvCxnSpPr>
              <a:cxnSpLocks/>
            </p:cNvCxnSpPr>
            <p:nvPr/>
          </p:nvCxnSpPr>
          <p:spPr>
            <a:xfrm rot="8611568">
              <a:off x="3205822" y="2941625"/>
              <a:ext cx="1170572" cy="171327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8A9966E8-1EA9-49A6-BF07-56B86E2D4A12}"/>
              </a:ext>
            </a:extLst>
          </p:cNvPr>
          <p:cNvSpPr txBox="1"/>
          <p:nvPr/>
        </p:nvSpPr>
        <p:spPr>
          <a:xfrm>
            <a:off x="2885443" y="1927159"/>
            <a:ext cx="25462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>
                <a:solidFill>
                  <a:schemeClr val="accent2"/>
                </a:solidFill>
              </a:rPr>
              <a:t>Inkohärentes Licht</a:t>
            </a:r>
          </a:p>
        </p:txBody>
      </p:sp>
    </p:spTree>
    <p:extLst>
      <p:ext uri="{BB962C8B-B14F-4D97-AF65-F5344CB8AC3E}">
        <p14:creationId xmlns:p14="http://schemas.microsoft.com/office/powerpoint/2010/main" val="196944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1F4E8-21E4-4220-ADC4-38E0EA18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Schritte zu einem </a:t>
            </a:r>
            <a:r>
              <a:rPr lang="de-DE" dirty="0" err="1"/>
              <a:t>Hologram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8D6FA-5104-4030-822A-111C82BB6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439" y="2364046"/>
            <a:ext cx="827904" cy="86004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5026BB-AE9D-4563-84BF-60B806BD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A31E68-36D5-4C70-A96C-BAF4E41B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4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7D9AC-E6A0-487D-B392-14F35518EB0E}"/>
              </a:ext>
            </a:extLst>
          </p:cNvPr>
          <p:cNvSpPr txBox="1"/>
          <p:nvPr/>
        </p:nvSpPr>
        <p:spPr>
          <a:xfrm>
            <a:off x="2100458" y="2562372"/>
            <a:ext cx="33284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4000" dirty="0">
                <a:latin typeface="Chiller" panose="04020404031007020602" pitchFamily="82" charset="0"/>
              </a:rPr>
              <a:t>1</a:t>
            </a:r>
            <a:endParaRPr lang="en-US" sz="4000" dirty="0">
              <a:latin typeface="Chiller" panose="04020404031007020602" pitchFamily="82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09D97FF-FD2E-438F-B47F-63FE6E5179DB}"/>
              </a:ext>
            </a:extLst>
          </p:cNvPr>
          <p:cNvGrpSpPr/>
          <p:nvPr/>
        </p:nvGrpSpPr>
        <p:grpSpPr>
          <a:xfrm>
            <a:off x="1917948" y="4437889"/>
            <a:ext cx="827904" cy="860046"/>
            <a:chOff x="1917948" y="4050120"/>
            <a:chExt cx="827904" cy="860046"/>
          </a:xfrm>
        </p:grpSpPr>
        <p:pic>
          <p:nvPicPr>
            <p:cNvPr id="8" name="Inhaltsplatzhalter 6">
              <a:extLst>
                <a:ext uri="{FF2B5EF4-FFF2-40B4-BE49-F238E27FC236}">
                  <a16:creationId xmlns:a16="http://schemas.microsoft.com/office/drawing/2014/main" id="{961505AC-80FB-4CFB-80C3-A890313E5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948" y="4050120"/>
              <a:ext cx="827904" cy="860046"/>
            </a:xfrm>
            <a:prstGeom prst="rect">
              <a:avLst/>
            </a:prstGeom>
          </p:spPr>
        </p:pic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2F4BAA5-42BD-4321-85AD-4B38DD0AFEAA}"/>
                </a:ext>
              </a:extLst>
            </p:cNvPr>
            <p:cNvSpPr/>
            <p:nvPr/>
          </p:nvSpPr>
          <p:spPr>
            <a:xfrm>
              <a:off x="2132967" y="4224705"/>
              <a:ext cx="397866" cy="661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4000" dirty="0">
                  <a:latin typeface="Chiller" panose="04020404031007020602" pitchFamily="82" charset="0"/>
                </a:rPr>
                <a:t>2</a:t>
              </a:r>
              <a:endParaRPr lang="en-US" sz="4000" dirty="0">
                <a:latin typeface="Chiller" panose="04020404031007020602" pitchFamily="82" charset="0"/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1E7A0882-72C4-4128-BBC5-4F4D2C753560}"/>
              </a:ext>
            </a:extLst>
          </p:cNvPr>
          <p:cNvSpPr txBox="1"/>
          <p:nvPr/>
        </p:nvSpPr>
        <p:spPr>
          <a:xfrm>
            <a:off x="3659682" y="2640428"/>
            <a:ext cx="667362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600" dirty="0"/>
              <a:t>Aufnahme - Erstellung eines Master Holograms</a:t>
            </a:r>
            <a:endParaRPr lang="en-US" sz="26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DDDCF2F-BE45-4E52-AD7C-50C29B062114}"/>
              </a:ext>
            </a:extLst>
          </p:cNvPr>
          <p:cNvSpPr txBox="1"/>
          <p:nvPr/>
        </p:nvSpPr>
        <p:spPr>
          <a:xfrm>
            <a:off x="3659682" y="4717118"/>
            <a:ext cx="609737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600" dirty="0"/>
              <a:t>Rekonstruktion – Verwendung des Masters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9772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12FEC-4B7C-41BA-9E2B-27B29CF1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Holografie? - Aufnahme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01F59-45DE-4C0D-B13A-ECCF8202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W. </a:t>
            </a:r>
            <a:r>
              <a:rPr lang="de-DE" dirty="0" err="1"/>
              <a:t>Demtröder</a:t>
            </a:r>
            <a:r>
              <a:rPr lang="de-DE" dirty="0"/>
              <a:t>, Experimentalphysik 2, Springer Verlag. 2013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8549F-8FDD-407C-816F-0624D1E3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5E6C679-5D23-4924-963A-1B81D092BF1C}"/>
              </a:ext>
            </a:extLst>
          </p:cNvPr>
          <p:cNvSpPr/>
          <p:nvPr/>
        </p:nvSpPr>
        <p:spPr>
          <a:xfrm>
            <a:off x="1522413" y="2800359"/>
            <a:ext cx="899591" cy="4320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Katze">
            <a:extLst>
              <a:ext uri="{FF2B5EF4-FFF2-40B4-BE49-F238E27FC236}">
                <a16:creationId xmlns:a16="http://schemas.microsoft.com/office/drawing/2014/main" id="{A19072B3-ECC2-4490-8C76-D9A4AFB3C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9135" y="2076792"/>
            <a:ext cx="1296144" cy="12961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C8EA5DE-C4B1-4EBB-A89A-0FAC0D07106B}"/>
              </a:ext>
            </a:extLst>
          </p:cNvPr>
          <p:cNvSpPr/>
          <p:nvPr/>
        </p:nvSpPr>
        <p:spPr>
          <a:xfrm rot="19242986">
            <a:off x="5677631" y="2440317"/>
            <a:ext cx="72008" cy="11521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61507B7-8A5A-423E-A9C3-FA95F9668194}"/>
              </a:ext>
            </a:extLst>
          </p:cNvPr>
          <p:cNvSpPr/>
          <p:nvPr/>
        </p:nvSpPr>
        <p:spPr>
          <a:xfrm rot="18973086">
            <a:off x="5395247" y="4631729"/>
            <a:ext cx="132444" cy="10895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16B02A0-DC42-46EC-B0DC-5A2BB3BAC795}"/>
              </a:ext>
            </a:extLst>
          </p:cNvPr>
          <p:cNvCxnSpPr>
            <a:cxnSpLocks/>
          </p:cNvCxnSpPr>
          <p:nvPr/>
        </p:nvCxnSpPr>
        <p:spPr>
          <a:xfrm>
            <a:off x="2998068" y="3012725"/>
            <a:ext cx="1512168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3A9D7D7-1ACD-46A3-A6EB-4BF37E9E4404}"/>
              </a:ext>
            </a:extLst>
          </p:cNvPr>
          <p:cNvCxnSpPr>
            <a:cxnSpLocks/>
          </p:cNvCxnSpPr>
          <p:nvPr/>
        </p:nvCxnSpPr>
        <p:spPr>
          <a:xfrm>
            <a:off x="6886500" y="3012725"/>
            <a:ext cx="1440160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B0326F0-55A3-4B62-AC12-9F0BA1434D16}"/>
              </a:ext>
            </a:extLst>
          </p:cNvPr>
          <p:cNvCxnSpPr>
            <a:cxnSpLocks/>
          </p:cNvCxnSpPr>
          <p:nvPr/>
        </p:nvCxnSpPr>
        <p:spPr>
          <a:xfrm>
            <a:off x="6886500" y="5272845"/>
            <a:ext cx="2252635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F2200B1-9D45-4D9C-A329-4C4C7855A1E4}"/>
              </a:ext>
            </a:extLst>
          </p:cNvPr>
          <p:cNvCxnSpPr>
            <a:cxnSpLocks/>
          </p:cNvCxnSpPr>
          <p:nvPr/>
        </p:nvCxnSpPr>
        <p:spPr>
          <a:xfrm>
            <a:off x="9750189" y="3585234"/>
            <a:ext cx="0" cy="1152128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DD9585F6-C162-4FBC-9422-74BC5B49626F}"/>
              </a:ext>
            </a:extLst>
          </p:cNvPr>
          <p:cNvSpPr/>
          <p:nvPr/>
        </p:nvSpPr>
        <p:spPr>
          <a:xfrm rot="2685377">
            <a:off x="9667288" y="4569893"/>
            <a:ext cx="239836" cy="140116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ACB401E-778F-46FA-A514-7A10B333C123}"/>
              </a:ext>
            </a:extLst>
          </p:cNvPr>
          <p:cNvSpPr txBox="1"/>
          <p:nvPr/>
        </p:nvSpPr>
        <p:spPr>
          <a:xfrm>
            <a:off x="1522413" y="2817209"/>
            <a:ext cx="8771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>
                <a:solidFill>
                  <a:schemeClr val="accent5">
                    <a:lumMod val="50000"/>
                  </a:schemeClr>
                </a:solidFill>
              </a:rPr>
              <a:t>Laser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7C1657A-4498-4D68-A496-50204CE419DF}"/>
              </a:ext>
            </a:extLst>
          </p:cNvPr>
          <p:cNvSpPr txBox="1"/>
          <p:nvPr/>
        </p:nvSpPr>
        <p:spPr>
          <a:xfrm>
            <a:off x="4655049" y="2018820"/>
            <a:ext cx="19784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Beam-Splitter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3B26468-CD47-4152-8EEB-EE50FDC27D12}"/>
              </a:ext>
            </a:extLst>
          </p:cNvPr>
          <p:cNvCxnSpPr>
            <a:cxnSpLocks/>
          </p:cNvCxnSpPr>
          <p:nvPr/>
        </p:nvCxnSpPr>
        <p:spPr>
          <a:xfrm>
            <a:off x="5518348" y="3585234"/>
            <a:ext cx="0" cy="1178903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17497C5-810A-4393-A731-71DE361FE6CD}"/>
              </a:ext>
            </a:extLst>
          </p:cNvPr>
          <p:cNvSpPr txBox="1"/>
          <p:nvPr/>
        </p:nvSpPr>
        <p:spPr>
          <a:xfrm>
            <a:off x="4325833" y="5306536"/>
            <a:ext cx="11336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Spiegel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8EE06D7-8A41-4EC7-AB60-75D9FD707991}"/>
              </a:ext>
            </a:extLst>
          </p:cNvPr>
          <p:cNvSpPr txBox="1"/>
          <p:nvPr/>
        </p:nvSpPr>
        <p:spPr>
          <a:xfrm>
            <a:off x="9822146" y="5460294"/>
            <a:ext cx="17139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 err="1"/>
              <a:t>Photoplatte</a:t>
            </a:r>
            <a:endParaRPr lang="de-DE" sz="2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A0FC8C0-AFA1-48D7-8C57-B19BF0BB9484}"/>
              </a:ext>
            </a:extLst>
          </p:cNvPr>
          <p:cNvSpPr txBox="1"/>
          <p:nvPr/>
        </p:nvSpPr>
        <p:spPr>
          <a:xfrm>
            <a:off x="7988706" y="3927785"/>
            <a:ext cx="17299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Objektwelle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6EB32E1-240A-4BF4-AA54-50C1EB7CFBAE}"/>
              </a:ext>
            </a:extLst>
          </p:cNvPr>
          <p:cNvSpPr txBox="1"/>
          <p:nvPr/>
        </p:nvSpPr>
        <p:spPr>
          <a:xfrm>
            <a:off x="6992087" y="5371106"/>
            <a:ext cx="1993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Referenzwelle</a:t>
            </a:r>
          </a:p>
        </p:txBody>
      </p:sp>
    </p:spTree>
    <p:extLst>
      <p:ext uri="{BB962C8B-B14F-4D97-AF65-F5344CB8AC3E}">
        <p14:creationId xmlns:p14="http://schemas.microsoft.com/office/powerpoint/2010/main" val="97383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12FEC-4B7C-41BA-9E2B-27B29CF1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Holografie? - Aufnahme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01F59-45DE-4C0D-B13A-ECCF8202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W. </a:t>
            </a:r>
            <a:r>
              <a:rPr lang="de-DE" dirty="0" err="1"/>
              <a:t>Demtröder</a:t>
            </a:r>
            <a:r>
              <a:rPr lang="de-DE" dirty="0"/>
              <a:t>, Experimentalphysik 2, Springer Verlag. 2013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8549F-8FDD-407C-816F-0624D1E3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6800" y="6093788"/>
            <a:ext cx="1155701" cy="276226"/>
          </a:xfrm>
        </p:spPr>
        <p:txBody>
          <a:bodyPr/>
          <a:lstStyle/>
          <a:p>
            <a:pPr rtl="0"/>
            <a:fld id="{25BA54BD-C84D-46CE-8B72-31BFB26ABA43}" type="slidenum">
              <a:rPr lang="de-DE" smtClean="0"/>
              <a:t>6</a:t>
            </a:fld>
            <a:endParaRPr lang="de-DE" dirty="0"/>
          </a:p>
        </p:txBody>
      </p:sp>
      <p:pic>
        <p:nvPicPr>
          <p:cNvPr id="7" name="Grafik 6" descr="Katze">
            <a:extLst>
              <a:ext uri="{FF2B5EF4-FFF2-40B4-BE49-F238E27FC236}">
                <a16:creationId xmlns:a16="http://schemas.microsoft.com/office/drawing/2014/main" id="{A19072B3-ECC2-4490-8C76-D9A4AFB3C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9731" y="1654750"/>
            <a:ext cx="1020763" cy="1020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61507B7-8A5A-423E-A9C3-FA95F9668194}"/>
              </a:ext>
            </a:extLst>
          </p:cNvPr>
          <p:cNvSpPr/>
          <p:nvPr/>
        </p:nvSpPr>
        <p:spPr>
          <a:xfrm rot="18973086">
            <a:off x="1212203" y="4159517"/>
            <a:ext cx="132444" cy="10895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B0326F0-55A3-4B62-AC12-9F0BA1434D16}"/>
              </a:ext>
            </a:extLst>
          </p:cNvPr>
          <p:cNvCxnSpPr>
            <a:cxnSpLocks/>
          </p:cNvCxnSpPr>
          <p:nvPr/>
        </p:nvCxnSpPr>
        <p:spPr>
          <a:xfrm>
            <a:off x="1902371" y="4606082"/>
            <a:ext cx="3167360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F2200B1-9D45-4D9C-A329-4C4C7855A1E4}"/>
              </a:ext>
            </a:extLst>
          </p:cNvPr>
          <p:cNvCxnSpPr>
            <a:cxnSpLocks/>
          </p:cNvCxnSpPr>
          <p:nvPr/>
        </p:nvCxnSpPr>
        <p:spPr>
          <a:xfrm>
            <a:off x="5612661" y="2924174"/>
            <a:ext cx="1" cy="1394243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DD9585F6-C162-4FBC-9422-74BC5B49626F}"/>
              </a:ext>
            </a:extLst>
          </p:cNvPr>
          <p:cNvSpPr/>
          <p:nvPr/>
        </p:nvSpPr>
        <p:spPr>
          <a:xfrm rot="2685377">
            <a:off x="5522996" y="4121083"/>
            <a:ext cx="239836" cy="10828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0D7E165-1F80-49AD-910B-8D09107D03A2}"/>
                  </a:ext>
                </a:extLst>
              </p:cNvPr>
              <p:cNvSpPr txBox="1"/>
              <p:nvPr/>
            </p:nvSpPr>
            <p:spPr>
              <a:xfrm>
                <a:off x="2172454" y="3956364"/>
                <a:ext cx="2731132" cy="399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2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DE" sz="24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0D7E165-1F80-49AD-910B-8D09107D0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54" y="3956364"/>
                <a:ext cx="2731132" cy="399340"/>
              </a:xfrm>
              <a:prstGeom prst="rect">
                <a:avLst/>
              </a:prstGeom>
              <a:blipFill>
                <a:blip r:embed="rId4"/>
                <a:stretch>
                  <a:fillRect l="-2232" t="-30303" r="-714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18ECBDCD-EB7F-4017-BF78-1B3A1EDE94C4}"/>
                  </a:ext>
                </a:extLst>
              </p:cNvPr>
              <p:cNvSpPr txBox="1"/>
              <p:nvPr/>
            </p:nvSpPr>
            <p:spPr>
              <a:xfrm>
                <a:off x="6043565" y="3274406"/>
                <a:ext cx="2916248" cy="399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240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2400" b="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DE" sz="24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4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18ECBDCD-EB7F-4017-BF78-1B3A1ED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565" y="3274406"/>
                <a:ext cx="2916248" cy="399340"/>
              </a:xfrm>
              <a:prstGeom prst="rect">
                <a:avLst/>
              </a:prstGeom>
              <a:blipFill>
                <a:blip r:embed="rId5"/>
                <a:stretch>
                  <a:fillRect l="-2088" t="-30303" r="-668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8A44C3CE-34DA-4977-B784-5BA6110956BE}"/>
                  </a:ext>
                </a:extLst>
              </p:cNvPr>
              <p:cNvSpPr/>
              <p:nvPr/>
            </p:nvSpPr>
            <p:spPr>
              <a:xfrm>
                <a:off x="5285929" y="5146053"/>
                <a:ext cx="6713144" cy="441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1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2100" i="1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de-DE" sz="2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1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1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  <m:sup>
                              <m:r>
                                <a:rPr lang="de-DE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de-DE" sz="2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1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1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  <m:sup>
                              <m:r>
                                <a:rPr lang="de-DE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de-DE" sz="2100" i="1">
                          <a:latin typeface="Cambria Math" panose="02040503050406030204" pitchFamily="18" charset="0"/>
                        </a:rPr>
                        <m:t>=|</m:t>
                      </m:r>
                      <m:sSubSup>
                        <m:sSubSupPr>
                          <m:ctrlPr>
                            <a:rPr lang="de-DE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10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  <m:sup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1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1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  <m:sup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1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de-DE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1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1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1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de-DE" sz="2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e-DE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de-DE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de-DE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de-DE" sz="2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de-DE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de-DE" sz="2100" dirty="0">
                          <a:solidFill>
                            <a:schemeClr val="accent2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de-DE" sz="2100" dirty="0">
                          <a:solidFill>
                            <a:schemeClr val="accent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de-DE" sz="2100" dirty="0"/>
                        <m:t>|</m:t>
                      </m:r>
                    </m:oMath>
                  </m:oMathPara>
                </a14:m>
                <a:endParaRPr lang="de-DE" sz="2100" dirty="0"/>
              </a:p>
            </p:txBody>
          </p:sp>
        </mc:Choice>
        <mc:Fallback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8A44C3CE-34DA-4977-B784-5BA611095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929" y="5146053"/>
                <a:ext cx="6713144" cy="441788"/>
              </a:xfrm>
              <a:prstGeom prst="rect">
                <a:avLst/>
              </a:prstGeom>
              <a:blipFill>
                <a:blip r:embed="rId6"/>
                <a:stretch>
                  <a:fillRect t="-12329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>
            <a:extLst>
              <a:ext uri="{FF2B5EF4-FFF2-40B4-BE49-F238E27FC236}">
                <a16:creationId xmlns:a16="http://schemas.microsoft.com/office/drawing/2014/main" id="{4496340D-E277-44A8-AFB6-78CC35A365FF}"/>
              </a:ext>
            </a:extLst>
          </p:cNvPr>
          <p:cNvSpPr txBox="1"/>
          <p:nvPr/>
        </p:nvSpPr>
        <p:spPr>
          <a:xfrm>
            <a:off x="286867" y="4942215"/>
            <a:ext cx="11336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Spiegel</a:t>
            </a:r>
          </a:p>
        </p:txBody>
      </p:sp>
    </p:spTree>
    <p:extLst>
      <p:ext uri="{BB962C8B-B14F-4D97-AF65-F5344CB8AC3E}">
        <p14:creationId xmlns:p14="http://schemas.microsoft.com/office/powerpoint/2010/main" val="2686015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C95FB-C6AA-4224-80CB-B530DBAA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Geht das auch etwas Präziser?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B66F83-CB27-4F4E-A721-BF8B9958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CFCFA3-A77C-4921-8D93-1CD6E7F6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E245F48-671C-464C-9C80-E33FCF2FF73E}"/>
              </a:ext>
            </a:extLst>
          </p:cNvPr>
          <p:cNvSpPr txBox="1"/>
          <p:nvPr/>
        </p:nvSpPr>
        <p:spPr>
          <a:xfrm>
            <a:off x="1522413" y="1916832"/>
            <a:ext cx="20749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Referenzwelle: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48834BA-2D4C-40D9-9BD0-83A704CFE2C1}"/>
                  </a:ext>
                </a:extLst>
              </p:cNvPr>
              <p:cNvSpPr txBox="1"/>
              <p:nvPr/>
            </p:nvSpPr>
            <p:spPr>
              <a:xfrm>
                <a:off x="4980647" y="2341564"/>
                <a:ext cx="3882538" cy="497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smtClean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de-D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48834BA-2D4C-40D9-9BD0-83A704CFE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47" y="2341564"/>
                <a:ext cx="3882538" cy="497444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9052E0CD-C578-4001-BB51-94D6475969DE}"/>
              </a:ext>
            </a:extLst>
          </p:cNvPr>
          <p:cNvSpPr txBox="1"/>
          <p:nvPr/>
        </p:nvSpPr>
        <p:spPr>
          <a:xfrm>
            <a:off x="1531541" y="2849510"/>
            <a:ext cx="18117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Objektwelle: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3AEA282-7C9D-4D5C-BEC3-C9431E556964}"/>
                  </a:ext>
                </a:extLst>
              </p:cNvPr>
              <p:cNvSpPr txBox="1"/>
              <p:nvPr/>
            </p:nvSpPr>
            <p:spPr>
              <a:xfrm>
                <a:off x="4870276" y="3274242"/>
                <a:ext cx="4401526" cy="497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DE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de-D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3AEA282-7C9D-4D5C-BEC3-C9431E556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276" y="3274242"/>
                <a:ext cx="4401526" cy="497444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80C41806-929B-4924-8CF4-01760979442C}"/>
              </a:ext>
            </a:extLst>
          </p:cNvPr>
          <p:cNvSpPr txBox="1"/>
          <p:nvPr/>
        </p:nvSpPr>
        <p:spPr>
          <a:xfrm>
            <a:off x="1616342" y="4158816"/>
            <a:ext cx="31774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Intensität </a:t>
            </a:r>
            <a:r>
              <a:rPr lang="de-DE" sz="2400" dirty="0" err="1"/>
              <a:t>Photoschirm</a:t>
            </a:r>
            <a:r>
              <a:rPr lang="de-DE" sz="24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3973BB-CD1A-430B-B8F4-40E1992B2000}"/>
                  </a:ext>
                </a:extLst>
              </p:cNvPr>
              <p:cNvSpPr txBox="1"/>
              <p:nvPr/>
            </p:nvSpPr>
            <p:spPr>
              <a:xfrm>
                <a:off x="3220613" y="5154967"/>
                <a:ext cx="7355988" cy="399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=|</m:t>
                      </m:r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e-DE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de-DE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de-DE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de-DE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de-DE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de-DE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de-DE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de-DE" sz="2400" dirty="0">
                          <a:solidFill>
                            <a:schemeClr val="accent2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de-DE" sz="2400" b="0" i="0" dirty="0" smtClean="0">
                          <a:solidFill>
                            <a:schemeClr val="accent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de-DE" sz="2400" b="0" i="0" dirty="0" smtClean="0"/>
                        <m:t>|  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3973BB-CD1A-430B-B8F4-40E1992B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13" y="5154967"/>
                <a:ext cx="7355988" cy="399340"/>
              </a:xfrm>
              <a:prstGeom prst="rect">
                <a:avLst/>
              </a:prstGeom>
              <a:blipFill>
                <a:blip r:embed="rId4"/>
                <a:stretch>
                  <a:fillRect l="-911" t="-32308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4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5B08B-A007-4679-BCB0-15D776E1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Holografie? - Rekonstruktion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410C1F-1A29-4761-B2D8-230F099E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8000998" cy="276226"/>
          </a:xfrm>
        </p:spPr>
        <p:txBody>
          <a:bodyPr/>
          <a:lstStyle/>
          <a:p>
            <a:r>
              <a:rPr lang="en-US" dirty="0"/>
              <a:t>OpenStax University Physics, Holography</a:t>
            </a:r>
            <a:r>
              <a:rPr lang="de-DE" dirty="0"/>
              <a:t>, 2016,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https://cnx.org/contents/dP0ocxV9@1.455:9XJTv1hr@2/Holography</a:t>
            </a:r>
            <a:r>
              <a:rPr lang="de-DE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0FA79C-432E-4DCA-A246-C3830EA0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8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0B085A-B6DA-48BD-81AC-E14B61C16306}"/>
              </a:ext>
            </a:extLst>
          </p:cNvPr>
          <p:cNvSpPr/>
          <p:nvPr/>
        </p:nvSpPr>
        <p:spPr>
          <a:xfrm rot="8856849">
            <a:off x="6367855" y="3026310"/>
            <a:ext cx="239836" cy="15416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CDD8E09-3FAF-484E-8DC9-DB06EE586F4D}"/>
              </a:ext>
            </a:extLst>
          </p:cNvPr>
          <p:cNvCxnSpPr>
            <a:cxnSpLocks/>
          </p:cNvCxnSpPr>
          <p:nvPr/>
        </p:nvCxnSpPr>
        <p:spPr>
          <a:xfrm>
            <a:off x="3214092" y="3774583"/>
            <a:ext cx="2252635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9B5F93E-6A57-4468-AFA2-F33158BBC75E}"/>
              </a:ext>
            </a:extLst>
          </p:cNvPr>
          <p:cNvSpPr txBox="1"/>
          <p:nvPr/>
        </p:nvSpPr>
        <p:spPr>
          <a:xfrm>
            <a:off x="1210569" y="3857013"/>
            <a:ext cx="1993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Referenzwelle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55C1E76-7E8B-4A56-AF19-D0C991525242}"/>
              </a:ext>
            </a:extLst>
          </p:cNvPr>
          <p:cNvSpPr/>
          <p:nvPr/>
        </p:nvSpPr>
        <p:spPr>
          <a:xfrm>
            <a:off x="4623467" y="2046775"/>
            <a:ext cx="179889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 err="1"/>
              <a:t>Photoplatte</a:t>
            </a:r>
            <a:r>
              <a:rPr lang="de-DE" sz="2400" dirty="0"/>
              <a:t>/</a:t>
            </a:r>
          </a:p>
          <a:p>
            <a:pPr>
              <a:lnSpc>
                <a:spcPct val="90000"/>
              </a:lnSpc>
            </a:pPr>
            <a:r>
              <a:rPr lang="de-DE" sz="2400" dirty="0" err="1"/>
              <a:t>Hologram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FA9B40D-43F7-4889-AFB5-F97BA1D95084}"/>
              </a:ext>
            </a:extLst>
          </p:cNvPr>
          <p:cNvCxnSpPr>
            <a:cxnSpLocks/>
          </p:cNvCxnSpPr>
          <p:nvPr/>
        </p:nvCxnSpPr>
        <p:spPr>
          <a:xfrm>
            <a:off x="6886500" y="3626821"/>
            <a:ext cx="3476771" cy="0"/>
          </a:xfrm>
          <a:prstGeom prst="straightConnector1">
            <a:avLst/>
          </a:prstGeom>
          <a:ln w="63500">
            <a:solidFill>
              <a:schemeClr val="accent5">
                <a:lumMod val="60000"/>
                <a:lumOff val="40000"/>
                <a:alpha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Katze">
            <a:extLst>
              <a:ext uri="{FF2B5EF4-FFF2-40B4-BE49-F238E27FC236}">
                <a16:creationId xmlns:a16="http://schemas.microsoft.com/office/drawing/2014/main" id="{3067EC2C-FD2A-45D9-944F-63DCF1A3E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346749" y="4639295"/>
            <a:ext cx="1020763" cy="1020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7C1F6AC-97F8-4DBE-8DAC-C025FA3D42DF}"/>
              </a:ext>
            </a:extLst>
          </p:cNvPr>
          <p:cNvCxnSpPr>
            <a:cxnSpLocks/>
          </p:cNvCxnSpPr>
          <p:nvPr/>
        </p:nvCxnSpPr>
        <p:spPr>
          <a:xfrm>
            <a:off x="6886500" y="3745478"/>
            <a:ext cx="1460249" cy="962207"/>
          </a:xfrm>
          <a:prstGeom prst="straightConnector1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Katze">
            <a:extLst>
              <a:ext uri="{FF2B5EF4-FFF2-40B4-BE49-F238E27FC236}">
                <a16:creationId xmlns:a16="http://schemas.microsoft.com/office/drawing/2014/main" id="{5968907B-E1CC-42B9-9023-D2A0E544C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2633" y="4745262"/>
            <a:ext cx="1020763" cy="1020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AE9CB20-A05C-40CE-98C9-2C1F4A9591CB}"/>
              </a:ext>
            </a:extLst>
          </p:cNvPr>
          <p:cNvCxnSpPr>
            <a:cxnSpLocks/>
          </p:cNvCxnSpPr>
          <p:nvPr/>
        </p:nvCxnSpPr>
        <p:spPr>
          <a:xfrm flipV="1">
            <a:off x="4623467" y="3890198"/>
            <a:ext cx="1577208" cy="1029119"/>
          </a:xfrm>
          <a:prstGeom prst="straightConnector1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Grinsendes Gesicht ohne Füllung">
            <a:extLst>
              <a:ext uri="{FF2B5EF4-FFF2-40B4-BE49-F238E27FC236}">
                <a16:creationId xmlns:a16="http://schemas.microsoft.com/office/drawing/2014/main" id="{50F2E42E-8A0A-47EC-BF7C-557F72702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5688" y="1960389"/>
            <a:ext cx="894025" cy="894025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702C63-8B82-4EB1-AF90-05ECE864F31A}"/>
              </a:ext>
            </a:extLst>
          </p:cNvPr>
          <p:cNvCxnSpPr>
            <a:cxnSpLocks/>
          </p:cNvCxnSpPr>
          <p:nvPr/>
        </p:nvCxnSpPr>
        <p:spPr>
          <a:xfrm flipV="1">
            <a:off x="6886500" y="2828295"/>
            <a:ext cx="1036583" cy="662103"/>
          </a:xfrm>
          <a:prstGeom prst="straightConnector1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38CC9E9F-6196-4DB4-87FD-1E28A29263AB}"/>
              </a:ext>
            </a:extLst>
          </p:cNvPr>
          <p:cNvSpPr txBox="1"/>
          <p:nvPr/>
        </p:nvSpPr>
        <p:spPr>
          <a:xfrm>
            <a:off x="4218524" y="5365603"/>
            <a:ext cx="14510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Virtuelles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Bild</a:t>
            </a:r>
            <a:endParaRPr lang="en-US" sz="2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6F18F70-9EAF-48B5-8002-057FFBB43EE0}"/>
              </a:ext>
            </a:extLst>
          </p:cNvPr>
          <p:cNvSpPr txBox="1"/>
          <p:nvPr/>
        </p:nvSpPr>
        <p:spPr>
          <a:xfrm>
            <a:off x="9190756" y="5301644"/>
            <a:ext cx="107792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Reales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Bild</a:t>
            </a:r>
            <a:endParaRPr lang="en-US" sz="2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12EA599-FD9E-4D9C-9145-E50C579113F0}"/>
              </a:ext>
            </a:extLst>
          </p:cNvPr>
          <p:cNvSpPr txBox="1"/>
          <p:nvPr/>
        </p:nvSpPr>
        <p:spPr>
          <a:xfrm>
            <a:off x="9976068" y="3755163"/>
            <a:ext cx="206947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Transmittierte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Anteil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73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BE431-EF0E-4860-B20D-45FEAB36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Rekonstruktion – präzise Beschreibung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EB0E8B-106F-4D56-9321-C9484D3E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0D2451-F08A-4553-8CFB-E8E70E70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DFE6EF-73E0-48EC-B76B-1605A3D8744D}"/>
              </a:ext>
            </a:extLst>
          </p:cNvPr>
          <p:cNvSpPr txBox="1"/>
          <p:nvPr/>
        </p:nvSpPr>
        <p:spPr>
          <a:xfrm>
            <a:off x="1522413" y="1988840"/>
            <a:ext cx="22749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Hologram-Welle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F379FBC-049B-4BBE-8657-46ABEE246F3D}"/>
                  </a:ext>
                </a:extLst>
              </p:cNvPr>
              <p:cNvSpPr txBox="1"/>
              <p:nvPr/>
            </p:nvSpPr>
            <p:spPr>
              <a:xfrm>
                <a:off x="2782044" y="2686132"/>
                <a:ext cx="6479979" cy="511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F379FBC-049B-4BBE-8657-46ABEE24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686132"/>
                <a:ext cx="6479979" cy="5112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773BB893-8BA6-4D14-A66B-2347F2E28690}"/>
              </a:ext>
            </a:extLst>
          </p:cNvPr>
          <p:cNvSpPr txBox="1"/>
          <p:nvPr/>
        </p:nvSpPr>
        <p:spPr>
          <a:xfrm>
            <a:off x="1629916" y="3638326"/>
            <a:ext cx="38183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Transmission des Holograms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F426BBC-1804-49E8-A1D4-D8300C4467BD}"/>
                  </a:ext>
                </a:extLst>
              </p:cNvPr>
              <p:cNvSpPr txBox="1"/>
              <p:nvPr/>
            </p:nvSpPr>
            <p:spPr>
              <a:xfrm>
                <a:off x="4519859" y="4286572"/>
                <a:ext cx="314586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F426BBC-1804-49E8-A1D4-D8300C446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59" y="4286572"/>
                <a:ext cx="3145861" cy="332399"/>
              </a:xfrm>
              <a:prstGeom prst="rect">
                <a:avLst/>
              </a:prstGeom>
              <a:blipFill>
                <a:blip r:embed="rId3"/>
                <a:stretch>
                  <a:fillRect l="-1934" t="-363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3ABAE23-515C-414D-818D-1D93543A7587}"/>
                  </a:ext>
                </a:extLst>
              </p:cNvPr>
              <p:cNvSpPr txBox="1"/>
              <p:nvPr/>
            </p:nvSpPr>
            <p:spPr>
              <a:xfrm>
                <a:off x="2782044" y="4832707"/>
                <a:ext cx="6423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- </a:t>
                </a:r>
                <a:r>
                  <a:rPr lang="en-US" sz="2000" dirty="0" err="1"/>
                  <a:t>anfängliche</a:t>
                </a:r>
                <a:r>
                  <a:rPr lang="en-US" sz="2000" dirty="0"/>
                  <a:t> Transmission,   	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 - </a:t>
                </a:r>
                <a:r>
                  <a:rPr lang="en-US" sz="2000" dirty="0" err="1"/>
                  <a:t>Schärzungskoeffizient</a:t>
                </a:r>
                <a:endParaRPr lang="en-US" sz="200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3ABAE23-515C-414D-818D-1D93543A7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4832707"/>
                <a:ext cx="6423618" cy="276999"/>
              </a:xfrm>
              <a:prstGeom prst="rect">
                <a:avLst/>
              </a:prstGeom>
              <a:blipFill>
                <a:blip r:embed="rId4"/>
                <a:stretch>
                  <a:fillRect l="-1233" t="-40000" r="-1708" b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59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ultafel 16 :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8_TF02804846_TF02804846.potx" id="{A1BCFA52-A5ED-469D-931C-7C45EC0BE61D}" vid="{BA3DB86D-D58D-46D5-9BC1-C1757BE1A90F}"/>
    </a:ext>
  </a:extLst>
</a:theme>
</file>

<file path=ppt/theme/theme2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Schultafel-Bildungspräsentation (Breitbild)</Template>
  <TotalTime>0</TotalTime>
  <Words>350</Words>
  <Application>Microsoft Office PowerPoint</Application>
  <PresentationFormat>Benutzerdefiniert</PresentationFormat>
  <Paragraphs>74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Chiller</vt:lpstr>
      <vt:lpstr>Consolas</vt:lpstr>
      <vt:lpstr>Corbel</vt:lpstr>
      <vt:lpstr>Schultafel 16 : 9</vt:lpstr>
      <vt:lpstr>Holografie</vt:lpstr>
      <vt:lpstr>Agenda</vt:lpstr>
      <vt:lpstr>Wieso Holografie?</vt:lpstr>
      <vt:lpstr>Schritte zu einem Hologram</vt:lpstr>
      <vt:lpstr>Wie funktioniert Holografie? - Aufnahme</vt:lpstr>
      <vt:lpstr>Wie funktioniert Holografie? - Aufnahme</vt:lpstr>
      <vt:lpstr>Geht das auch etwas Präziser?</vt:lpstr>
      <vt:lpstr>Wie funktioniert Holografie? - Rekonstruktion</vt:lpstr>
      <vt:lpstr>Rekonstruktion – präzise Beschreibung</vt:lpstr>
      <vt:lpstr>Rekonstruktion – präzise Beschreibung</vt:lpstr>
      <vt:lpstr>Zusammenfassung – Warum Holografie?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Holografie</dc:title>
  <dc:creator>Steven Becker</dc:creator>
  <cp:lastModifiedBy>Steven Becker</cp:lastModifiedBy>
  <cp:revision>28</cp:revision>
  <dcterms:created xsi:type="dcterms:W3CDTF">2019-04-13T14:06:35Z</dcterms:created>
  <dcterms:modified xsi:type="dcterms:W3CDTF">2019-04-14T13:21:10Z</dcterms:modified>
</cp:coreProperties>
</file>