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66" r:id="rId9"/>
    <p:sldId id="269" r:id="rId10"/>
    <p:sldId id="270" r:id="rId11"/>
    <p:sldId id="271" r:id="rId12"/>
    <p:sldId id="272" r:id="rId13"/>
    <p:sldId id="274" r:id="rId14"/>
    <p:sldId id="260" r:id="rId15"/>
    <p:sldId id="273" r:id="rId16"/>
    <p:sldId id="275" r:id="rId17"/>
    <p:sldId id="276" r:id="rId18"/>
    <p:sldId id="258" r:id="rId19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03" d="100"/>
          <a:sy n="103" d="100"/>
        </p:scale>
        <p:origin x="132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16.04.2019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16.04.2019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23411" y="6400801"/>
            <a:ext cx="1155701" cy="276226"/>
          </a:xfrm>
        </p:spPr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://tinyurl.com/y2luokh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si.physik.kit.edu/downloads/Holografie_komplet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nx.org/contents/dP0ocxV9@1.455:9XJTv1hr@2/Hologra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Holografie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Eine Einführung von Steven Becker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F7671-9653-4DF4-85B4-D8C461A7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schaut ein Holograms aus?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C22C5-6F8B-4344-86BA-BB4E984F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10764687" cy="276226"/>
          </a:xfrm>
        </p:spPr>
        <p:txBody>
          <a:bodyPr/>
          <a:lstStyle/>
          <a:p>
            <a:r>
              <a:rPr lang="en-US" sz="1000" dirty="0"/>
              <a:t>Holographic Studios, </a:t>
            </a:r>
            <a:r>
              <a:rPr lang="en-US" sz="1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http://tinyurl.com/y2luokhv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2A73D8-7D6F-48B7-9086-8803D62A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10</a:t>
            </a:fld>
            <a:endParaRPr lang="de-DE" dirty="0"/>
          </a:p>
        </p:txBody>
      </p:sp>
      <p:pic>
        <p:nvPicPr>
          <p:cNvPr id="7" name="Grafik 6" descr="Ein Bild, das Monitor, Fernsehen, Bildschirm, Katze enthält.&#10;&#10;Automatisch generierte Beschreibung">
            <a:extLst>
              <a:ext uri="{FF2B5EF4-FFF2-40B4-BE49-F238E27FC236}">
                <a16:creationId xmlns:a16="http://schemas.microsoft.com/office/drawing/2014/main" id="{691E9EFB-93AF-4CB2-AB59-A26D2540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628800"/>
            <a:ext cx="5058562" cy="40468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7C8B74D-95D6-4DEE-B2F2-C6060F9E2734}"/>
              </a:ext>
            </a:extLst>
          </p:cNvPr>
          <p:cNvSpPr txBox="1"/>
          <p:nvPr/>
        </p:nvSpPr>
        <p:spPr>
          <a:xfrm>
            <a:off x="4128970" y="5720515"/>
            <a:ext cx="39308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Darstellung eines Holograms.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61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8F97E-2E5E-49F2-BA8E-451CE346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Weißlichtholografie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CC50EF-2FD8-438B-9E76-AC0909CD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4" y="6224794"/>
            <a:ext cx="7596334" cy="452233"/>
          </a:xfrm>
        </p:spPr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Springer, 2013 </a:t>
            </a:r>
          </a:p>
          <a:p>
            <a:r>
              <a:rPr lang="de-DE" dirty="0"/>
              <a:t>Karlsruhe Institute </a:t>
            </a:r>
            <a:r>
              <a:rPr lang="de-DE" dirty="0" err="1"/>
              <a:t>of</a:t>
            </a:r>
            <a:r>
              <a:rPr lang="de-DE" dirty="0"/>
              <a:t> Technology, </a:t>
            </a:r>
            <a:r>
              <a:rPr lang="en-US" dirty="0" err="1"/>
              <a:t>Holografie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https://psi.physik.kit.edu/downloads/Holografie_komplett.pdf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4AEFC0-7A39-4B05-BC95-3E42C95F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8EF7FB-C371-4388-98D9-A4C1494A889B}"/>
              </a:ext>
            </a:extLst>
          </p:cNvPr>
          <p:cNvSpPr/>
          <p:nvPr/>
        </p:nvSpPr>
        <p:spPr>
          <a:xfrm rot="5400000">
            <a:off x="5872801" y="1166686"/>
            <a:ext cx="443222" cy="48965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5DD6926-7BFF-46B9-8630-54203F5A6B7F}"/>
              </a:ext>
            </a:extLst>
          </p:cNvPr>
          <p:cNvCxnSpPr>
            <a:cxnSpLocks/>
          </p:cNvCxnSpPr>
          <p:nvPr/>
        </p:nvCxnSpPr>
        <p:spPr>
          <a:xfrm flipV="1">
            <a:off x="5950396" y="4178923"/>
            <a:ext cx="0" cy="1152128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9A7AC48-072B-4399-9614-B81A969C36F0}"/>
              </a:ext>
            </a:extLst>
          </p:cNvPr>
          <p:cNvSpPr txBox="1"/>
          <p:nvPr/>
        </p:nvSpPr>
        <p:spPr>
          <a:xfrm>
            <a:off x="9190756" y="4781362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C923ABD-C4D5-4700-95DF-9CAB1DA78C13}"/>
              </a:ext>
            </a:extLst>
          </p:cNvPr>
          <p:cNvCxnSpPr>
            <a:cxnSpLocks/>
          </p:cNvCxnSpPr>
          <p:nvPr/>
        </p:nvCxnSpPr>
        <p:spPr>
          <a:xfrm>
            <a:off x="5950396" y="1844824"/>
            <a:ext cx="0" cy="1224136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6B5CF69-2D64-45A1-9256-5574A8AD6AC3}"/>
              </a:ext>
            </a:extLst>
          </p:cNvPr>
          <p:cNvSpPr txBox="1"/>
          <p:nvPr/>
        </p:nvSpPr>
        <p:spPr>
          <a:xfrm>
            <a:off x="8956800" y="2326640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F42D42-E071-4A26-8728-A3029D251741}"/>
              </a:ext>
            </a:extLst>
          </p:cNvPr>
          <p:cNvSpPr/>
          <p:nvPr/>
        </p:nvSpPr>
        <p:spPr>
          <a:xfrm>
            <a:off x="3646139" y="3443410"/>
            <a:ext cx="4896544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F105E8-C0FE-43DA-99A5-B5606C1AAFD8}"/>
              </a:ext>
            </a:extLst>
          </p:cNvPr>
          <p:cNvSpPr/>
          <p:nvPr/>
        </p:nvSpPr>
        <p:spPr>
          <a:xfrm>
            <a:off x="3646139" y="3550296"/>
            <a:ext cx="4896544" cy="4699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D95426F-2B0F-43D2-BBAC-5D2F303D8A96}"/>
              </a:ext>
            </a:extLst>
          </p:cNvPr>
          <p:cNvSpPr/>
          <p:nvPr/>
        </p:nvSpPr>
        <p:spPr>
          <a:xfrm>
            <a:off x="3646139" y="3657204"/>
            <a:ext cx="4896544" cy="4699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DE80848-4CAC-4853-B5F9-376A2AD5461A}"/>
              </a:ext>
            </a:extLst>
          </p:cNvPr>
          <p:cNvSpPr/>
          <p:nvPr/>
        </p:nvSpPr>
        <p:spPr>
          <a:xfrm>
            <a:off x="3646139" y="3759835"/>
            <a:ext cx="4896544" cy="4699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5860FB7-4B5C-4FF8-8758-E8F1B9C9C339}"/>
              </a:ext>
            </a:extLst>
          </p:cNvPr>
          <p:cNvSpPr txBox="1"/>
          <p:nvPr/>
        </p:nvSpPr>
        <p:spPr>
          <a:xfrm>
            <a:off x="9220352" y="3337930"/>
            <a:ext cx="1713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603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8F97E-2E5E-49F2-BA8E-451CE346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Weißlichtholografie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CC50EF-2FD8-438B-9E76-AC0909CD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2,Springer,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4AEFC0-7A39-4B05-BC95-3E42C95F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12</a:t>
            </a:fld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B5CF69-2D64-45A1-9256-5574A8AD6AC3}"/>
              </a:ext>
            </a:extLst>
          </p:cNvPr>
          <p:cNvSpPr txBox="1"/>
          <p:nvPr/>
        </p:nvSpPr>
        <p:spPr>
          <a:xfrm>
            <a:off x="477788" y="1956545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3E8D34-E55D-43D3-8B72-EB6B6E4C0CFC}"/>
              </a:ext>
            </a:extLst>
          </p:cNvPr>
          <p:cNvGrpSpPr/>
          <p:nvPr/>
        </p:nvGrpSpPr>
        <p:grpSpPr>
          <a:xfrm>
            <a:off x="3558787" y="4515942"/>
            <a:ext cx="4896545" cy="443222"/>
            <a:chOff x="3646139" y="3393347"/>
            <a:chExt cx="4896545" cy="443222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88EF7FB-C371-4388-98D9-A4C1494A889B}"/>
                </a:ext>
              </a:extLst>
            </p:cNvPr>
            <p:cNvSpPr/>
            <p:nvPr/>
          </p:nvSpPr>
          <p:spPr>
            <a:xfrm rot="5400000">
              <a:off x="5872801" y="1166686"/>
              <a:ext cx="443222" cy="489654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BF42D42-E071-4A26-8728-A3029D251741}"/>
                </a:ext>
              </a:extLst>
            </p:cNvPr>
            <p:cNvSpPr/>
            <p:nvPr/>
          </p:nvSpPr>
          <p:spPr>
            <a:xfrm>
              <a:off x="3646139" y="3443410"/>
              <a:ext cx="4896544" cy="4571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FF105E8-C0FE-43DA-99A5-B5606C1AAFD8}"/>
                </a:ext>
              </a:extLst>
            </p:cNvPr>
            <p:cNvSpPr/>
            <p:nvPr/>
          </p:nvSpPr>
          <p:spPr>
            <a:xfrm>
              <a:off x="3646139" y="3550296"/>
              <a:ext cx="4896544" cy="469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D95426F-2B0F-43D2-BBAC-5D2F303D8A96}"/>
                </a:ext>
              </a:extLst>
            </p:cNvPr>
            <p:cNvSpPr/>
            <p:nvPr/>
          </p:nvSpPr>
          <p:spPr>
            <a:xfrm>
              <a:off x="3646139" y="3657204"/>
              <a:ext cx="4896544" cy="469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DE80848-4CAC-4853-B5F9-376A2AD5461A}"/>
                </a:ext>
              </a:extLst>
            </p:cNvPr>
            <p:cNvSpPr/>
            <p:nvPr/>
          </p:nvSpPr>
          <p:spPr>
            <a:xfrm>
              <a:off x="3646139" y="3759835"/>
              <a:ext cx="4896544" cy="469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</a:schemeClr>
                </a:solidFill>
              </a:endParaRPr>
            </a:p>
          </p:txBody>
        </p:sp>
      </p:grpSp>
      <p:pic>
        <p:nvPicPr>
          <p:cNvPr id="12" name="Grafik 11" descr="Glühlampe">
            <a:extLst>
              <a:ext uri="{FF2B5EF4-FFF2-40B4-BE49-F238E27FC236}">
                <a16:creationId xmlns:a16="http://schemas.microsoft.com/office/drawing/2014/main" id="{83E5B03B-7977-498A-8C8E-C5BFA2D0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8491" y="2068282"/>
            <a:ext cx="914400" cy="914400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76D95C1-2C3F-43F9-AD66-2AA89131CB6F}"/>
              </a:ext>
            </a:extLst>
          </p:cNvPr>
          <p:cNvGrpSpPr/>
          <p:nvPr/>
        </p:nvGrpSpPr>
        <p:grpSpPr>
          <a:xfrm>
            <a:off x="3358108" y="2588680"/>
            <a:ext cx="1800200" cy="1644741"/>
            <a:chOff x="3449242" y="2374644"/>
            <a:chExt cx="1800200" cy="1644741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C923ABD-C4D5-4700-95DF-9CAB1DA78C13}"/>
                </a:ext>
              </a:extLst>
            </p:cNvPr>
            <p:cNvCxnSpPr>
              <a:cxnSpLocks/>
            </p:cNvCxnSpPr>
            <p:nvPr/>
          </p:nvCxnSpPr>
          <p:spPr>
            <a:xfrm>
              <a:off x="3449242" y="2406707"/>
              <a:ext cx="1368152" cy="1378702"/>
            </a:xfrm>
            <a:prstGeom prst="straightConnector1">
              <a:avLst/>
            </a:prstGeom>
            <a:ln w="635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49E13D19-BA12-4F0F-99B7-E7E38DFF41E6}"/>
                </a:ext>
              </a:extLst>
            </p:cNvPr>
            <p:cNvCxnSpPr>
              <a:cxnSpLocks/>
            </p:cNvCxnSpPr>
            <p:nvPr/>
          </p:nvCxnSpPr>
          <p:spPr>
            <a:xfrm>
              <a:off x="3449242" y="2374644"/>
              <a:ext cx="1023342" cy="1644741"/>
            </a:xfrm>
            <a:prstGeom prst="straightConnector1">
              <a:avLst/>
            </a:prstGeom>
            <a:ln w="63500">
              <a:solidFill>
                <a:schemeClr val="accent3">
                  <a:lumMod val="75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BB3313B-19E2-41A8-992A-E8474007A204}"/>
                </a:ext>
              </a:extLst>
            </p:cNvPr>
            <p:cNvCxnSpPr>
              <a:cxnSpLocks/>
            </p:cNvCxnSpPr>
            <p:nvPr/>
          </p:nvCxnSpPr>
          <p:spPr>
            <a:xfrm>
              <a:off x="3449242" y="2402073"/>
              <a:ext cx="1800200" cy="1188205"/>
            </a:xfrm>
            <a:prstGeom prst="straightConnector1">
              <a:avLst/>
            </a:prstGeom>
            <a:ln w="63500">
              <a:solidFill>
                <a:schemeClr val="accent6">
                  <a:lumMod val="75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365AD9-96C7-4CA2-B61C-1512A3B02B03}"/>
              </a:ext>
            </a:extLst>
          </p:cNvPr>
          <p:cNvCxnSpPr>
            <a:cxnSpLocks/>
          </p:cNvCxnSpPr>
          <p:nvPr/>
        </p:nvCxnSpPr>
        <p:spPr>
          <a:xfrm flipV="1">
            <a:off x="6742484" y="2737037"/>
            <a:ext cx="1512168" cy="1348426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C213C13-5BEA-4AF4-8E8B-3F10053E223D}"/>
              </a:ext>
            </a:extLst>
          </p:cNvPr>
          <p:cNvSpPr txBox="1"/>
          <p:nvPr/>
        </p:nvSpPr>
        <p:spPr>
          <a:xfrm>
            <a:off x="9406780" y="1956545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951058F-A09B-456B-BCAE-ED16A43FCD6B}"/>
                  </a:ext>
                </a:extLst>
              </p:cNvPr>
              <p:cNvSpPr txBox="1"/>
              <p:nvPr/>
            </p:nvSpPr>
            <p:spPr>
              <a:xfrm>
                <a:off x="8902724" y="3210211"/>
                <a:ext cx="2640275" cy="1089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de-DE" sz="2400" dirty="0"/>
                  <a:t>Bragg-Bedingung</a:t>
                </a:r>
              </a:p>
              <a:p>
                <a:pPr>
                  <a:lnSpc>
                    <a:spcPct val="90000"/>
                  </a:lnSpc>
                </a:pPr>
                <a:endParaRPr lang="de-DE" sz="2400" dirty="0"/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951058F-A09B-456B-BCAE-ED16A43F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24" y="3210211"/>
                <a:ext cx="2640275" cy="1089529"/>
              </a:xfrm>
              <a:prstGeom prst="rect">
                <a:avLst/>
              </a:prstGeom>
              <a:blipFill>
                <a:blip r:embed="rId4"/>
                <a:stretch>
                  <a:fillRect l="-3456" t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C074505B-1B66-499A-82F7-37EC881F6C2A}"/>
              </a:ext>
            </a:extLst>
          </p:cNvPr>
          <p:cNvSpPr txBox="1"/>
          <p:nvPr/>
        </p:nvSpPr>
        <p:spPr>
          <a:xfrm>
            <a:off x="4814670" y="5077856"/>
            <a:ext cx="25594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Volumenhologram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37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56D10-9466-4511-8E65-C245E87E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Holograme im </a:t>
            </a:r>
            <a:r>
              <a:rPr lang="de-DE" dirty="0" err="1"/>
              <a:t>Altag</a:t>
            </a:r>
            <a:endParaRPr lang="en-US" dirty="0"/>
          </a:p>
        </p:txBody>
      </p:sp>
      <p:pic>
        <p:nvPicPr>
          <p:cNvPr id="7" name="Inhaltsplatzhalter 6" descr="Ein Bild, das Text, Zeitung enthält.&#10;&#10;Automatisch generierte Beschreibung">
            <a:extLst>
              <a:ext uri="{FF2B5EF4-FFF2-40B4-BE49-F238E27FC236}">
                <a16:creationId xmlns:a16="http://schemas.microsoft.com/office/drawing/2014/main" id="{B730EF6D-7CCF-47E1-97A7-9E6C17A2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980793"/>
            <a:ext cx="4590198" cy="28964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D43FB3-B050-4027-BDE5-14D0A073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Personalausweis: </a:t>
            </a:r>
            <a:r>
              <a:rPr lang="en-US" b="1" dirty="0"/>
              <a:t>http://tinyurl.com/yymxowjf</a:t>
            </a:r>
            <a:endParaRPr lang="de-DE" dirty="0"/>
          </a:p>
          <a:p>
            <a:r>
              <a:rPr lang="de-DE" dirty="0"/>
              <a:t>Visa-Taube: </a:t>
            </a:r>
            <a:r>
              <a:rPr lang="en-US" b="1" dirty="0"/>
              <a:t>http://tinyurl.com/yyru9644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37B53C-A36B-4513-9448-79E91277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13</a:t>
            </a:fld>
            <a:endParaRPr lang="de-DE" dirty="0"/>
          </a:p>
        </p:txBody>
      </p:sp>
      <p:pic>
        <p:nvPicPr>
          <p:cNvPr id="9" name="Grafik 8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5F8C12C5-1EA0-4937-B4DD-3C7BA8832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980793"/>
            <a:ext cx="4850757" cy="28964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D468A93-BE4F-4275-BB8C-0C8410F6E8B4}"/>
              </a:ext>
            </a:extLst>
          </p:cNvPr>
          <p:cNvSpPr txBox="1"/>
          <p:nvPr/>
        </p:nvSpPr>
        <p:spPr>
          <a:xfrm>
            <a:off x="1773932" y="5023407"/>
            <a:ext cx="22822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Personalausweis</a:t>
            </a:r>
            <a:endParaRPr lang="en-US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E27538-50AB-4E90-ACE7-EA0AC4B738A4}"/>
              </a:ext>
            </a:extLst>
          </p:cNvPr>
          <p:cNvSpPr txBox="1"/>
          <p:nvPr/>
        </p:nvSpPr>
        <p:spPr>
          <a:xfrm>
            <a:off x="8501271" y="5023407"/>
            <a:ext cx="15999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Visa-Taube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670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1A1A-66DE-485E-895C-2C85150D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– Warum Holografie?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9E627-B5D7-4249-80DE-00AD9A6B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Hologram</a:t>
            </a:r>
            <a:r>
              <a:rPr lang="de-DE" dirty="0"/>
              <a:t> wird mit Hilfe von Kohärenten Licht erstellt</a:t>
            </a:r>
          </a:p>
          <a:p>
            <a:r>
              <a:rPr lang="de-DE" dirty="0"/>
              <a:t>Die 3D Information werden durch die Überlagerung von Referenz- und Objektwelle im </a:t>
            </a:r>
            <a:r>
              <a:rPr lang="de-DE" dirty="0" err="1"/>
              <a:t>Hologram</a:t>
            </a:r>
            <a:r>
              <a:rPr lang="de-DE" dirty="0"/>
              <a:t> gespeichert (Interferenzen)</a:t>
            </a:r>
          </a:p>
          <a:p>
            <a:r>
              <a:rPr lang="de-DE" dirty="0"/>
              <a:t>Aus dem </a:t>
            </a:r>
            <a:r>
              <a:rPr lang="de-DE" dirty="0" err="1"/>
              <a:t>Hologram</a:t>
            </a:r>
            <a:r>
              <a:rPr lang="de-DE" dirty="0"/>
              <a:t> kann eine Objektwelle erzeugt werde, wenn dieses mit der Referenzwelle beleuchtet wird</a:t>
            </a:r>
          </a:p>
          <a:p>
            <a:r>
              <a:rPr lang="de-DE" dirty="0"/>
              <a:t>Mit Volumenhologramen ist </a:t>
            </a:r>
            <a:r>
              <a:rPr lang="de-DE" dirty="0" err="1"/>
              <a:t>Weißlichholografie</a:t>
            </a:r>
            <a:r>
              <a:rPr lang="de-DE" dirty="0"/>
              <a:t> möglich.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25EC3-B438-4BE9-A8E0-3FC0C5A6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7BACC-2FA6-43A1-BB5C-E9817239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00840-8BF3-4088-991C-6AF823F6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Maybe?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9E532-7AF2-4FEA-A057-259E5961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Spektroskopie mit Holografie?</a:t>
            </a:r>
          </a:p>
          <a:p>
            <a:r>
              <a:rPr lang="de-DE" dirty="0"/>
              <a:t>Holografie im </a:t>
            </a:r>
            <a:r>
              <a:rPr lang="de-DE" dirty="0" err="1"/>
              <a:t>Altag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07614-D5C7-4DC6-B019-34D5A0E0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1439B6-6364-4A34-88B7-6671DEBB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84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4EF1F-376E-4604-8F4F-1E6B8A9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 Holografie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DDC2B-0A5F-4A69-8FBB-6B483407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1FD1EC-98E6-419F-BF16-44AC8A98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E50BC3-F585-43E7-BC81-6DA11846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04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84C-B637-4E63-B0D7-8B20779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D0C48-6613-4634-BCCA-3E154428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/>
              <a:t>sensor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C52DD-9F8B-490C-A455-C0356785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136608-3F65-4180-A992-17BE7EDB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30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0C43-03EE-4E4D-B772-9648564F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310E9-9FD4-400F-88D5-B7C9134F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F05B3-A175-46DF-B881-70AE198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073781-59FF-4660-88F2-FFF86E7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70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BD5B5-5853-4CA8-BCE2-1D435D0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4EE5-09D6-4BA7-8361-DCB96252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5CD6B-B14A-45CB-9AD8-07A12516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E4B9E9-616E-4D9C-BC10-751F0830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5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F5E90-63DF-49CF-BF2F-35F28EFF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de-DE" dirty="0"/>
              <a:t>Wieso Holografie?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AE097-07FF-4D2B-B16A-3F7D85BD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7452319" cy="276226"/>
          </a:xfrm>
        </p:spPr>
        <p:txBody>
          <a:bodyPr/>
          <a:lstStyle/>
          <a:p>
            <a:r>
              <a:rPr lang="de-DE" dirty="0"/>
              <a:t>G. Ackermann &amp; J. Eichler, </a:t>
            </a:r>
            <a:r>
              <a:rPr lang="de-DE" dirty="0" err="1"/>
              <a:t>Holography</a:t>
            </a:r>
            <a:r>
              <a:rPr lang="de-DE" dirty="0"/>
              <a:t> Wiley, 2007</a:t>
            </a:r>
          </a:p>
          <a:p>
            <a:r>
              <a:rPr lang="de-DE" dirty="0"/>
              <a:t> 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28D206-3FAA-4EDE-8689-F46CED6C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E48CE5F4-4B60-441E-81A1-34D40A43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932" y="3203078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D23CA40-0FBE-4E18-A7EF-4159DBF1FF49}"/>
              </a:ext>
            </a:extLst>
          </p:cNvPr>
          <p:cNvSpPr/>
          <p:nvPr/>
        </p:nvSpPr>
        <p:spPr>
          <a:xfrm>
            <a:off x="5911713" y="3154231"/>
            <a:ext cx="432048" cy="1430262"/>
          </a:xfrm>
          <a:prstGeom prst="ellipse">
            <a:avLst/>
          </a:prstGeom>
          <a:solidFill>
            <a:schemeClr val="tx2">
              <a:alpha val="62000"/>
            </a:schemeClr>
          </a:solidFill>
          <a:ln>
            <a:solidFill>
              <a:schemeClr val="tx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Kamera">
            <a:extLst>
              <a:ext uri="{FF2B5EF4-FFF2-40B4-BE49-F238E27FC236}">
                <a16:creationId xmlns:a16="http://schemas.microsoft.com/office/drawing/2014/main" id="{14CCBBE9-8851-4F3C-9BFF-286ECECD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4241" y="3343521"/>
            <a:ext cx="1155701" cy="1155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1260A71-EE8B-4D54-AC6E-A943CDBEC9C7}"/>
              </a:ext>
            </a:extLst>
          </p:cNvPr>
          <p:cNvGrpSpPr/>
          <p:nvPr/>
        </p:nvGrpSpPr>
        <p:grpSpPr>
          <a:xfrm>
            <a:off x="3142084" y="2476128"/>
            <a:ext cx="1168896" cy="1041290"/>
            <a:chOff x="3070076" y="2273721"/>
            <a:chExt cx="1168896" cy="104129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1327CC6-8A2F-4BE3-BD09-AC90AA44D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0076" y="2273721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885BD3F-CB24-44FF-905F-FAC08CCBF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876" y="2328343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6FD9D89-756F-4011-BD98-B9F8C61FE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2476" y="2666939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A4970F6-239B-4260-84CD-7B966DECC77B}"/>
              </a:ext>
            </a:extLst>
          </p:cNvPr>
          <p:cNvGrpSpPr/>
          <p:nvPr/>
        </p:nvGrpSpPr>
        <p:grpSpPr>
          <a:xfrm rot="13004944">
            <a:off x="3793739" y="3570150"/>
            <a:ext cx="1453433" cy="666833"/>
            <a:chOff x="2877121" y="2336319"/>
            <a:chExt cx="1453433" cy="666833"/>
          </a:xfrm>
        </p:grpSpPr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C332675-94D2-4EF9-8B69-018EEE2FFA0B}"/>
                </a:ext>
              </a:extLst>
            </p:cNvPr>
            <p:cNvCxnSpPr>
              <a:cxnSpLocks/>
            </p:cNvCxnSpPr>
            <p:nvPr/>
          </p:nvCxnSpPr>
          <p:spPr>
            <a:xfrm rot="8595056">
              <a:off x="2877121" y="2536273"/>
              <a:ext cx="1116570" cy="58087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17BCFCE2-58B0-4002-9B6D-93DB6EFCE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9297" y="2336319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258FAEF5-C2F2-492B-B7AE-C9FD291D7896}"/>
                </a:ext>
              </a:extLst>
            </p:cNvPr>
            <p:cNvCxnSpPr>
              <a:cxnSpLocks/>
            </p:cNvCxnSpPr>
            <p:nvPr/>
          </p:nvCxnSpPr>
          <p:spPr>
            <a:xfrm rot="8595056" flipV="1">
              <a:off x="3236609" y="2927046"/>
              <a:ext cx="1093945" cy="76106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9EA778F-4BA8-4967-96EE-FD840E678454}"/>
              </a:ext>
            </a:extLst>
          </p:cNvPr>
          <p:cNvGrpSpPr/>
          <p:nvPr/>
        </p:nvGrpSpPr>
        <p:grpSpPr>
          <a:xfrm rot="12988432">
            <a:off x="7069355" y="3548078"/>
            <a:ext cx="1597045" cy="676166"/>
            <a:chOff x="2779349" y="2436786"/>
            <a:chExt cx="1597045" cy="67616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C844E20B-FACD-4AEB-9D64-BC60A3E9F23C}"/>
                </a:ext>
              </a:extLst>
            </p:cNvPr>
            <p:cNvCxnSpPr>
              <a:cxnSpLocks/>
            </p:cNvCxnSpPr>
            <p:nvPr/>
          </p:nvCxnSpPr>
          <p:spPr>
            <a:xfrm rot="8611568" flipV="1">
              <a:off x="2779349" y="2436786"/>
              <a:ext cx="1146939" cy="125295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A997586-3C0F-432D-80E2-735A11313571}"/>
                </a:ext>
              </a:extLst>
            </p:cNvPr>
            <p:cNvCxnSpPr>
              <a:cxnSpLocks/>
            </p:cNvCxnSpPr>
            <p:nvPr/>
          </p:nvCxnSpPr>
          <p:spPr>
            <a:xfrm rot="8611568">
              <a:off x="3116394" y="2676650"/>
              <a:ext cx="1080094" cy="0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11EAF62-DCBC-4C3B-931F-D0BBC823CB05}"/>
                </a:ext>
              </a:extLst>
            </p:cNvPr>
            <p:cNvCxnSpPr>
              <a:cxnSpLocks/>
            </p:cNvCxnSpPr>
            <p:nvPr/>
          </p:nvCxnSpPr>
          <p:spPr>
            <a:xfrm rot="8611568">
              <a:off x="3205822" y="2941625"/>
              <a:ext cx="1170572" cy="171327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A9966E8-1EA9-49A6-BF07-56B86E2D4A12}"/>
              </a:ext>
            </a:extLst>
          </p:cNvPr>
          <p:cNvSpPr txBox="1"/>
          <p:nvPr/>
        </p:nvSpPr>
        <p:spPr>
          <a:xfrm>
            <a:off x="2885443" y="1927159"/>
            <a:ext cx="25462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Inkohärentes Licht</a:t>
            </a:r>
          </a:p>
        </p:txBody>
      </p:sp>
    </p:spTree>
    <p:extLst>
      <p:ext uri="{BB962C8B-B14F-4D97-AF65-F5344CB8AC3E}">
        <p14:creationId xmlns:p14="http://schemas.microsoft.com/office/powerpoint/2010/main" val="19694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1F4E8-21E4-4220-ADC4-38E0EA18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 zu einem </a:t>
            </a:r>
            <a:r>
              <a:rPr lang="de-DE" dirty="0" err="1"/>
              <a:t>Hologram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8D6FA-5104-4030-822A-111C82BB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39" y="2364046"/>
            <a:ext cx="827904" cy="86004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5026BB-AE9D-4563-84BF-60B806BD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A31E68-36D5-4C70-A96C-BAF4E41B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7D9AC-E6A0-487D-B392-14F35518EB0E}"/>
              </a:ext>
            </a:extLst>
          </p:cNvPr>
          <p:cNvSpPr txBox="1"/>
          <p:nvPr/>
        </p:nvSpPr>
        <p:spPr>
          <a:xfrm>
            <a:off x="2100458" y="2562372"/>
            <a:ext cx="33284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4000" dirty="0">
                <a:latin typeface="Chiller" panose="04020404031007020602" pitchFamily="82" charset="0"/>
              </a:rPr>
              <a:t>1</a:t>
            </a:r>
            <a:endParaRPr lang="en-US" sz="4000" dirty="0">
              <a:latin typeface="Chiller" panose="04020404031007020602" pitchFamily="8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09D97FF-FD2E-438F-B47F-63FE6E5179DB}"/>
              </a:ext>
            </a:extLst>
          </p:cNvPr>
          <p:cNvGrpSpPr/>
          <p:nvPr/>
        </p:nvGrpSpPr>
        <p:grpSpPr>
          <a:xfrm>
            <a:off x="1917948" y="4192880"/>
            <a:ext cx="827904" cy="860046"/>
            <a:chOff x="1917948" y="4050120"/>
            <a:chExt cx="827904" cy="860046"/>
          </a:xfrm>
        </p:grpSpPr>
        <p:pic>
          <p:nvPicPr>
            <p:cNvPr id="8" name="Inhaltsplatzhalter 6">
              <a:extLst>
                <a:ext uri="{FF2B5EF4-FFF2-40B4-BE49-F238E27FC236}">
                  <a16:creationId xmlns:a16="http://schemas.microsoft.com/office/drawing/2014/main" id="{961505AC-80FB-4CFB-80C3-A890313E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48" y="4050120"/>
              <a:ext cx="827904" cy="860046"/>
            </a:xfrm>
            <a:prstGeom prst="rect">
              <a:avLst/>
            </a:prstGeom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2F4BAA5-42BD-4321-85AD-4B38DD0AFEAA}"/>
                </a:ext>
              </a:extLst>
            </p:cNvPr>
            <p:cNvSpPr/>
            <p:nvPr/>
          </p:nvSpPr>
          <p:spPr>
            <a:xfrm>
              <a:off x="2132967" y="4224705"/>
              <a:ext cx="397866" cy="661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e-DE" sz="4000" dirty="0">
                  <a:latin typeface="Chiller" panose="04020404031007020602" pitchFamily="82" charset="0"/>
                </a:rPr>
                <a:t>2</a:t>
              </a:r>
              <a:endParaRPr lang="en-US" sz="4000" dirty="0">
                <a:latin typeface="Chiller" panose="04020404031007020602" pitchFamily="82" charset="0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1E7A0882-72C4-4128-BBC5-4F4D2C753560}"/>
              </a:ext>
            </a:extLst>
          </p:cNvPr>
          <p:cNvSpPr txBox="1"/>
          <p:nvPr/>
        </p:nvSpPr>
        <p:spPr>
          <a:xfrm>
            <a:off x="3659682" y="2640428"/>
            <a:ext cx="667362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600" dirty="0"/>
              <a:t>Aufnahme - Erstellung eines Master Holograms</a:t>
            </a:r>
            <a:endParaRPr lang="en-US" sz="2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DDCF2F-BE45-4E52-AD7C-50C29B062114}"/>
              </a:ext>
            </a:extLst>
          </p:cNvPr>
          <p:cNvSpPr txBox="1"/>
          <p:nvPr/>
        </p:nvSpPr>
        <p:spPr>
          <a:xfrm>
            <a:off x="3659682" y="4472109"/>
            <a:ext cx="644843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600" dirty="0"/>
              <a:t>Rekonstruktion – Verwendung des Holograms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772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FEC-4B7C-41BA-9E2B-27B29C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 - Aufnahme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01F59-45DE-4C0D-B13A-ECCF8202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549F-8FDD-407C-816F-0624D1E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5E6C679-5D23-4924-963A-1B81D092BF1C}"/>
              </a:ext>
            </a:extLst>
          </p:cNvPr>
          <p:cNvSpPr/>
          <p:nvPr/>
        </p:nvSpPr>
        <p:spPr>
          <a:xfrm>
            <a:off x="1522413" y="2800359"/>
            <a:ext cx="899591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A19072B3-ECC2-4490-8C76-D9A4AFB3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9135" y="2076792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C8EA5DE-C4B1-4EBB-A89A-0FAC0D07106B}"/>
              </a:ext>
            </a:extLst>
          </p:cNvPr>
          <p:cNvSpPr/>
          <p:nvPr/>
        </p:nvSpPr>
        <p:spPr>
          <a:xfrm rot="19242986">
            <a:off x="5677631" y="2440317"/>
            <a:ext cx="72008" cy="11521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1507B7-8A5A-423E-A9C3-FA95F9668194}"/>
              </a:ext>
            </a:extLst>
          </p:cNvPr>
          <p:cNvSpPr/>
          <p:nvPr/>
        </p:nvSpPr>
        <p:spPr>
          <a:xfrm rot="18973086">
            <a:off x="5395247" y="4631729"/>
            <a:ext cx="132444" cy="10895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B02A0-DC42-46EC-B0DC-5A2BB3BAC795}"/>
              </a:ext>
            </a:extLst>
          </p:cNvPr>
          <p:cNvCxnSpPr>
            <a:cxnSpLocks/>
          </p:cNvCxnSpPr>
          <p:nvPr/>
        </p:nvCxnSpPr>
        <p:spPr>
          <a:xfrm>
            <a:off x="2998068" y="3012725"/>
            <a:ext cx="1512168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3A9D7D7-1ACD-46A3-A6EB-4BF37E9E4404}"/>
              </a:ext>
            </a:extLst>
          </p:cNvPr>
          <p:cNvCxnSpPr>
            <a:cxnSpLocks/>
          </p:cNvCxnSpPr>
          <p:nvPr/>
        </p:nvCxnSpPr>
        <p:spPr>
          <a:xfrm>
            <a:off x="6886500" y="3012725"/>
            <a:ext cx="1440160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B0326F0-55A3-4B62-AC12-9F0BA1434D16}"/>
              </a:ext>
            </a:extLst>
          </p:cNvPr>
          <p:cNvCxnSpPr>
            <a:cxnSpLocks/>
          </p:cNvCxnSpPr>
          <p:nvPr/>
        </p:nvCxnSpPr>
        <p:spPr>
          <a:xfrm>
            <a:off x="6886500" y="5272845"/>
            <a:ext cx="2252635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2200B1-9D45-4D9C-A329-4C4C7855A1E4}"/>
              </a:ext>
            </a:extLst>
          </p:cNvPr>
          <p:cNvCxnSpPr>
            <a:cxnSpLocks/>
          </p:cNvCxnSpPr>
          <p:nvPr/>
        </p:nvCxnSpPr>
        <p:spPr>
          <a:xfrm>
            <a:off x="9750189" y="3585234"/>
            <a:ext cx="0" cy="1152128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DD9585F6-C162-4FBC-9422-74BC5B49626F}"/>
              </a:ext>
            </a:extLst>
          </p:cNvPr>
          <p:cNvSpPr/>
          <p:nvPr/>
        </p:nvSpPr>
        <p:spPr>
          <a:xfrm rot="2685377">
            <a:off x="9667288" y="4569893"/>
            <a:ext cx="239836" cy="14011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ACB401E-778F-46FA-A514-7A10B333C123}"/>
              </a:ext>
            </a:extLst>
          </p:cNvPr>
          <p:cNvSpPr txBox="1"/>
          <p:nvPr/>
        </p:nvSpPr>
        <p:spPr>
          <a:xfrm>
            <a:off x="1522413" y="2817209"/>
            <a:ext cx="8771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5">
                    <a:lumMod val="50000"/>
                  </a:schemeClr>
                </a:solidFill>
              </a:rPr>
              <a:t>Laser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7C1657A-4498-4D68-A496-50204CE419DF}"/>
              </a:ext>
            </a:extLst>
          </p:cNvPr>
          <p:cNvSpPr txBox="1"/>
          <p:nvPr/>
        </p:nvSpPr>
        <p:spPr>
          <a:xfrm>
            <a:off x="4655049" y="2018820"/>
            <a:ext cx="19784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Beam-Splitter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3B26468-CD47-4152-8EEB-EE50FDC27D12}"/>
              </a:ext>
            </a:extLst>
          </p:cNvPr>
          <p:cNvCxnSpPr>
            <a:cxnSpLocks/>
          </p:cNvCxnSpPr>
          <p:nvPr/>
        </p:nvCxnSpPr>
        <p:spPr>
          <a:xfrm>
            <a:off x="5518348" y="3585234"/>
            <a:ext cx="0" cy="1178903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7497C5-810A-4393-A731-71DE361FE6CD}"/>
              </a:ext>
            </a:extLst>
          </p:cNvPr>
          <p:cNvSpPr txBox="1"/>
          <p:nvPr/>
        </p:nvSpPr>
        <p:spPr>
          <a:xfrm>
            <a:off x="4325833" y="5306536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Spiegel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EE06D7-8A41-4EC7-AB60-75D9FD707991}"/>
              </a:ext>
            </a:extLst>
          </p:cNvPr>
          <p:cNvSpPr txBox="1"/>
          <p:nvPr/>
        </p:nvSpPr>
        <p:spPr>
          <a:xfrm>
            <a:off x="9822146" y="5460294"/>
            <a:ext cx="1713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endParaRPr lang="de-DE" sz="2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A0FC8C0-AFA1-48D7-8C57-B19BF0BB9484}"/>
              </a:ext>
            </a:extLst>
          </p:cNvPr>
          <p:cNvSpPr txBox="1"/>
          <p:nvPr/>
        </p:nvSpPr>
        <p:spPr>
          <a:xfrm>
            <a:off x="7988706" y="3927785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6EB32E1-240A-4BF4-AA54-50C1EB7CFBAE}"/>
              </a:ext>
            </a:extLst>
          </p:cNvPr>
          <p:cNvSpPr txBox="1"/>
          <p:nvPr/>
        </p:nvSpPr>
        <p:spPr>
          <a:xfrm>
            <a:off x="6992087" y="5371106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</p:spTree>
    <p:extLst>
      <p:ext uri="{BB962C8B-B14F-4D97-AF65-F5344CB8AC3E}">
        <p14:creationId xmlns:p14="http://schemas.microsoft.com/office/powerpoint/2010/main" val="9738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FEC-4B7C-41BA-9E2B-27B29C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 - Aufnahme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01F59-45DE-4C0D-B13A-ECCF8202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549F-8FDD-407C-816F-0624D1E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6800" y="6093788"/>
            <a:ext cx="1155701" cy="276226"/>
          </a:xfrm>
        </p:spPr>
        <p:txBody>
          <a:bodyPr/>
          <a:lstStyle/>
          <a:p>
            <a:pPr rtl="0"/>
            <a:fld id="{25BA54BD-C84D-46CE-8B72-31BFB26ABA43}" type="slidenum">
              <a:rPr lang="de-DE" smtClean="0"/>
              <a:t>6</a:t>
            </a:fld>
            <a:endParaRPr lang="de-DE" dirty="0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A19072B3-ECC2-4490-8C76-D9A4AFB3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731" y="1654750"/>
            <a:ext cx="1020763" cy="10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61507B7-8A5A-423E-A9C3-FA95F9668194}"/>
              </a:ext>
            </a:extLst>
          </p:cNvPr>
          <p:cNvSpPr/>
          <p:nvPr/>
        </p:nvSpPr>
        <p:spPr>
          <a:xfrm rot="18973086">
            <a:off x="1212203" y="4159517"/>
            <a:ext cx="132444" cy="10895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B0326F0-55A3-4B62-AC12-9F0BA1434D16}"/>
              </a:ext>
            </a:extLst>
          </p:cNvPr>
          <p:cNvCxnSpPr>
            <a:cxnSpLocks/>
          </p:cNvCxnSpPr>
          <p:nvPr/>
        </p:nvCxnSpPr>
        <p:spPr>
          <a:xfrm>
            <a:off x="1902371" y="4606082"/>
            <a:ext cx="3167360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2200B1-9D45-4D9C-A329-4C4C7855A1E4}"/>
              </a:ext>
            </a:extLst>
          </p:cNvPr>
          <p:cNvCxnSpPr>
            <a:cxnSpLocks/>
          </p:cNvCxnSpPr>
          <p:nvPr/>
        </p:nvCxnSpPr>
        <p:spPr>
          <a:xfrm>
            <a:off x="5612661" y="2924174"/>
            <a:ext cx="1" cy="1394243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DD9585F6-C162-4FBC-9422-74BC5B49626F}"/>
              </a:ext>
            </a:extLst>
          </p:cNvPr>
          <p:cNvSpPr/>
          <p:nvPr/>
        </p:nvSpPr>
        <p:spPr>
          <a:xfrm rot="2685377">
            <a:off x="5522996" y="4121083"/>
            <a:ext cx="239836" cy="10828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0D7E165-1F80-49AD-910B-8D09107D03A2}"/>
                  </a:ext>
                </a:extLst>
              </p:cNvPr>
              <p:cNvSpPr txBox="1"/>
              <p:nvPr/>
            </p:nvSpPr>
            <p:spPr>
              <a:xfrm>
                <a:off x="2172454" y="3956364"/>
                <a:ext cx="2731132" cy="399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DE" sz="24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0D7E165-1F80-49AD-910B-8D09107D0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54" y="3956364"/>
                <a:ext cx="2731132" cy="399340"/>
              </a:xfrm>
              <a:prstGeom prst="rect">
                <a:avLst/>
              </a:prstGeom>
              <a:blipFill>
                <a:blip r:embed="rId4"/>
                <a:stretch>
                  <a:fillRect l="-2232" t="-30303" r="-714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8ECBDCD-EB7F-4017-BF78-1B3A1EDE94C4}"/>
                  </a:ext>
                </a:extLst>
              </p:cNvPr>
              <p:cNvSpPr txBox="1"/>
              <p:nvPr/>
            </p:nvSpPr>
            <p:spPr>
              <a:xfrm>
                <a:off x="6043565" y="3274406"/>
                <a:ext cx="2916248" cy="399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40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400" b="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DE" sz="24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4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8ECBDCD-EB7F-4017-BF78-1B3A1ED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565" y="3274406"/>
                <a:ext cx="2916248" cy="399340"/>
              </a:xfrm>
              <a:prstGeom prst="rect">
                <a:avLst/>
              </a:prstGeom>
              <a:blipFill>
                <a:blip r:embed="rId5"/>
                <a:stretch>
                  <a:fillRect l="-2088" t="-30303" r="-66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A44C3CE-34DA-4977-B784-5BA6110956BE}"/>
                  </a:ext>
                </a:extLst>
              </p:cNvPr>
              <p:cNvSpPr/>
              <p:nvPr/>
            </p:nvSpPr>
            <p:spPr>
              <a:xfrm>
                <a:off x="5285929" y="5146053"/>
                <a:ext cx="6713144" cy="441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1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100" i="1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1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  <m:sup>
                              <m:r>
                                <a:rPr lang="de-DE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1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de-DE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2100" i="1">
                          <a:latin typeface="Cambria Math" panose="02040503050406030204" pitchFamily="18" charset="0"/>
                        </a:rPr>
                        <m:t>=|</m:t>
                      </m:r>
                      <m:sSubSup>
                        <m:sSubSupPr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  <m:sup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1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de-DE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1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1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de-DE" sz="2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de-DE" sz="2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1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1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100" dirty="0">
                          <a:solidFill>
                            <a:schemeClr val="accent2"/>
                          </a:solidFill>
                        </a:rPr>
                        <m:t>) </m:t>
                      </m:r>
                      <m:r>
                        <m:rPr>
                          <m:nor/>
                        </m:rPr>
                        <a:rPr lang="de-DE" sz="2100" dirty="0"/>
                        <m:t>|</m:t>
                      </m:r>
                    </m:oMath>
                  </m:oMathPara>
                </a14:m>
                <a:endParaRPr lang="de-DE" sz="2100" dirty="0"/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A44C3CE-34DA-4977-B784-5BA611095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29" y="5146053"/>
                <a:ext cx="6713144" cy="441788"/>
              </a:xfrm>
              <a:prstGeom prst="rect">
                <a:avLst/>
              </a:prstGeom>
              <a:blipFill>
                <a:blip r:embed="rId6"/>
                <a:stretch>
                  <a:fillRect t="-12329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4496340D-E277-44A8-AFB6-78CC35A365FF}"/>
              </a:ext>
            </a:extLst>
          </p:cNvPr>
          <p:cNvSpPr txBox="1"/>
          <p:nvPr/>
        </p:nvSpPr>
        <p:spPr>
          <a:xfrm>
            <a:off x="286867" y="4942215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Spiegel</a:t>
            </a:r>
          </a:p>
        </p:txBody>
      </p:sp>
    </p:spTree>
    <p:extLst>
      <p:ext uri="{BB962C8B-B14F-4D97-AF65-F5344CB8AC3E}">
        <p14:creationId xmlns:p14="http://schemas.microsoft.com/office/powerpoint/2010/main" val="268601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5B08B-A007-4679-BCB0-15D776E1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 - Rekonstruktion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410C1F-1A29-4761-B2D8-230F099E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8000998" cy="276226"/>
          </a:xfrm>
        </p:spPr>
        <p:txBody>
          <a:bodyPr/>
          <a:lstStyle/>
          <a:p>
            <a:r>
              <a:rPr lang="en-US" dirty="0"/>
              <a:t>OpenStax University Physics, Holography</a:t>
            </a:r>
            <a:r>
              <a:rPr lang="de-DE" dirty="0"/>
              <a:t>, 2016,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https://cnx.org/contents/dP0ocxV9@1.455:9XJTv1hr@2/Holography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0FA79C-432E-4DCA-A246-C3830EA0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7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0B085A-B6DA-48BD-81AC-E14B61C16306}"/>
              </a:ext>
            </a:extLst>
          </p:cNvPr>
          <p:cNvSpPr/>
          <p:nvPr/>
        </p:nvSpPr>
        <p:spPr>
          <a:xfrm rot="8856849">
            <a:off x="6367855" y="3026310"/>
            <a:ext cx="239836" cy="15416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CDD8E09-3FAF-484E-8DC9-DB06EE586F4D}"/>
              </a:ext>
            </a:extLst>
          </p:cNvPr>
          <p:cNvCxnSpPr>
            <a:cxnSpLocks/>
          </p:cNvCxnSpPr>
          <p:nvPr/>
        </p:nvCxnSpPr>
        <p:spPr>
          <a:xfrm>
            <a:off x="3214092" y="3774583"/>
            <a:ext cx="2252635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9B5F93E-6A57-4468-AFA2-F33158BBC75E}"/>
              </a:ext>
            </a:extLst>
          </p:cNvPr>
          <p:cNvSpPr txBox="1"/>
          <p:nvPr/>
        </p:nvSpPr>
        <p:spPr>
          <a:xfrm>
            <a:off x="1210569" y="3857013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55C1E76-7E8B-4A56-AF19-D0C991525242}"/>
              </a:ext>
            </a:extLst>
          </p:cNvPr>
          <p:cNvSpPr/>
          <p:nvPr/>
        </p:nvSpPr>
        <p:spPr>
          <a:xfrm>
            <a:off x="4623467" y="2046775"/>
            <a:ext cx="179889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r>
              <a:rPr lang="de-DE" sz="2400" dirty="0"/>
              <a:t>/</a:t>
            </a:r>
          </a:p>
          <a:p>
            <a:pPr>
              <a:lnSpc>
                <a:spcPct val="90000"/>
              </a:lnSpc>
            </a:pPr>
            <a:r>
              <a:rPr lang="de-DE" sz="2400" dirty="0" err="1"/>
              <a:t>Hologram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FA9B40D-43F7-4889-AFB5-F97BA1D95084}"/>
              </a:ext>
            </a:extLst>
          </p:cNvPr>
          <p:cNvCxnSpPr>
            <a:cxnSpLocks/>
          </p:cNvCxnSpPr>
          <p:nvPr/>
        </p:nvCxnSpPr>
        <p:spPr>
          <a:xfrm>
            <a:off x="6886500" y="3626821"/>
            <a:ext cx="3476771" cy="0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  <a:alpha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Katze">
            <a:extLst>
              <a:ext uri="{FF2B5EF4-FFF2-40B4-BE49-F238E27FC236}">
                <a16:creationId xmlns:a16="http://schemas.microsoft.com/office/drawing/2014/main" id="{3067EC2C-FD2A-45D9-944F-63DCF1A3E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346749" y="4639295"/>
            <a:ext cx="1020763" cy="10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7C1F6AC-97F8-4DBE-8DAC-C025FA3D42DF}"/>
              </a:ext>
            </a:extLst>
          </p:cNvPr>
          <p:cNvCxnSpPr>
            <a:cxnSpLocks/>
          </p:cNvCxnSpPr>
          <p:nvPr/>
        </p:nvCxnSpPr>
        <p:spPr>
          <a:xfrm>
            <a:off x="6886500" y="3745478"/>
            <a:ext cx="1460249" cy="962207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Katze">
            <a:extLst>
              <a:ext uri="{FF2B5EF4-FFF2-40B4-BE49-F238E27FC236}">
                <a16:creationId xmlns:a16="http://schemas.microsoft.com/office/drawing/2014/main" id="{5968907B-E1CC-42B9-9023-D2A0E544C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2633" y="4745262"/>
            <a:ext cx="1020763" cy="10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AE9CB20-A05C-40CE-98C9-2C1F4A9591CB}"/>
              </a:ext>
            </a:extLst>
          </p:cNvPr>
          <p:cNvCxnSpPr>
            <a:cxnSpLocks/>
          </p:cNvCxnSpPr>
          <p:nvPr/>
        </p:nvCxnSpPr>
        <p:spPr>
          <a:xfrm flipV="1">
            <a:off x="4623467" y="3890198"/>
            <a:ext cx="1577208" cy="1029119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Grinsendes Gesicht ohne Füllung">
            <a:extLst>
              <a:ext uri="{FF2B5EF4-FFF2-40B4-BE49-F238E27FC236}">
                <a16:creationId xmlns:a16="http://schemas.microsoft.com/office/drawing/2014/main" id="{50F2E42E-8A0A-47EC-BF7C-557F72702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5688" y="1960389"/>
            <a:ext cx="894025" cy="894025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702C63-8B82-4EB1-AF90-05ECE864F31A}"/>
              </a:ext>
            </a:extLst>
          </p:cNvPr>
          <p:cNvCxnSpPr>
            <a:cxnSpLocks/>
          </p:cNvCxnSpPr>
          <p:nvPr/>
        </p:nvCxnSpPr>
        <p:spPr>
          <a:xfrm flipV="1">
            <a:off x="6886500" y="2828295"/>
            <a:ext cx="1036583" cy="662103"/>
          </a:xfrm>
          <a:prstGeom prst="straightConnector1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38CC9E9F-6196-4DB4-87FD-1E28A29263AB}"/>
              </a:ext>
            </a:extLst>
          </p:cNvPr>
          <p:cNvSpPr txBox="1"/>
          <p:nvPr/>
        </p:nvSpPr>
        <p:spPr>
          <a:xfrm>
            <a:off x="4218524" y="5365603"/>
            <a:ext cx="14510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Virtuelles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Bild</a:t>
            </a:r>
            <a:endParaRPr lang="en-US" sz="2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6F18F70-9EAF-48B5-8002-057FFBB43EE0}"/>
              </a:ext>
            </a:extLst>
          </p:cNvPr>
          <p:cNvSpPr txBox="1"/>
          <p:nvPr/>
        </p:nvSpPr>
        <p:spPr>
          <a:xfrm>
            <a:off x="9190756" y="5301644"/>
            <a:ext cx="107792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Reales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Bild</a:t>
            </a:r>
            <a:endParaRPr lang="en-US" sz="2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12EA599-FD9E-4D9C-9145-E50C579113F0}"/>
              </a:ext>
            </a:extLst>
          </p:cNvPr>
          <p:cNvSpPr txBox="1"/>
          <p:nvPr/>
        </p:nvSpPr>
        <p:spPr>
          <a:xfrm>
            <a:off x="9976068" y="3755163"/>
            <a:ext cx="206947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Transmittierte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Anteil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73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BE431-EF0E-4860-B20D-45FEAB36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Rekonstruktion – präzise Beschreibung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EB0E8B-106F-4D56-9321-C9484D3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 Springer Verlag. 2013</a:t>
            </a:r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0D2451-F08A-4553-8CFB-E8E70E70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DFE6EF-73E0-48EC-B76B-1605A3D8744D}"/>
              </a:ext>
            </a:extLst>
          </p:cNvPr>
          <p:cNvSpPr txBox="1"/>
          <p:nvPr/>
        </p:nvSpPr>
        <p:spPr>
          <a:xfrm>
            <a:off x="1522413" y="1988840"/>
            <a:ext cx="22749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Hologram-Welle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/>
              <p:nvPr/>
            </p:nvSpPr>
            <p:spPr>
              <a:xfrm>
                <a:off x="2782044" y="2686132"/>
                <a:ext cx="6479979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686132"/>
                <a:ext cx="6479979" cy="511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773BB893-8BA6-4D14-A66B-2347F2E28690}"/>
              </a:ext>
            </a:extLst>
          </p:cNvPr>
          <p:cNvSpPr txBox="1"/>
          <p:nvPr/>
        </p:nvSpPr>
        <p:spPr>
          <a:xfrm>
            <a:off x="1629916" y="3638326"/>
            <a:ext cx="38183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Transmission des Holograms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F426BBC-1804-49E8-A1D4-D8300C4467BD}"/>
                  </a:ext>
                </a:extLst>
              </p:cNvPr>
              <p:cNvSpPr txBox="1"/>
              <p:nvPr/>
            </p:nvSpPr>
            <p:spPr>
              <a:xfrm>
                <a:off x="4519859" y="4286572"/>
                <a:ext cx="314586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F426BBC-1804-49E8-A1D4-D8300C446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59" y="4286572"/>
                <a:ext cx="3145861" cy="332399"/>
              </a:xfrm>
              <a:prstGeom prst="rect">
                <a:avLst/>
              </a:prstGeom>
              <a:blipFill>
                <a:blip r:embed="rId3"/>
                <a:stretch>
                  <a:fillRect l="-1934" t="-363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ABAE23-515C-414D-818D-1D93543A7587}"/>
                  </a:ext>
                </a:extLst>
              </p:cNvPr>
              <p:cNvSpPr txBox="1"/>
              <p:nvPr/>
            </p:nvSpPr>
            <p:spPr>
              <a:xfrm>
                <a:off x="2782044" y="4832707"/>
                <a:ext cx="6423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- </a:t>
                </a:r>
                <a:r>
                  <a:rPr lang="en-US" sz="2000" dirty="0" err="1"/>
                  <a:t>anfängliche</a:t>
                </a:r>
                <a:r>
                  <a:rPr lang="en-US" sz="2000" dirty="0"/>
                  <a:t> Transmission,   	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- </a:t>
                </a:r>
                <a:r>
                  <a:rPr lang="en-US" sz="2000" dirty="0" err="1"/>
                  <a:t>Schärzungskoeffizient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ABAE23-515C-414D-818D-1D93543A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4832707"/>
                <a:ext cx="6423618" cy="276999"/>
              </a:xfrm>
              <a:prstGeom prst="rect">
                <a:avLst/>
              </a:prstGeom>
              <a:blipFill>
                <a:blip r:embed="rId4"/>
                <a:stretch>
                  <a:fillRect l="-1233" t="-40000" r="-1708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BE431-EF0E-4860-B20D-45FEAB36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Rekonstruktion – präzise Beschreibung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EB0E8B-106F-4D56-9321-C9484D3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G. Ackermann &amp; J. Eichler, </a:t>
            </a:r>
            <a:r>
              <a:rPr lang="de-DE" dirty="0" err="1"/>
              <a:t>Holography</a:t>
            </a:r>
            <a:r>
              <a:rPr lang="de-DE" dirty="0"/>
              <a:t> Wiley, 2007;  </a:t>
            </a:r>
          </a:p>
          <a:p>
            <a:r>
              <a:rPr lang="de-DE" dirty="0"/>
              <a:t>W. </a:t>
            </a:r>
            <a:r>
              <a:rPr lang="de-DE" dirty="0" err="1"/>
              <a:t>Demtröder</a:t>
            </a:r>
            <a:r>
              <a:rPr lang="de-DE" dirty="0"/>
              <a:t>, Experimentalphysik 2,Springer Verlag. 2013</a:t>
            </a:r>
          </a:p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0D2451-F08A-4553-8CFB-E8E70E70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/>
              <p:nvPr/>
            </p:nvSpPr>
            <p:spPr>
              <a:xfrm>
                <a:off x="379513" y="2492896"/>
                <a:ext cx="11809312" cy="829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de-DE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Sup>
                        <m:sSubSupPr>
                          <m:ctrlP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de-DE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de-DE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de-DE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unc>
                        <m:funcPr>
                          <m:ctrlPr>
                            <a:rPr lang="de-DE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de-DE" sz="2400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r>
                                    <a:rPr lang="de-DE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F379FBC-049B-4BBE-8657-46ABEE24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3" y="2492896"/>
                <a:ext cx="11809312" cy="829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7EA9A13-779C-4E7E-86EA-AB53D4CA7A78}"/>
              </a:ext>
            </a:extLst>
          </p:cNvPr>
          <p:cNvSpPr txBox="1"/>
          <p:nvPr/>
        </p:nvSpPr>
        <p:spPr>
          <a:xfrm>
            <a:off x="940507" y="4314603"/>
            <a:ext cx="2818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1"/>
                </a:solidFill>
              </a:rPr>
              <a:t>Transmittierte Anteil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E00C7CE-365D-43A4-A47D-73F793AC4F17}"/>
                  </a:ext>
                </a:extLst>
              </p:cNvPr>
              <p:cNvSpPr txBox="1"/>
              <p:nvPr/>
            </p:nvSpPr>
            <p:spPr>
              <a:xfrm>
                <a:off x="944777" y="3562671"/>
                <a:ext cx="9164496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de-DE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  <m:sSub>
                      <m:sSubPr>
                        <m:ctrlP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E00C7CE-365D-43A4-A47D-73F793AC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77" y="3562671"/>
                <a:ext cx="9164496" cy="511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7984024-930B-4170-A096-4E1A8C8760C2}"/>
              </a:ext>
            </a:extLst>
          </p:cNvPr>
          <p:cNvSpPr txBox="1"/>
          <p:nvPr/>
        </p:nvSpPr>
        <p:spPr>
          <a:xfrm>
            <a:off x="4117662" y="4299802"/>
            <a:ext cx="281038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1. Beugungsordnung</a:t>
            </a:r>
          </a:p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(virtuelles Bild)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441B94-01B1-40D4-9A05-A8E36E3F8ED2}"/>
              </a:ext>
            </a:extLst>
          </p:cNvPr>
          <p:cNvSpPr txBox="1"/>
          <p:nvPr/>
        </p:nvSpPr>
        <p:spPr>
          <a:xfrm>
            <a:off x="7534572" y="4303662"/>
            <a:ext cx="291297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3"/>
                </a:solidFill>
              </a:rPr>
              <a:t>-1. Beugungsordnung</a:t>
            </a:r>
          </a:p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accent3"/>
                </a:solidFill>
              </a:rPr>
              <a:t>(reelles Bild)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Schultafel-Bildungspräsentation (Breitbild)</Template>
  <TotalTime>0</TotalTime>
  <Words>465</Words>
  <Application>Microsoft Office PowerPoint</Application>
  <PresentationFormat>Benutzerdefiniert</PresentationFormat>
  <Paragraphs>106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Chiller</vt:lpstr>
      <vt:lpstr>Consolas</vt:lpstr>
      <vt:lpstr>Corbel</vt:lpstr>
      <vt:lpstr>Schultafel 16 : 9</vt:lpstr>
      <vt:lpstr>Holografie</vt:lpstr>
      <vt:lpstr>Agenda</vt:lpstr>
      <vt:lpstr>Wieso Holografie?</vt:lpstr>
      <vt:lpstr>Schritte zu einem Hologram</vt:lpstr>
      <vt:lpstr>Wie funktioniert Holografie? - Aufnahme</vt:lpstr>
      <vt:lpstr>Wie funktioniert Holografie? - Aufnahme</vt:lpstr>
      <vt:lpstr>Wie funktioniert Holografie? - Rekonstruktion</vt:lpstr>
      <vt:lpstr>Rekonstruktion – präzise Beschreibung</vt:lpstr>
      <vt:lpstr>Rekonstruktion – präzise Beschreibung</vt:lpstr>
      <vt:lpstr>Wie schaut ein Holograms aus?</vt:lpstr>
      <vt:lpstr>Weißlichtholografie</vt:lpstr>
      <vt:lpstr>Weißlichtholografie</vt:lpstr>
      <vt:lpstr>Holograme im Altag</vt:lpstr>
      <vt:lpstr>Zusammenfassung – Warum Holografie?</vt:lpstr>
      <vt:lpstr>Maybe?</vt:lpstr>
      <vt:lpstr>Digitale Holografie</vt:lpstr>
      <vt:lpstr>PowerPoint-Präsentation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Holografie</dc:title>
  <dc:creator>Steven Becker</dc:creator>
  <cp:lastModifiedBy>Steven Becker</cp:lastModifiedBy>
  <cp:revision>39</cp:revision>
  <dcterms:created xsi:type="dcterms:W3CDTF">2019-04-13T14:06:35Z</dcterms:created>
  <dcterms:modified xsi:type="dcterms:W3CDTF">2019-04-16T19:13:11Z</dcterms:modified>
</cp:coreProperties>
</file>