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66" r:id="rId9"/>
    <p:sldId id="269" r:id="rId10"/>
    <p:sldId id="270" r:id="rId11"/>
    <p:sldId id="271" r:id="rId12"/>
    <p:sldId id="272" r:id="rId13"/>
    <p:sldId id="274" r:id="rId14"/>
    <p:sldId id="260" r:id="rId15"/>
    <p:sldId id="277" r:id="rId16"/>
    <p:sldId id="278" r:id="rId17"/>
    <p:sldId id="276" r:id="rId18"/>
    <p:sldId id="279" r:id="rId19"/>
    <p:sldId id="281" r:id="rId20"/>
    <p:sldId id="280" r:id="rId21"/>
    <p:sldId id="282" r:id="rId22"/>
    <p:sldId id="258" r:id="rId23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19.04.2019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19.04.2019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23411" y="6400801"/>
            <a:ext cx="1155701" cy="276226"/>
          </a:xfrm>
        </p:spPr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tinyurl.com/y2luokh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si.physik.kit.edu/downloads/Holografie_komplet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nx.org/contents/dP0ocxV9@1.455:9XJTv1hr@2/Hol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Holografie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Eine Einführung von Steven Becker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F7671-9653-4DF4-85B4-D8C461A7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schaut ein Holograms aus?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C22C5-6F8B-4344-86BA-BB4E984F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10764687" cy="276226"/>
          </a:xfrm>
        </p:spPr>
        <p:txBody>
          <a:bodyPr/>
          <a:lstStyle/>
          <a:p>
            <a:r>
              <a:rPr lang="en-US" sz="1000" dirty="0"/>
              <a:t>Holographic Studios, </a:t>
            </a:r>
            <a:r>
              <a:rPr lang="en-US" sz="1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http://tinyurl.com/y2luokhv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2A73D8-7D6F-48B7-9086-8803D62A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Monitor, Fernsehen, Bildschirm, Katze enthält.&#10;&#10;Automatisch generierte Beschreibung">
            <a:extLst>
              <a:ext uri="{FF2B5EF4-FFF2-40B4-BE49-F238E27FC236}">
                <a16:creationId xmlns:a16="http://schemas.microsoft.com/office/drawing/2014/main" id="{691E9EFB-93AF-4CB2-AB59-A26D2540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058562" cy="40468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7C8B74D-95D6-4DEE-B2F2-C6060F9E2734}"/>
              </a:ext>
            </a:extLst>
          </p:cNvPr>
          <p:cNvSpPr txBox="1"/>
          <p:nvPr/>
        </p:nvSpPr>
        <p:spPr>
          <a:xfrm>
            <a:off x="4128970" y="5720515"/>
            <a:ext cx="39308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Darstellung eines Holograms.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6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8F97E-2E5E-49F2-BA8E-451CE346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Weißlichtholografie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CC50EF-2FD8-438B-9E76-AC0909CD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4" y="6224794"/>
            <a:ext cx="7596334" cy="452233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Springer, 2013 </a:t>
            </a:r>
          </a:p>
          <a:p>
            <a:r>
              <a:rPr lang="de-DE" dirty="0"/>
              <a:t>Karlsruhe Institute </a:t>
            </a:r>
            <a:r>
              <a:rPr lang="de-DE" dirty="0" err="1"/>
              <a:t>of</a:t>
            </a:r>
            <a:r>
              <a:rPr lang="de-DE" dirty="0"/>
              <a:t> Technology, </a:t>
            </a:r>
            <a:r>
              <a:rPr lang="en-US" dirty="0" err="1"/>
              <a:t>Holografie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https://psi.physik.kit.edu/downloads/Holografie_komplett.pdf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4AEFC0-7A39-4B05-BC95-3E42C95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8EF7FB-C371-4388-98D9-A4C1494A889B}"/>
              </a:ext>
            </a:extLst>
          </p:cNvPr>
          <p:cNvSpPr/>
          <p:nvPr/>
        </p:nvSpPr>
        <p:spPr>
          <a:xfrm rot="5400000">
            <a:off x="5872801" y="1166686"/>
            <a:ext cx="443222" cy="48965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5DD6926-7BFF-46B9-8630-54203F5A6B7F}"/>
              </a:ext>
            </a:extLst>
          </p:cNvPr>
          <p:cNvCxnSpPr>
            <a:cxnSpLocks/>
          </p:cNvCxnSpPr>
          <p:nvPr/>
        </p:nvCxnSpPr>
        <p:spPr>
          <a:xfrm flipV="1">
            <a:off x="5950396" y="4178923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9A7AC48-072B-4399-9614-B81A969C36F0}"/>
              </a:ext>
            </a:extLst>
          </p:cNvPr>
          <p:cNvSpPr txBox="1"/>
          <p:nvPr/>
        </p:nvSpPr>
        <p:spPr>
          <a:xfrm>
            <a:off x="9190756" y="4781362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923ABD-C4D5-4700-95DF-9CAB1DA78C13}"/>
              </a:ext>
            </a:extLst>
          </p:cNvPr>
          <p:cNvCxnSpPr>
            <a:cxnSpLocks/>
          </p:cNvCxnSpPr>
          <p:nvPr/>
        </p:nvCxnSpPr>
        <p:spPr>
          <a:xfrm>
            <a:off x="5950396" y="1844824"/>
            <a:ext cx="0" cy="1224136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B5CF69-2D64-45A1-9256-5574A8AD6AC3}"/>
              </a:ext>
            </a:extLst>
          </p:cNvPr>
          <p:cNvSpPr txBox="1"/>
          <p:nvPr/>
        </p:nvSpPr>
        <p:spPr>
          <a:xfrm>
            <a:off x="8956800" y="2326640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F42D42-E071-4A26-8728-A3029D251741}"/>
              </a:ext>
            </a:extLst>
          </p:cNvPr>
          <p:cNvSpPr/>
          <p:nvPr/>
        </p:nvSpPr>
        <p:spPr>
          <a:xfrm>
            <a:off x="3646139" y="3443410"/>
            <a:ext cx="4896544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F105E8-C0FE-43DA-99A5-B5606C1AAFD8}"/>
              </a:ext>
            </a:extLst>
          </p:cNvPr>
          <p:cNvSpPr/>
          <p:nvPr/>
        </p:nvSpPr>
        <p:spPr>
          <a:xfrm>
            <a:off x="3646139" y="3550296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D95426F-2B0F-43D2-BBAC-5D2F303D8A96}"/>
              </a:ext>
            </a:extLst>
          </p:cNvPr>
          <p:cNvSpPr/>
          <p:nvPr/>
        </p:nvSpPr>
        <p:spPr>
          <a:xfrm>
            <a:off x="3646139" y="3657204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E80848-4CAC-4853-B5F9-376A2AD5461A}"/>
              </a:ext>
            </a:extLst>
          </p:cNvPr>
          <p:cNvSpPr/>
          <p:nvPr/>
        </p:nvSpPr>
        <p:spPr>
          <a:xfrm>
            <a:off x="3646139" y="3759835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5860FB7-4B5C-4FF8-8758-E8F1B9C9C339}"/>
              </a:ext>
            </a:extLst>
          </p:cNvPr>
          <p:cNvSpPr txBox="1"/>
          <p:nvPr/>
        </p:nvSpPr>
        <p:spPr>
          <a:xfrm>
            <a:off x="9220352" y="3337930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60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8F97E-2E5E-49F2-BA8E-451CE346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Weißlichtholografie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CC50EF-2FD8-438B-9E76-AC0909CD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2,Springer,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4AEFC0-7A39-4B05-BC95-3E42C95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12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B5CF69-2D64-45A1-9256-5574A8AD6AC3}"/>
              </a:ext>
            </a:extLst>
          </p:cNvPr>
          <p:cNvSpPr txBox="1"/>
          <p:nvPr/>
        </p:nvSpPr>
        <p:spPr>
          <a:xfrm>
            <a:off x="1495628" y="3477148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3E8D34-E55D-43D3-8B72-EB6B6E4C0CFC}"/>
              </a:ext>
            </a:extLst>
          </p:cNvPr>
          <p:cNvGrpSpPr/>
          <p:nvPr/>
        </p:nvGrpSpPr>
        <p:grpSpPr>
          <a:xfrm>
            <a:off x="3558787" y="4515942"/>
            <a:ext cx="4896545" cy="443222"/>
            <a:chOff x="3646139" y="3393347"/>
            <a:chExt cx="4896545" cy="44322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8EF7FB-C371-4388-98D9-A4C1494A889B}"/>
                </a:ext>
              </a:extLst>
            </p:cNvPr>
            <p:cNvSpPr/>
            <p:nvPr/>
          </p:nvSpPr>
          <p:spPr>
            <a:xfrm rot="5400000">
              <a:off x="5872801" y="1166686"/>
              <a:ext cx="443222" cy="489654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BF42D42-E071-4A26-8728-A3029D251741}"/>
                </a:ext>
              </a:extLst>
            </p:cNvPr>
            <p:cNvSpPr/>
            <p:nvPr/>
          </p:nvSpPr>
          <p:spPr>
            <a:xfrm>
              <a:off x="3646139" y="3443410"/>
              <a:ext cx="4896544" cy="4571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FF105E8-C0FE-43DA-99A5-B5606C1AAFD8}"/>
                </a:ext>
              </a:extLst>
            </p:cNvPr>
            <p:cNvSpPr/>
            <p:nvPr/>
          </p:nvSpPr>
          <p:spPr>
            <a:xfrm>
              <a:off x="3646139" y="3550296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D95426F-2B0F-43D2-BBAC-5D2F303D8A96}"/>
                </a:ext>
              </a:extLst>
            </p:cNvPr>
            <p:cNvSpPr/>
            <p:nvPr/>
          </p:nvSpPr>
          <p:spPr>
            <a:xfrm>
              <a:off x="3646139" y="3657204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DE80848-4CAC-4853-B5F9-376A2AD5461A}"/>
                </a:ext>
              </a:extLst>
            </p:cNvPr>
            <p:cNvSpPr/>
            <p:nvPr/>
          </p:nvSpPr>
          <p:spPr>
            <a:xfrm>
              <a:off x="3646139" y="3759835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</p:grpSp>
      <p:pic>
        <p:nvPicPr>
          <p:cNvPr id="12" name="Grafik 11" descr="Glühlampe">
            <a:extLst>
              <a:ext uri="{FF2B5EF4-FFF2-40B4-BE49-F238E27FC236}">
                <a16:creationId xmlns:a16="http://schemas.microsoft.com/office/drawing/2014/main" id="{83E5B03B-7977-498A-8C8E-C5BFA2D0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112" y="2069731"/>
            <a:ext cx="914400" cy="914400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76D95C1-2C3F-43F9-AD66-2AA89131CB6F}"/>
              </a:ext>
            </a:extLst>
          </p:cNvPr>
          <p:cNvGrpSpPr/>
          <p:nvPr/>
        </p:nvGrpSpPr>
        <p:grpSpPr>
          <a:xfrm>
            <a:off x="3358108" y="2588680"/>
            <a:ext cx="1800200" cy="1644741"/>
            <a:chOff x="3449242" y="2374644"/>
            <a:chExt cx="1800200" cy="1644741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C923ABD-C4D5-4700-95DF-9CAB1DA78C13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406707"/>
              <a:ext cx="1368152" cy="1378702"/>
            </a:xfrm>
            <a:prstGeom prst="straightConnector1">
              <a:avLst/>
            </a:prstGeom>
            <a:ln w="635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49E13D19-BA12-4F0F-99B7-E7E38DFF41E6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374644"/>
              <a:ext cx="1023342" cy="1644741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BB3313B-19E2-41A8-992A-E8474007A204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402073"/>
              <a:ext cx="1800200" cy="1188205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365AD9-96C7-4CA2-B61C-1512A3B02B03}"/>
              </a:ext>
            </a:extLst>
          </p:cNvPr>
          <p:cNvCxnSpPr>
            <a:cxnSpLocks/>
          </p:cNvCxnSpPr>
          <p:nvPr/>
        </p:nvCxnSpPr>
        <p:spPr>
          <a:xfrm flipV="1">
            <a:off x="6907329" y="2669103"/>
            <a:ext cx="1512168" cy="1348426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C213C13-5BEA-4AF4-8E8B-3F10053E223D}"/>
              </a:ext>
            </a:extLst>
          </p:cNvPr>
          <p:cNvSpPr txBox="1"/>
          <p:nvPr/>
        </p:nvSpPr>
        <p:spPr>
          <a:xfrm>
            <a:off x="6243930" y="2456737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51058F-A09B-456B-BCAE-ED16A43FCD6B}"/>
                  </a:ext>
                </a:extLst>
              </p:cNvPr>
              <p:cNvSpPr txBox="1"/>
              <p:nvPr/>
            </p:nvSpPr>
            <p:spPr>
              <a:xfrm>
                <a:off x="9082896" y="3259549"/>
                <a:ext cx="2640275" cy="1089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2400" dirty="0"/>
                  <a:t>Bragg-Bedingung</a:t>
                </a:r>
              </a:p>
              <a:p>
                <a:pPr>
                  <a:lnSpc>
                    <a:spcPct val="90000"/>
                  </a:lnSpc>
                </a:pPr>
                <a:endParaRPr lang="de-DE" sz="240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51058F-A09B-456B-BCAE-ED16A43F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96" y="3259549"/>
                <a:ext cx="2640275" cy="1089529"/>
              </a:xfrm>
              <a:prstGeom prst="rect">
                <a:avLst/>
              </a:prstGeom>
              <a:blipFill>
                <a:blip r:embed="rId4"/>
                <a:stretch>
                  <a:fillRect l="-3695" t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C074505B-1B66-499A-82F7-37EC881F6C2A}"/>
              </a:ext>
            </a:extLst>
          </p:cNvPr>
          <p:cNvSpPr txBox="1"/>
          <p:nvPr/>
        </p:nvSpPr>
        <p:spPr>
          <a:xfrm>
            <a:off x="4814670" y="5077856"/>
            <a:ext cx="2559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Volumenhologram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37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56D10-9466-4511-8E65-C245E87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Holograme im </a:t>
            </a:r>
            <a:r>
              <a:rPr lang="de-DE" dirty="0" err="1"/>
              <a:t>Altag</a:t>
            </a:r>
            <a:endParaRPr lang="en-US" dirty="0"/>
          </a:p>
        </p:txBody>
      </p:sp>
      <p:pic>
        <p:nvPicPr>
          <p:cNvPr id="7" name="Inhaltsplatzhalter 6" descr="Ein Bild, das Text, Zeitung enthält.&#10;&#10;Automatisch generierte Beschreibung">
            <a:extLst>
              <a:ext uri="{FF2B5EF4-FFF2-40B4-BE49-F238E27FC236}">
                <a16:creationId xmlns:a16="http://schemas.microsoft.com/office/drawing/2014/main" id="{B730EF6D-7CCF-47E1-97A7-9E6C17A2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980793"/>
            <a:ext cx="4590198" cy="28964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D43FB3-B050-4027-BDE5-14D0A073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Personalausweis: </a:t>
            </a:r>
            <a:r>
              <a:rPr lang="en-US" b="1" dirty="0"/>
              <a:t>http://tinyurl.com/yymxowjf</a:t>
            </a:r>
            <a:endParaRPr lang="de-DE" dirty="0"/>
          </a:p>
          <a:p>
            <a:r>
              <a:rPr lang="de-DE" dirty="0"/>
              <a:t>Visa-Taube: </a:t>
            </a:r>
            <a:r>
              <a:rPr lang="en-US" b="1" dirty="0"/>
              <a:t>http://tinyurl.com/yyru9644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37B53C-A36B-4513-9448-79E91277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13</a:t>
            </a:fld>
            <a:endParaRPr lang="de-DE" dirty="0"/>
          </a:p>
        </p:txBody>
      </p:sp>
      <p:pic>
        <p:nvPicPr>
          <p:cNvPr id="9" name="Grafik 8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5F8C12C5-1EA0-4937-B4DD-3C7BA8832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80793"/>
            <a:ext cx="4850757" cy="28964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468A93-BE4F-4275-BB8C-0C8410F6E8B4}"/>
              </a:ext>
            </a:extLst>
          </p:cNvPr>
          <p:cNvSpPr txBox="1"/>
          <p:nvPr/>
        </p:nvSpPr>
        <p:spPr>
          <a:xfrm>
            <a:off x="1773932" y="5023407"/>
            <a:ext cx="22822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Personalausweis</a:t>
            </a:r>
            <a:endParaRPr lang="en-US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E27538-50AB-4E90-ACE7-EA0AC4B738A4}"/>
              </a:ext>
            </a:extLst>
          </p:cNvPr>
          <p:cNvSpPr txBox="1"/>
          <p:nvPr/>
        </p:nvSpPr>
        <p:spPr>
          <a:xfrm>
            <a:off x="8501271" y="5023407"/>
            <a:ext cx="15999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Visa-Taube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7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1A1A-66DE-485E-895C-2C85150D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– Warum Holografie?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9E627-B5D7-4249-80DE-00AD9A6B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Hologram</a:t>
            </a:r>
            <a:r>
              <a:rPr lang="de-DE" dirty="0"/>
              <a:t> wird mit Hilfe von Kohärenten Licht erstellt</a:t>
            </a:r>
          </a:p>
          <a:p>
            <a:r>
              <a:rPr lang="de-DE" dirty="0"/>
              <a:t>Die 3D Information werden durch die Überlagerung von Referenz- und Objektwelle im </a:t>
            </a:r>
            <a:r>
              <a:rPr lang="de-DE" dirty="0" err="1"/>
              <a:t>Hologram</a:t>
            </a:r>
            <a:r>
              <a:rPr lang="de-DE" dirty="0"/>
              <a:t> gespeichert (Interferenzen)</a:t>
            </a:r>
          </a:p>
          <a:p>
            <a:r>
              <a:rPr lang="de-DE" dirty="0"/>
              <a:t>Aus dem </a:t>
            </a:r>
            <a:r>
              <a:rPr lang="de-DE" dirty="0" err="1"/>
              <a:t>Hologram</a:t>
            </a:r>
            <a:r>
              <a:rPr lang="de-DE" dirty="0"/>
              <a:t> kann eine Objektwelle erzeugt werde, wenn dieses mit der Referenzwelle beleuchtet wird</a:t>
            </a:r>
          </a:p>
          <a:p>
            <a:r>
              <a:rPr lang="de-DE" dirty="0"/>
              <a:t>Mit Volumenhologramen ist </a:t>
            </a:r>
            <a:r>
              <a:rPr lang="de-DE" dirty="0" err="1"/>
              <a:t>Weißlichholografie</a:t>
            </a:r>
            <a:r>
              <a:rPr lang="de-DE" dirty="0"/>
              <a:t> möglich.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25EC3-B438-4BE9-A8E0-3FC0C5A6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7BACC-2FA6-43A1-BB5C-E981723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 Holografie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9667288" y="4569893"/>
            <a:ext cx="239836" cy="14011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9822146" y="5460294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</p:spTree>
    <p:extLst>
      <p:ext uri="{BB962C8B-B14F-4D97-AF65-F5344CB8AC3E}">
        <p14:creationId xmlns:p14="http://schemas.microsoft.com/office/powerpoint/2010/main" val="276651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 Holografie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616722" cy="276226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  <a:p>
            <a:r>
              <a:rPr lang="de-DE" dirty="0"/>
              <a:t>W. </a:t>
            </a:r>
            <a:r>
              <a:rPr lang="de-DE" dirty="0" err="1"/>
              <a:t>Schnars</a:t>
            </a:r>
            <a:r>
              <a:rPr lang="de-DE" dirty="0"/>
              <a:t>, C. </a:t>
            </a:r>
            <a:r>
              <a:rPr lang="de-DE" dirty="0" err="1"/>
              <a:t>Falldorf</a:t>
            </a:r>
            <a:r>
              <a:rPr lang="de-DE" dirty="0"/>
              <a:t>, J. Watson, W. </a:t>
            </a:r>
            <a:r>
              <a:rPr lang="de-DE" dirty="0" err="1"/>
              <a:t>Jüptner</a:t>
            </a:r>
            <a:r>
              <a:rPr lang="de-DE" dirty="0"/>
              <a:t>, Digitale </a:t>
            </a:r>
            <a:r>
              <a:rPr lang="de-DE" dirty="0" err="1"/>
              <a:t>Holography</a:t>
            </a:r>
            <a:r>
              <a:rPr lang="de-DE" dirty="0"/>
              <a:t> and </a:t>
            </a:r>
            <a:r>
              <a:rPr lang="de-DE" dirty="0" err="1"/>
              <a:t>Wavefront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, Springer Verlag, 2014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10087689" y="5597780"/>
            <a:ext cx="17253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CCD/CMOS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Sensor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pic>
        <p:nvPicPr>
          <p:cNvPr id="10" name="Grafik 9" descr="Prozessor">
            <a:extLst>
              <a:ext uri="{FF2B5EF4-FFF2-40B4-BE49-F238E27FC236}">
                <a16:creationId xmlns:a16="http://schemas.microsoft.com/office/drawing/2014/main" id="{CFBE1B49-C95D-4B60-B888-8CF3081FF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4088" y="48471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84C-B637-4E63-B0D7-8B2077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Analog vs. Digital 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C52DD-9F8B-490C-A455-C035678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4" y="6645387"/>
            <a:ext cx="8532439" cy="276226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Schnars</a:t>
            </a:r>
            <a:r>
              <a:rPr lang="de-DE" dirty="0"/>
              <a:t>, C. </a:t>
            </a:r>
            <a:r>
              <a:rPr lang="de-DE" dirty="0" err="1"/>
              <a:t>Falldorf</a:t>
            </a:r>
            <a:r>
              <a:rPr lang="de-DE" dirty="0"/>
              <a:t>, J. Watson, W. </a:t>
            </a:r>
            <a:r>
              <a:rPr lang="de-DE" dirty="0" err="1"/>
              <a:t>Jüptner</a:t>
            </a:r>
            <a:r>
              <a:rPr lang="de-DE" dirty="0"/>
              <a:t>, Digitale </a:t>
            </a:r>
            <a:r>
              <a:rPr lang="de-DE" dirty="0" err="1"/>
              <a:t>Holography</a:t>
            </a:r>
            <a:r>
              <a:rPr lang="de-DE" dirty="0"/>
              <a:t> and </a:t>
            </a:r>
            <a:r>
              <a:rPr lang="de-DE" dirty="0" err="1"/>
              <a:t>Wavefront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, Springer Verlag, 2014</a:t>
            </a:r>
          </a:p>
          <a:p>
            <a:r>
              <a:rPr lang="de-DE" dirty="0"/>
              <a:t>G. Ackermann,  J. Eichler, </a:t>
            </a:r>
            <a:r>
              <a:rPr lang="de-DE" dirty="0" err="1"/>
              <a:t>Holography</a:t>
            </a:r>
            <a:r>
              <a:rPr lang="de-DE" dirty="0"/>
              <a:t> Wiley, 2007;  </a:t>
            </a:r>
          </a:p>
          <a:p>
            <a:endParaRPr lang="de-DE" dirty="0"/>
          </a:p>
          <a:p>
            <a:endParaRPr lang="de-DE" dirty="0"/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36608-3F65-4180-A992-17BE7EDB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D52E55-71B4-474C-93B7-19B57FF3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5784"/>
              </p:ext>
            </p:extLst>
          </p:nvPr>
        </p:nvGraphicFramePr>
        <p:xfrm>
          <a:off x="7775606" y="1976591"/>
          <a:ext cx="3312370" cy="29616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31237">
                  <a:extLst>
                    <a:ext uri="{9D8B030D-6E8A-4147-A177-3AD203B41FA5}">
                      <a16:colId xmlns:a16="http://schemas.microsoft.com/office/drawing/2014/main" val="1571475857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4008662736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2208928129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515200889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1860065561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2328256949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3285324509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2181515935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131200748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664190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0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0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4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6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4327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8AD43374-BE66-49F9-BC02-98C8A3F43C73}"/>
              </a:ext>
            </a:extLst>
          </p:cNvPr>
          <p:cNvSpPr/>
          <p:nvPr/>
        </p:nvSpPr>
        <p:spPr>
          <a:xfrm>
            <a:off x="1509044" y="1949431"/>
            <a:ext cx="3312370" cy="2961640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2F19ED6-2742-4957-8FE0-07BCB995E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66" y="1684739"/>
            <a:ext cx="4032449" cy="35453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06D9934-C691-4EEC-9602-FB629BC4E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3" y="1656328"/>
            <a:ext cx="4032449" cy="354534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65B98BC-6CB9-449E-B887-3F2725B51461}"/>
              </a:ext>
            </a:extLst>
          </p:cNvPr>
          <p:cNvSpPr txBox="1"/>
          <p:nvPr/>
        </p:nvSpPr>
        <p:spPr>
          <a:xfrm>
            <a:off x="2235326" y="5140370"/>
            <a:ext cx="18598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Photoschicht</a:t>
            </a:r>
            <a:endParaRPr lang="en-US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5D8D9D-C7BB-4B56-8A97-0980B72AEE18}"/>
              </a:ext>
            </a:extLst>
          </p:cNvPr>
          <p:cNvSpPr txBox="1"/>
          <p:nvPr/>
        </p:nvSpPr>
        <p:spPr>
          <a:xfrm>
            <a:off x="8226068" y="5197079"/>
            <a:ext cx="25946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CCD/CMOS Sensor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830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84C-B637-4E63-B0D7-8B2077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 Holografie - Prozessierung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C52DD-9F8B-490C-A455-C035678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4" y="6645387"/>
            <a:ext cx="8532439" cy="276226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Schnars</a:t>
            </a:r>
            <a:r>
              <a:rPr lang="de-DE" dirty="0"/>
              <a:t>, C. </a:t>
            </a:r>
            <a:r>
              <a:rPr lang="de-DE" dirty="0" err="1"/>
              <a:t>Falldorf</a:t>
            </a:r>
            <a:r>
              <a:rPr lang="de-DE" dirty="0"/>
              <a:t>, J. Watson, W. </a:t>
            </a:r>
            <a:r>
              <a:rPr lang="de-DE" dirty="0" err="1"/>
              <a:t>Jüptner</a:t>
            </a:r>
            <a:r>
              <a:rPr lang="de-DE" dirty="0"/>
              <a:t>, Digitale </a:t>
            </a:r>
            <a:r>
              <a:rPr lang="de-DE" dirty="0" err="1"/>
              <a:t>Holography</a:t>
            </a:r>
            <a:r>
              <a:rPr lang="de-DE" dirty="0"/>
              <a:t> and </a:t>
            </a:r>
            <a:r>
              <a:rPr lang="de-DE" dirty="0" err="1"/>
              <a:t>Wavefront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, Springer Verlag, 2014</a:t>
            </a:r>
          </a:p>
          <a:p>
            <a:r>
              <a:rPr lang="de-DE" dirty="0"/>
              <a:t>G. Ackermann,  J. Eichler, </a:t>
            </a:r>
            <a:r>
              <a:rPr lang="de-DE" dirty="0" err="1"/>
              <a:t>Holography</a:t>
            </a:r>
            <a:r>
              <a:rPr lang="de-DE" dirty="0"/>
              <a:t> Wiley, 2007;  </a:t>
            </a:r>
          </a:p>
          <a:p>
            <a:endParaRPr lang="de-DE" dirty="0"/>
          </a:p>
          <a:p>
            <a:endParaRPr lang="de-DE" dirty="0"/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36608-3F65-4180-A992-17BE7EDB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D52E55-71B4-474C-93B7-19B57FF3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5296"/>
              </p:ext>
            </p:extLst>
          </p:nvPr>
        </p:nvGraphicFramePr>
        <p:xfrm>
          <a:off x="405780" y="1707644"/>
          <a:ext cx="2082800" cy="184889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1475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8662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89281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5200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0065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8256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5324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15159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2007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190705"/>
                    </a:ext>
                  </a:extLst>
                </a:gridCol>
              </a:tblGrid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9888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de-DE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03942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317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0564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42094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60984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88780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en-US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4327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12F19ED6-2742-4957-8FE0-07BCB995E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7" y="1516711"/>
            <a:ext cx="2594685" cy="220032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C5D8D9D-C7BB-4B56-8A97-0980B72AEE18}"/>
              </a:ext>
            </a:extLst>
          </p:cNvPr>
          <p:cNvSpPr txBox="1"/>
          <p:nvPr/>
        </p:nvSpPr>
        <p:spPr>
          <a:xfrm>
            <a:off x="477788" y="3627152"/>
            <a:ext cx="25946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CCD/CMOS Sensor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8E52608-7996-4828-9EF1-C4ACB6B23AF8}"/>
                  </a:ext>
                </a:extLst>
              </p:cNvPr>
              <p:cNvSpPr txBox="1"/>
              <p:nvPr/>
            </p:nvSpPr>
            <p:spPr>
              <a:xfrm>
                <a:off x="3862164" y="2611622"/>
                <a:ext cx="7263719" cy="1132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f>
                                    <m:f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8E52608-7996-4828-9EF1-C4ACB6B2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64" y="2611622"/>
                <a:ext cx="7263719" cy="1132169"/>
              </a:xfrm>
              <a:prstGeom prst="rect">
                <a:avLst/>
              </a:prstGeom>
              <a:blipFill>
                <a:blip r:embed="rId3"/>
                <a:stretch>
                  <a:fillRect t="-5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F6681AE9-E235-4773-97B5-9D8CD56D3B9D}"/>
              </a:ext>
            </a:extLst>
          </p:cNvPr>
          <p:cNvSpPr txBox="1"/>
          <p:nvPr/>
        </p:nvSpPr>
        <p:spPr>
          <a:xfrm>
            <a:off x="2926060" y="1864119"/>
            <a:ext cx="30732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Kirchhoffsche</a:t>
            </a:r>
            <a:r>
              <a:rPr lang="de-DE" sz="2400" dirty="0"/>
              <a:t> Integral: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36BF999-9EBA-43B0-BE65-5E52CE86528F}"/>
                  </a:ext>
                </a:extLst>
              </p:cNvPr>
              <p:cNvSpPr/>
              <p:nvPr/>
            </p:nvSpPr>
            <p:spPr>
              <a:xfrm>
                <a:off x="2069814" y="5309094"/>
                <a:ext cx="835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Hologramfunktion</a:t>
                </a:r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Abstand</a:t>
                </a:r>
                <a:r>
                  <a:rPr lang="en-US" dirty="0"/>
                  <a:t> </a:t>
                </a:r>
                <a:r>
                  <a:rPr lang="en-US" dirty="0" err="1"/>
                  <a:t>Holografische</a:t>
                </a:r>
                <a:r>
                  <a:rPr lang="en-US" dirty="0"/>
                  <a:t>- und </a:t>
                </a:r>
                <a:r>
                  <a:rPr lang="en-US" dirty="0" err="1"/>
                  <a:t>Rekonstruktionsebene</a:t>
                </a:r>
                <a:endParaRPr lang="en-US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36BF999-9EBA-43B0-BE65-5E52CE865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14" y="5309094"/>
                <a:ext cx="8359468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785527-EF0C-4E90-AAC7-C84287991561}"/>
                  </a:ext>
                </a:extLst>
              </p:cNvPr>
              <p:cNvSpPr txBox="1"/>
              <p:nvPr/>
            </p:nvSpPr>
            <p:spPr>
              <a:xfrm>
                <a:off x="3862164" y="4351594"/>
                <a:ext cx="477476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785527-EF0C-4E90-AAC7-C8428799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64" y="4351594"/>
                <a:ext cx="4774769" cy="332399"/>
              </a:xfrm>
              <a:prstGeom prst="rect">
                <a:avLst/>
              </a:prstGeom>
              <a:blipFill>
                <a:blip r:embed="rId5"/>
                <a:stretch>
                  <a:fillRect l="-1149" t="-11111" r="-255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2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FBE6-38C9-4308-89B1-F66527D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vol.1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B7B22D-0446-47B5-8356-DA5049B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596335" cy="276226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Schnars</a:t>
            </a:r>
            <a:r>
              <a:rPr lang="de-DE" dirty="0"/>
              <a:t>, C. </a:t>
            </a:r>
            <a:r>
              <a:rPr lang="de-DE" dirty="0" err="1"/>
              <a:t>Falldorf</a:t>
            </a:r>
            <a:r>
              <a:rPr lang="de-DE" dirty="0"/>
              <a:t>, J. Watson, W. </a:t>
            </a:r>
            <a:r>
              <a:rPr lang="de-DE" dirty="0" err="1"/>
              <a:t>Jüptner</a:t>
            </a:r>
            <a:r>
              <a:rPr lang="de-DE" dirty="0"/>
              <a:t>, Digitale </a:t>
            </a:r>
            <a:r>
              <a:rPr lang="de-DE" dirty="0" err="1"/>
              <a:t>Holography</a:t>
            </a:r>
            <a:r>
              <a:rPr lang="de-DE" dirty="0"/>
              <a:t> and </a:t>
            </a:r>
            <a:r>
              <a:rPr lang="de-DE" dirty="0" err="1"/>
              <a:t>Wavefront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, Springer Verlag, 2014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08039-1C79-4A21-A285-06965A9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19</a:t>
            </a:fld>
            <a:endParaRPr lang="de-DE" dirty="0"/>
          </a:p>
        </p:txBody>
      </p:sp>
      <p:pic>
        <p:nvPicPr>
          <p:cNvPr id="13" name="Grafik 12" descr="Ein Bild, das draußen, Gebäude enthält.&#10;&#10;Automatisch generierte Beschreibung">
            <a:extLst>
              <a:ext uri="{FF2B5EF4-FFF2-40B4-BE49-F238E27FC236}">
                <a16:creationId xmlns:a16="http://schemas.microsoft.com/office/drawing/2014/main" id="{9B104459-9294-4354-93AA-1279A791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2" y="2212266"/>
            <a:ext cx="3531708" cy="31711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914FE66-30A0-4E49-96C7-E7B0E28DC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79" y="2204864"/>
            <a:ext cx="3531710" cy="317117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8714F7D-1AA5-4B77-90EA-96BCAF698AC4}"/>
              </a:ext>
            </a:extLst>
          </p:cNvPr>
          <p:cNvSpPr txBox="1"/>
          <p:nvPr/>
        </p:nvSpPr>
        <p:spPr>
          <a:xfrm>
            <a:off x="1701924" y="5491396"/>
            <a:ext cx="14606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Hologram</a:t>
            </a:r>
            <a:endParaRPr lang="en-US" sz="2400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D90B4BB-2BEC-47ED-81B2-FCDAACF3DBBF}"/>
              </a:ext>
            </a:extLst>
          </p:cNvPr>
          <p:cNvGrpSpPr/>
          <p:nvPr/>
        </p:nvGrpSpPr>
        <p:grpSpPr>
          <a:xfrm>
            <a:off x="5616800" y="2204864"/>
            <a:ext cx="1282731" cy="1747850"/>
            <a:chOff x="5611116" y="2836034"/>
            <a:chExt cx="1282731" cy="1747850"/>
          </a:xfrm>
        </p:grpSpPr>
        <p:pic>
          <p:nvPicPr>
            <p:cNvPr id="18" name="Grafik 17" descr="Zahnräder">
              <a:extLst>
                <a:ext uri="{FF2B5EF4-FFF2-40B4-BE49-F238E27FC236}">
                  <a16:creationId xmlns:a16="http://schemas.microsoft.com/office/drawing/2014/main" id="{CF78D7FB-B22B-46BF-97DE-9B78613D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55873">
              <a:off x="6167987" y="3735857"/>
              <a:ext cx="725860" cy="725860"/>
            </a:xfrm>
            <a:prstGeom prst="rect">
              <a:avLst/>
            </a:prstGeom>
          </p:spPr>
        </p:pic>
        <p:pic>
          <p:nvPicPr>
            <p:cNvPr id="20" name="Grafik 19" descr="Computer">
              <a:extLst>
                <a:ext uri="{FF2B5EF4-FFF2-40B4-BE49-F238E27FC236}">
                  <a16:creationId xmlns:a16="http://schemas.microsoft.com/office/drawing/2014/main" id="{8830B9C8-1A9F-42F1-80C9-B1173FB38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1116" y="2836034"/>
              <a:ext cx="1185932" cy="1185932"/>
            </a:xfrm>
            <a:prstGeom prst="rect">
              <a:avLst/>
            </a:prstGeom>
          </p:spPr>
        </p:pic>
        <p:pic>
          <p:nvPicPr>
            <p:cNvPr id="22" name="Grafik 21" descr="Uhr">
              <a:extLst>
                <a:ext uri="{FF2B5EF4-FFF2-40B4-BE49-F238E27FC236}">
                  <a16:creationId xmlns:a16="http://schemas.microsoft.com/office/drawing/2014/main" id="{1DD5F24C-E46B-41C2-8C80-12D4253F6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41933" y="3936736"/>
              <a:ext cx="647148" cy="647148"/>
            </a:xfrm>
            <a:prstGeom prst="rect">
              <a:avLst/>
            </a:prstGeom>
          </p:spPr>
        </p:pic>
      </p:grp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2BC8C11D-A0FD-4134-ABEA-2ADD1699A767}"/>
              </a:ext>
            </a:extLst>
          </p:cNvPr>
          <p:cNvCxnSpPr>
            <a:cxnSpLocks/>
          </p:cNvCxnSpPr>
          <p:nvPr/>
        </p:nvCxnSpPr>
        <p:spPr>
          <a:xfrm flipV="1">
            <a:off x="4451227" y="3307642"/>
            <a:ext cx="1090928" cy="535115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148680-0E6E-449D-BDC8-FDCECE77DB2F}"/>
              </a:ext>
            </a:extLst>
          </p:cNvPr>
          <p:cNvCxnSpPr>
            <a:cxnSpLocks/>
          </p:cNvCxnSpPr>
          <p:nvPr/>
        </p:nvCxnSpPr>
        <p:spPr>
          <a:xfrm rot="10800000">
            <a:off x="6899532" y="3307085"/>
            <a:ext cx="1053314" cy="535115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49BF0A1-380C-43BD-85E6-3C694734FE3D}"/>
              </a:ext>
            </a:extLst>
          </p:cNvPr>
          <p:cNvSpPr txBox="1"/>
          <p:nvPr/>
        </p:nvSpPr>
        <p:spPr>
          <a:xfrm>
            <a:off x="8929693" y="5491599"/>
            <a:ext cx="21314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Rekonstruktion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7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BD5B5-5853-4CA8-BCE2-1D435D0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4EE5-09D6-4BA7-8361-DCB96252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5CD6B-B14A-45CB-9AD8-07A1251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4B9E9-616E-4D9C-BC10-751F083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4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9FBE6-38C9-4308-89B1-F66527D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vol.2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B7B22D-0446-47B5-8356-DA5049B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596335" cy="276226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Schnars</a:t>
            </a:r>
            <a:r>
              <a:rPr lang="de-DE" dirty="0"/>
              <a:t>, C. </a:t>
            </a:r>
            <a:r>
              <a:rPr lang="de-DE" dirty="0" err="1"/>
              <a:t>Falldorf</a:t>
            </a:r>
            <a:r>
              <a:rPr lang="de-DE" dirty="0"/>
              <a:t>, J. Watson, W. </a:t>
            </a:r>
            <a:r>
              <a:rPr lang="de-DE" dirty="0" err="1"/>
              <a:t>Jüptner</a:t>
            </a:r>
            <a:r>
              <a:rPr lang="de-DE" dirty="0"/>
              <a:t>, Digitale </a:t>
            </a:r>
            <a:r>
              <a:rPr lang="de-DE" dirty="0" err="1"/>
              <a:t>Holography</a:t>
            </a:r>
            <a:r>
              <a:rPr lang="de-DE" dirty="0"/>
              <a:t> and </a:t>
            </a:r>
            <a:r>
              <a:rPr lang="de-DE" dirty="0" err="1"/>
              <a:t>Wavefront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, Springer Verlag, 2014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08039-1C79-4A21-A285-06965A9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20</a:t>
            </a:fld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714F7D-1AA5-4B77-90EA-96BCAF698AC4}"/>
              </a:ext>
            </a:extLst>
          </p:cNvPr>
          <p:cNvSpPr txBox="1"/>
          <p:nvPr/>
        </p:nvSpPr>
        <p:spPr>
          <a:xfrm>
            <a:off x="814951" y="3749267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Hologramme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D90B4BB-2BEC-47ED-81B2-FCDAACF3DBBF}"/>
              </a:ext>
            </a:extLst>
          </p:cNvPr>
          <p:cNvGrpSpPr/>
          <p:nvPr/>
        </p:nvGrpSpPr>
        <p:grpSpPr>
          <a:xfrm>
            <a:off x="5766977" y="2974175"/>
            <a:ext cx="1282731" cy="1747850"/>
            <a:chOff x="5611116" y="2836034"/>
            <a:chExt cx="1282731" cy="1747850"/>
          </a:xfrm>
        </p:grpSpPr>
        <p:pic>
          <p:nvPicPr>
            <p:cNvPr id="18" name="Grafik 17" descr="Zahnräder">
              <a:extLst>
                <a:ext uri="{FF2B5EF4-FFF2-40B4-BE49-F238E27FC236}">
                  <a16:creationId xmlns:a16="http://schemas.microsoft.com/office/drawing/2014/main" id="{CF78D7FB-B22B-46BF-97DE-9B78613D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55873">
              <a:off x="6167987" y="3735857"/>
              <a:ext cx="725860" cy="725860"/>
            </a:xfrm>
            <a:prstGeom prst="rect">
              <a:avLst/>
            </a:prstGeom>
          </p:spPr>
        </p:pic>
        <p:pic>
          <p:nvPicPr>
            <p:cNvPr id="20" name="Grafik 19" descr="Computer">
              <a:extLst>
                <a:ext uri="{FF2B5EF4-FFF2-40B4-BE49-F238E27FC236}">
                  <a16:creationId xmlns:a16="http://schemas.microsoft.com/office/drawing/2014/main" id="{8830B9C8-1A9F-42F1-80C9-B1173FB38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1116" y="2836034"/>
              <a:ext cx="1185932" cy="1185932"/>
            </a:xfrm>
            <a:prstGeom prst="rect">
              <a:avLst/>
            </a:prstGeom>
          </p:spPr>
        </p:pic>
        <p:pic>
          <p:nvPicPr>
            <p:cNvPr id="22" name="Grafik 21" descr="Uhr">
              <a:extLst>
                <a:ext uri="{FF2B5EF4-FFF2-40B4-BE49-F238E27FC236}">
                  <a16:creationId xmlns:a16="http://schemas.microsoft.com/office/drawing/2014/main" id="{1DD5F24C-E46B-41C2-8C80-12D4253F6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41933" y="3936736"/>
              <a:ext cx="647148" cy="647148"/>
            </a:xfrm>
            <a:prstGeom prst="rect">
              <a:avLst/>
            </a:prstGeom>
          </p:spPr>
        </p:pic>
      </p:grp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2BC8C11D-A0FD-4134-ABEA-2ADD1699A767}"/>
              </a:ext>
            </a:extLst>
          </p:cNvPr>
          <p:cNvCxnSpPr>
            <a:cxnSpLocks/>
          </p:cNvCxnSpPr>
          <p:nvPr/>
        </p:nvCxnSpPr>
        <p:spPr>
          <a:xfrm flipV="1">
            <a:off x="4382652" y="3932155"/>
            <a:ext cx="1257382" cy="1169527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49BF0A1-380C-43BD-85E6-3C694734FE3D}"/>
              </a:ext>
            </a:extLst>
          </p:cNvPr>
          <p:cNvSpPr txBox="1"/>
          <p:nvPr/>
        </p:nvSpPr>
        <p:spPr>
          <a:xfrm>
            <a:off x="9982844" y="3786818"/>
            <a:ext cx="1882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Rekonstruktionen</a:t>
            </a:r>
            <a:endParaRPr lang="en-US" sz="2400" dirty="0"/>
          </a:p>
        </p:txBody>
      </p:sp>
      <p:pic>
        <p:nvPicPr>
          <p:cNvPr id="41" name="Grafik 40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E8BEC94F-DF22-47A4-9647-546A82F83D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1" y="1652562"/>
            <a:ext cx="2140180" cy="2111484"/>
          </a:xfrm>
          <a:prstGeom prst="rect">
            <a:avLst/>
          </a:prstGeom>
        </p:spPr>
      </p:pic>
      <p:pic>
        <p:nvPicPr>
          <p:cNvPr id="43" name="Grafik 42" descr="Ein Bild, das Foto, schwarz enthält.&#10;&#10;Automatisch generierte Beschreibung">
            <a:extLst>
              <a:ext uri="{FF2B5EF4-FFF2-40B4-BE49-F238E27FC236}">
                <a16:creationId xmlns:a16="http://schemas.microsoft.com/office/drawing/2014/main" id="{7C5C1C6B-8C62-42D5-BFC1-8528BB280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1" y="4133524"/>
            <a:ext cx="2140180" cy="2111484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719D3856-AB44-4691-9B7A-32BD46A390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74" y="1652562"/>
            <a:ext cx="2140180" cy="213059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4C4A88F-55FD-4D54-A0EB-E2C7F54C4A9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28" y="4214523"/>
            <a:ext cx="2112226" cy="2108382"/>
          </a:xfrm>
          <a:prstGeom prst="rect">
            <a:avLst/>
          </a:prstGeom>
        </p:spPr>
      </p:pic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193A3E3E-1B67-43EC-9BEE-5918E1725595}"/>
              </a:ext>
            </a:extLst>
          </p:cNvPr>
          <p:cNvCxnSpPr>
            <a:cxnSpLocks/>
          </p:cNvCxnSpPr>
          <p:nvPr/>
        </p:nvCxnSpPr>
        <p:spPr>
          <a:xfrm flipH="1" flipV="1">
            <a:off x="7272123" y="3969501"/>
            <a:ext cx="1257382" cy="1169527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3DED8A98-9C8A-4442-9CCA-7BBFF5D35449}"/>
              </a:ext>
            </a:extLst>
          </p:cNvPr>
          <p:cNvCxnSpPr>
            <a:cxnSpLocks/>
          </p:cNvCxnSpPr>
          <p:nvPr/>
        </p:nvCxnSpPr>
        <p:spPr>
          <a:xfrm>
            <a:off x="4282404" y="2298980"/>
            <a:ext cx="1257382" cy="1169527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17C853CE-AC8E-4A63-A57B-B94C80E29D5E}"/>
              </a:ext>
            </a:extLst>
          </p:cNvPr>
          <p:cNvCxnSpPr>
            <a:cxnSpLocks/>
          </p:cNvCxnSpPr>
          <p:nvPr/>
        </p:nvCxnSpPr>
        <p:spPr>
          <a:xfrm flipH="1">
            <a:off x="7171875" y="2336326"/>
            <a:ext cx="1257382" cy="1169527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3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B0057-CC67-44F6-8F7E-9B044DCA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Holografische Interferometrie</a:t>
            </a:r>
            <a:endParaRPr lang="en-US" dirty="0"/>
          </a:p>
        </p:txBody>
      </p:sp>
      <p:pic>
        <p:nvPicPr>
          <p:cNvPr id="7" name="Inhaltsplatzhalter 6" descr="Ein Bild, das schwarz, Foto enthält.&#10;&#10;Automatisch generierte Beschreibung">
            <a:extLst>
              <a:ext uri="{FF2B5EF4-FFF2-40B4-BE49-F238E27FC236}">
                <a16:creationId xmlns:a16="http://schemas.microsoft.com/office/drawing/2014/main" id="{DAA0EB38-4506-4113-83EB-DC44AEC64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17" y="1844824"/>
            <a:ext cx="3643922" cy="379204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A93AB-E1E7-48A6-AABC-6F5231F7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Bild: 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54B1A6-87B6-4F1C-83D2-7F6772E9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21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339D2F-1A74-4903-ACDB-F489C2E90634}"/>
              </a:ext>
            </a:extLst>
          </p:cNvPr>
          <p:cNvSpPr txBox="1"/>
          <p:nvPr/>
        </p:nvSpPr>
        <p:spPr>
          <a:xfrm>
            <a:off x="8282017" y="5723371"/>
            <a:ext cx="364663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Phasenänderung auf Grund</a:t>
            </a:r>
          </a:p>
          <a:p>
            <a:pPr>
              <a:lnSpc>
                <a:spcPct val="90000"/>
              </a:lnSpc>
            </a:pPr>
            <a:r>
              <a:rPr lang="de-DE" dirty="0"/>
              <a:t>der Änderung des Brechungsindexes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7A8845-2592-4824-B889-72B43F1ECAB6}"/>
              </a:ext>
            </a:extLst>
          </p:cNvPr>
          <p:cNvSpPr txBox="1"/>
          <p:nvPr/>
        </p:nvSpPr>
        <p:spPr>
          <a:xfrm>
            <a:off x="1112371" y="2068164"/>
            <a:ext cx="31438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Phase eines Holograms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65AD1F3-729A-48B4-8551-9B2B087CFDB1}"/>
                  </a:ext>
                </a:extLst>
              </p:cNvPr>
              <p:cNvSpPr txBox="1"/>
              <p:nvPr/>
            </p:nvSpPr>
            <p:spPr>
              <a:xfrm>
                <a:off x="2585964" y="2867639"/>
                <a:ext cx="4197495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arctan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65AD1F3-729A-48B4-8551-9B2B087CF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64" y="2867639"/>
                <a:ext cx="4197495" cy="746871"/>
              </a:xfrm>
              <a:prstGeom prst="rect">
                <a:avLst/>
              </a:prstGeom>
              <a:blipFill>
                <a:blip r:embed="rId3"/>
                <a:stretch>
                  <a:fillRect t="-2439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0D5E36B9-0089-42DC-AD87-0CEB6246BAF4}"/>
              </a:ext>
            </a:extLst>
          </p:cNvPr>
          <p:cNvSpPr txBox="1"/>
          <p:nvPr/>
        </p:nvSpPr>
        <p:spPr>
          <a:xfrm>
            <a:off x="1112371" y="4234482"/>
            <a:ext cx="46474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Phasendifferenz zweier Holograme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F5E4D9E-8AD0-4F35-A383-CF455B107185}"/>
                  </a:ext>
                </a:extLst>
              </p:cNvPr>
              <p:cNvSpPr txBox="1"/>
              <p:nvPr/>
            </p:nvSpPr>
            <p:spPr>
              <a:xfrm>
                <a:off x="3125344" y="4915152"/>
                <a:ext cx="2623602" cy="359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F5E4D9E-8AD0-4F35-A383-CF455B10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44" y="4915152"/>
                <a:ext cx="2623602" cy="359201"/>
              </a:xfrm>
              <a:prstGeom prst="rect">
                <a:avLst/>
              </a:prstGeom>
              <a:blipFill>
                <a:blip r:embed="rId4"/>
                <a:stretch>
                  <a:fillRect l="-2558" t="-6780" r="-698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23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0C43-03EE-4E4D-B772-9648564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310E9-9FD4-400F-88D5-B7C9134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F05B3-A175-46DF-B881-70AE19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73781-59FF-4660-88F2-FFF86E7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7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F5E90-63DF-49CF-BF2F-35F28EFF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dirty="0"/>
              <a:t>Wieso Holografie?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AE097-07FF-4D2B-B16A-3F7D85B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452319" cy="276226"/>
          </a:xfrm>
        </p:spPr>
        <p:txBody>
          <a:bodyPr/>
          <a:lstStyle/>
          <a:p>
            <a:r>
              <a:rPr lang="de-DE" dirty="0"/>
              <a:t>G. Ackermann &amp; J. Eichler, </a:t>
            </a:r>
            <a:r>
              <a:rPr lang="de-DE" dirty="0" err="1"/>
              <a:t>Holography</a:t>
            </a:r>
            <a:r>
              <a:rPr lang="de-DE" dirty="0"/>
              <a:t> Wiley, 2007</a:t>
            </a:r>
          </a:p>
          <a:p>
            <a:r>
              <a:rPr lang="de-DE" dirty="0"/>
              <a:t> 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8D206-3FAA-4EDE-8689-F46CED6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E48CE5F4-4B60-441E-81A1-34D40A43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932" y="3203078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D23CA40-0FBE-4E18-A7EF-4159DBF1FF49}"/>
              </a:ext>
            </a:extLst>
          </p:cNvPr>
          <p:cNvSpPr/>
          <p:nvPr/>
        </p:nvSpPr>
        <p:spPr>
          <a:xfrm>
            <a:off x="5911713" y="3154231"/>
            <a:ext cx="432048" cy="1430262"/>
          </a:xfrm>
          <a:prstGeom prst="ellipse">
            <a:avLst/>
          </a:prstGeom>
          <a:solidFill>
            <a:schemeClr val="tx2">
              <a:alpha val="62000"/>
            </a:schemeClr>
          </a:solidFill>
          <a:ln>
            <a:solidFill>
              <a:schemeClr val="tx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mera">
            <a:extLst>
              <a:ext uri="{FF2B5EF4-FFF2-40B4-BE49-F238E27FC236}">
                <a16:creationId xmlns:a16="http://schemas.microsoft.com/office/drawing/2014/main" id="{14CCBBE9-8851-4F3C-9BFF-286ECECD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241" y="3343521"/>
            <a:ext cx="1155701" cy="1155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1260A71-EE8B-4D54-AC6E-A943CDBEC9C7}"/>
              </a:ext>
            </a:extLst>
          </p:cNvPr>
          <p:cNvGrpSpPr/>
          <p:nvPr/>
        </p:nvGrpSpPr>
        <p:grpSpPr>
          <a:xfrm>
            <a:off x="3142084" y="2476128"/>
            <a:ext cx="1168896" cy="1041290"/>
            <a:chOff x="3070076" y="2273721"/>
            <a:chExt cx="1168896" cy="104129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1327CC6-8A2F-4BE3-BD09-AC90AA44D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273721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885BD3F-CB24-44FF-905F-FAC08CCBF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876" y="2328343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6FD9D89-756F-4011-BD98-B9F8C61F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476" y="266693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A4970F6-239B-4260-84CD-7B966DECC77B}"/>
              </a:ext>
            </a:extLst>
          </p:cNvPr>
          <p:cNvGrpSpPr/>
          <p:nvPr/>
        </p:nvGrpSpPr>
        <p:grpSpPr>
          <a:xfrm rot="13004944">
            <a:off x="3793739" y="3570150"/>
            <a:ext cx="1453433" cy="666833"/>
            <a:chOff x="2877121" y="2336319"/>
            <a:chExt cx="1453433" cy="66683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C332675-94D2-4EF9-8B69-018EEE2FFA0B}"/>
                </a:ext>
              </a:extLst>
            </p:cNvPr>
            <p:cNvCxnSpPr>
              <a:cxnSpLocks/>
            </p:cNvCxnSpPr>
            <p:nvPr/>
          </p:nvCxnSpPr>
          <p:spPr>
            <a:xfrm rot="8595056">
              <a:off x="2877121" y="2536273"/>
              <a:ext cx="1116570" cy="5808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7BCFCE2-58B0-4002-9B6D-93DB6EFCE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97" y="233631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58FAEF5-C2F2-492B-B7AE-C9FD291D7896}"/>
                </a:ext>
              </a:extLst>
            </p:cNvPr>
            <p:cNvCxnSpPr>
              <a:cxnSpLocks/>
            </p:cNvCxnSpPr>
            <p:nvPr/>
          </p:nvCxnSpPr>
          <p:spPr>
            <a:xfrm rot="8595056" flipV="1">
              <a:off x="3236609" y="2927046"/>
              <a:ext cx="1093945" cy="76106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9EA778F-4BA8-4967-96EE-FD840E678454}"/>
              </a:ext>
            </a:extLst>
          </p:cNvPr>
          <p:cNvGrpSpPr/>
          <p:nvPr/>
        </p:nvGrpSpPr>
        <p:grpSpPr>
          <a:xfrm rot="12988432">
            <a:off x="7069355" y="3548078"/>
            <a:ext cx="1597045" cy="676166"/>
            <a:chOff x="2779349" y="2436786"/>
            <a:chExt cx="1597045" cy="67616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C844E20B-FACD-4AEB-9D64-BC60A3E9F23C}"/>
                </a:ext>
              </a:extLst>
            </p:cNvPr>
            <p:cNvCxnSpPr>
              <a:cxnSpLocks/>
            </p:cNvCxnSpPr>
            <p:nvPr/>
          </p:nvCxnSpPr>
          <p:spPr>
            <a:xfrm rot="8611568" flipV="1">
              <a:off x="2779349" y="2436786"/>
              <a:ext cx="1146939" cy="125295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A997586-3C0F-432D-80E2-735A11313571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116394" y="2676650"/>
              <a:ext cx="1080094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11EAF62-DCBC-4C3B-931F-D0BBC823CB05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205822" y="2941625"/>
              <a:ext cx="1170572" cy="17132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A9966E8-1EA9-49A6-BF07-56B86E2D4A12}"/>
              </a:ext>
            </a:extLst>
          </p:cNvPr>
          <p:cNvSpPr txBox="1"/>
          <p:nvPr/>
        </p:nvSpPr>
        <p:spPr>
          <a:xfrm>
            <a:off x="2885443" y="1927159"/>
            <a:ext cx="25462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Inkohärentes Licht</a:t>
            </a:r>
          </a:p>
        </p:txBody>
      </p:sp>
    </p:spTree>
    <p:extLst>
      <p:ext uri="{BB962C8B-B14F-4D97-AF65-F5344CB8AC3E}">
        <p14:creationId xmlns:p14="http://schemas.microsoft.com/office/powerpoint/2010/main" val="19694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1F4E8-21E4-4220-ADC4-38E0EA18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zu einem </a:t>
            </a:r>
            <a:r>
              <a:rPr lang="de-DE" dirty="0" err="1"/>
              <a:t>Hologram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8D6FA-5104-4030-822A-111C82BB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9" y="2364046"/>
            <a:ext cx="827904" cy="86004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26BB-AE9D-4563-84BF-60B806BD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A31E68-36D5-4C70-A96C-BAF4E41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7D9AC-E6A0-487D-B392-14F35518EB0E}"/>
              </a:ext>
            </a:extLst>
          </p:cNvPr>
          <p:cNvSpPr txBox="1"/>
          <p:nvPr/>
        </p:nvSpPr>
        <p:spPr>
          <a:xfrm>
            <a:off x="2100458" y="2562372"/>
            <a:ext cx="3328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latin typeface="Chiller" panose="04020404031007020602" pitchFamily="82" charset="0"/>
              </a:rPr>
              <a:t>1</a:t>
            </a:r>
            <a:endParaRPr lang="en-US" sz="4000" dirty="0">
              <a:latin typeface="Chiller" panose="04020404031007020602" pitchFamily="8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09D97FF-FD2E-438F-B47F-63FE6E5179DB}"/>
              </a:ext>
            </a:extLst>
          </p:cNvPr>
          <p:cNvGrpSpPr/>
          <p:nvPr/>
        </p:nvGrpSpPr>
        <p:grpSpPr>
          <a:xfrm>
            <a:off x="1917948" y="4192880"/>
            <a:ext cx="827904" cy="860046"/>
            <a:chOff x="1917948" y="4050120"/>
            <a:chExt cx="827904" cy="860046"/>
          </a:xfrm>
        </p:grpSpPr>
        <p:pic>
          <p:nvPicPr>
            <p:cNvPr id="8" name="Inhaltsplatzhalter 6">
              <a:extLst>
                <a:ext uri="{FF2B5EF4-FFF2-40B4-BE49-F238E27FC236}">
                  <a16:creationId xmlns:a16="http://schemas.microsoft.com/office/drawing/2014/main" id="{961505AC-80FB-4CFB-80C3-A890313E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48" y="4050120"/>
              <a:ext cx="827904" cy="860046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2F4BAA5-42BD-4321-85AD-4B38DD0AFEAA}"/>
                </a:ext>
              </a:extLst>
            </p:cNvPr>
            <p:cNvSpPr/>
            <p:nvPr/>
          </p:nvSpPr>
          <p:spPr>
            <a:xfrm>
              <a:off x="2132967" y="4224705"/>
              <a:ext cx="397866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4000" dirty="0">
                  <a:latin typeface="Chiller" panose="04020404031007020602" pitchFamily="82" charset="0"/>
                </a:rPr>
                <a:t>2</a:t>
              </a:r>
              <a:endParaRPr lang="en-US" sz="4000" dirty="0">
                <a:latin typeface="Chiller" panose="04020404031007020602" pitchFamily="82" charset="0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E7A0882-72C4-4128-BBC5-4F4D2C753560}"/>
              </a:ext>
            </a:extLst>
          </p:cNvPr>
          <p:cNvSpPr txBox="1"/>
          <p:nvPr/>
        </p:nvSpPr>
        <p:spPr>
          <a:xfrm>
            <a:off x="3659682" y="2640428"/>
            <a:ext cx="667362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Aufnahme - Erstellung eines Master Holograms</a:t>
            </a:r>
            <a:endParaRPr lang="en-US" sz="2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DDCF2F-BE45-4E52-AD7C-50C29B062114}"/>
              </a:ext>
            </a:extLst>
          </p:cNvPr>
          <p:cNvSpPr txBox="1"/>
          <p:nvPr/>
        </p:nvSpPr>
        <p:spPr>
          <a:xfrm>
            <a:off x="3659682" y="4472109"/>
            <a:ext cx="64484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Rekonstruktion – Verwendung des Holograms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772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9667288" y="4569893"/>
            <a:ext cx="239836" cy="14011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9822146" y="5460294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</p:spTree>
    <p:extLst>
      <p:ext uri="{BB962C8B-B14F-4D97-AF65-F5344CB8AC3E}">
        <p14:creationId xmlns:p14="http://schemas.microsoft.com/office/powerpoint/2010/main" val="9738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6800" y="6093788"/>
            <a:ext cx="1155701" cy="276226"/>
          </a:xfrm>
        </p:spPr>
        <p:txBody>
          <a:bodyPr/>
          <a:lstStyle/>
          <a:p>
            <a:pPr rtl="0"/>
            <a:fld id="{25BA54BD-C84D-46CE-8B72-31BFB26ABA43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731" y="1654750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1212203" y="4159517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1902371" y="4606082"/>
            <a:ext cx="31673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5612661" y="2924174"/>
            <a:ext cx="1" cy="1394243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5522996" y="4121083"/>
            <a:ext cx="239836" cy="10828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/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blipFill>
                <a:blip r:embed="rId4"/>
                <a:stretch>
                  <a:fillRect l="-2232" t="-30303" r="-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/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blipFill>
                <a:blip r:embed="rId5"/>
                <a:stretch>
                  <a:fillRect l="-2088" t="-30303" r="-66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/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100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2100" i="1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 dirty="0">
                          <a:solidFill>
                            <a:schemeClr val="accent2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de-DE" sz="2100" dirty="0"/>
                        <m:t>|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  <a:blipFill>
                <a:blip r:embed="rId6"/>
                <a:stretch>
                  <a:fillRect t="-12329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4496340D-E277-44A8-AFB6-78CC35A365FF}"/>
              </a:ext>
            </a:extLst>
          </p:cNvPr>
          <p:cNvSpPr txBox="1"/>
          <p:nvPr/>
        </p:nvSpPr>
        <p:spPr>
          <a:xfrm>
            <a:off x="286867" y="4942215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</p:spTree>
    <p:extLst>
      <p:ext uri="{BB962C8B-B14F-4D97-AF65-F5344CB8AC3E}">
        <p14:creationId xmlns:p14="http://schemas.microsoft.com/office/powerpoint/2010/main" val="268601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5B08B-A007-4679-BCB0-15D776E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Rekonstruktion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410C1F-1A29-4761-B2D8-230F099E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8000998" cy="276226"/>
          </a:xfrm>
        </p:spPr>
        <p:txBody>
          <a:bodyPr/>
          <a:lstStyle/>
          <a:p>
            <a:r>
              <a:rPr lang="en-US" dirty="0"/>
              <a:t>OpenStax University Physics, Holography</a:t>
            </a:r>
            <a:r>
              <a:rPr lang="de-DE" dirty="0"/>
              <a:t>, 2016,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https://cnx.org/contents/dP0ocxV9@1.455:9XJTv1hr@2/Holography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0FA79C-432E-4DCA-A246-C3830EA0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7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0B085A-B6DA-48BD-81AC-E14B61C16306}"/>
              </a:ext>
            </a:extLst>
          </p:cNvPr>
          <p:cNvSpPr/>
          <p:nvPr/>
        </p:nvSpPr>
        <p:spPr>
          <a:xfrm rot="8856849">
            <a:off x="6367855" y="3026310"/>
            <a:ext cx="239836" cy="15416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DD8E09-3FAF-484E-8DC9-DB06EE586F4D}"/>
              </a:ext>
            </a:extLst>
          </p:cNvPr>
          <p:cNvCxnSpPr>
            <a:cxnSpLocks/>
          </p:cNvCxnSpPr>
          <p:nvPr/>
        </p:nvCxnSpPr>
        <p:spPr>
          <a:xfrm>
            <a:off x="3214092" y="3774583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9B5F93E-6A57-4468-AFA2-F33158BBC75E}"/>
              </a:ext>
            </a:extLst>
          </p:cNvPr>
          <p:cNvSpPr txBox="1"/>
          <p:nvPr/>
        </p:nvSpPr>
        <p:spPr>
          <a:xfrm>
            <a:off x="1210569" y="3857013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5C1E76-7E8B-4A56-AF19-D0C991525242}"/>
              </a:ext>
            </a:extLst>
          </p:cNvPr>
          <p:cNvSpPr/>
          <p:nvPr/>
        </p:nvSpPr>
        <p:spPr>
          <a:xfrm>
            <a:off x="4623467" y="2046775"/>
            <a:ext cx="179889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r>
              <a:rPr lang="de-DE" sz="2400" dirty="0"/>
              <a:t>/</a:t>
            </a:r>
          </a:p>
          <a:p>
            <a:pPr>
              <a:lnSpc>
                <a:spcPct val="90000"/>
              </a:lnSpc>
            </a:pPr>
            <a:r>
              <a:rPr lang="de-DE" sz="2400" dirty="0" err="1"/>
              <a:t>Hologram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A9B40D-43F7-4889-AFB5-F97BA1D95084}"/>
              </a:ext>
            </a:extLst>
          </p:cNvPr>
          <p:cNvCxnSpPr>
            <a:cxnSpLocks/>
          </p:cNvCxnSpPr>
          <p:nvPr/>
        </p:nvCxnSpPr>
        <p:spPr>
          <a:xfrm>
            <a:off x="6886500" y="3626821"/>
            <a:ext cx="3476771" cy="0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  <a:alpha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Katze">
            <a:extLst>
              <a:ext uri="{FF2B5EF4-FFF2-40B4-BE49-F238E27FC236}">
                <a16:creationId xmlns:a16="http://schemas.microsoft.com/office/drawing/2014/main" id="{3067EC2C-FD2A-45D9-944F-63DCF1A3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6749" y="4639295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7C1F6AC-97F8-4DBE-8DAC-C025FA3D42DF}"/>
              </a:ext>
            </a:extLst>
          </p:cNvPr>
          <p:cNvCxnSpPr>
            <a:cxnSpLocks/>
          </p:cNvCxnSpPr>
          <p:nvPr/>
        </p:nvCxnSpPr>
        <p:spPr>
          <a:xfrm>
            <a:off x="6886500" y="3745478"/>
            <a:ext cx="1460249" cy="962207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5968907B-E1CC-42B9-9023-D2A0E544C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33" y="4745262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E9CB20-A05C-40CE-98C9-2C1F4A9591CB}"/>
              </a:ext>
            </a:extLst>
          </p:cNvPr>
          <p:cNvCxnSpPr>
            <a:cxnSpLocks/>
          </p:cNvCxnSpPr>
          <p:nvPr/>
        </p:nvCxnSpPr>
        <p:spPr>
          <a:xfrm flipV="1">
            <a:off x="4623467" y="3890198"/>
            <a:ext cx="1577208" cy="1029119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Grinsendes Gesicht ohne Füllung">
            <a:extLst>
              <a:ext uri="{FF2B5EF4-FFF2-40B4-BE49-F238E27FC236}">
                <a16:creationId xmlns:a16="http://schemas.microsoft.com/office/drawing/2014/main" id="{50F2E42E-8A0A-47EC-BF7C-557F72702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688" y="1960389"/>
            <a:ext cx="894025" cy="894025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702C63-8B82-4EB1-AF90-05ECE864F31A}"/>
              </a:ext>
            </a:extLst>
          </p:cNvPr>
          <p:cNvCxnSpPr>
            <a:cxnSpLocks/>
          </p:cNvCxnSpPr>
          <p:nvPr/>
        </p:nvCxnSpPr>
        <p:spPr>
          <a:xfrm flipV="1">
            <a:off x="6886500" y="2828295"/>
            <a:ext cx="1036583" cy="662103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38CC9E9F-6196-4DB4-87FD-1E28A29263AB}"/>
              </a:ext>
            </a:extLst>
          </p:cNvPr>
          <p:cNvSpPr txBox="1"/>
          <p:nvPr/>
        </p:nvSpPr>
        <p:spPr>
          <a:xfrm>
            <a:off x="4218524" y="5365603"/>
            <a:ext cx="14510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Virtuelles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6F18F70-9EAF-48B5-8002-057FFBB43EE0}"/>
              </a:ext>
            </a:extLst>
          </p:cNvPr>
          <p:cNvSpPr txBox="1"/>
          <p:nvPr/>
        </p:nvSpPr>
        <p:spPr>
          <a:xfrm>
            <a:off x="9190756" y="5301644"/>
            <a:ext cx="107792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Reales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12EA599-FD9E-4D9C-9145-E50C579113F0}"/>
              </a:ext>
            </a:extLst>
          </p:cNvPr>
          <p:cNvSpPr txBox="1"/>
          <p:nvPr/>
        </p:nvSpPr>
        <p:spPr>
          <a:xfrm>
            <a:off x="9976068" y="3755163"/>
            <a:ext cx="206947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Transmittierte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Anteil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73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DFE6EF-73E0-48EC-B76B-1605A3D8744D}"/>
              </a:ext>
            </a:extLst>
          </p:cNvPr>
          <p:cNvSpPr txBox="1"/>
          <p:nvPr/>
        </p:nvSpPr>
        <p:spPr>
          <a:xfrm>
            <a:off x="1522413" y="1988840"/>
            <a:ext cx="22749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Hologram-Welle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73BB893-8BA6-4D14-A66B-2347F2E28690}"/>
              </a:ext>
            </a:extLst>
          </p:cNvPr>
          <p:cNvSpPr txBox="1"/>
          <p:nvPr/>
        </p:nvSpPr>
        <p:spPr>
          <a:xfrm>
            <a:off x="1629916" y="3638326"/>
            <a:ext cx="38183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Transmission des Holograms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/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blipFill>
                <a:blip r:embed="rId3"/>
                <a:stretch>
                  <a:fillRect l="-1934" t="-363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/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anfängliche</a:t>
                </a:r>
                <a:r>
                  <a:rPr lang="en-US" sz="2000" dirty="0"/>
                  <a:t> Transmission,   	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Schärzungskoeffizient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blipFill>
                <a:blip r:embed="rId4"/>
                <a:stretch>
                  <a:fillRect l="-1233" t="-40000" r="-1708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4" y="6400801"/>
            <a:ext cx="6324599" cy="276226"/>
          </a:xfrm>
        </p:spPr>
        <p:txBody>
          <a:bodyPr/>
          <a:lstStyle/>
          <a:p>
            <a:r>
              <a:rPr lang="de-DE" dirty="0"/>
              <a:t>G. Ackermann &amp; J. Eichler, </a:t>
            </a:r>
            <a:r>
              <a:rPr lang="de-DE" dirty="0" err="1"/>
              <a:t>Holography</a:t>
            </a:r>
            <a:r>
              <a:rPr lang="de-DE" dirty="0"/>
              <a:t> Wiley, 2007;  </a:t>
            </a:r>
          </a:p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2,Springer Verlag. 2013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7EA9A13-779C-4E7E-86EA-AB53D4CA7A78}"/>
              </a:ext>
            </a:extLst>
          </p:cNvPr>
          <p:cNvSpPr txBox="1"/>
          <p:nvPr/>
        </p:nvSpPr>
        <p:spPr>
          <a:xfrm>
            <a:off x="940507" y="4314603"/>
            <a:ext cx="2818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1"/>
                </a:solidFill>
              </a:rPr>
              <a:t>Transmittierte Anteil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/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984024-930B-4170-A096-4E1A8C8760C2}"/>
              </a:ext>
            </a:extLst>
          </p:cNvPr>
          <p:cNvSpPr txBox="1"/>
          <p:nvPr/>
        </p:nvSpPr>
        <p:spPr>
          <a:xfrm>
            <a:off x="4117662" y="4299802"/>
            <a:ext cx="281038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(virtuelles Bild)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441B94-01B1-40D4-9A05-A8E36E3F8ED2}"/>
              </a:ext>
            </a:extLst>
          </p:cNvPr>
          <p:cNvSpPr txBox="1"/>
          <p:nvPr/>
        </p:nvSpPr>
        <p:spPr>
          <a:xfrm>
            <a:off x="7534572" y="4303662"/>
            <a:ext cx="291297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-1.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(reelles Bild)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746</Words>
  <Application>Microsoft Office PowerPoint</Application>
  <PresentationFormat>Benutzerdefiniert</PresentationFormat>
  <Paragraphs>155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Chiller</vt:lpstr>
      <vt:lpstr>Consolas</vt:lpstr>
      <vt:lpstr>Corbel</vt:lpstr>
      <vt:lpstr>Schultafel 16 : 9</vt:lpstr>
      <vt:lpstr>Holografie</vt:lpstr>
      <vt:lpstr>Agenda</vt:lpstr>
      <vt:lpstr>Wieso Holografie?</vt:lpstr>
      <vt:lpstr>Schritte zu einem Hologram</vt:lpstr>
      <vt:lpstr>Wie funktioniert Holografie? - Aufnahme</vt:lpstr>
      <vt:lpstr>Wie funktioniert Holografie? - Aufnahme</vt:lpstr>
      <vt:lpstr>Wie funktioniert Holografie? - Rekonstruktion</vt:lpstr>
      <vt:lpstr>Rekonstruktion – präzise Beschreibung</vt:lpstr>
      <vt:lpstr>Rekonstruktion – präzise Beschreibung</vt:lpstr>
      <vt:lpstr>Wie schaut ein Holograms aus?</vt:lpstr>
      <vt:lpstr>Weißlichtholografie</vt:lpstr>
      <vt:lpstr>Weißlichtholografie</vt:lpstr>
      <vt:lpstr>Holograme im Altag</vt:lpstr>
      <vt:lpstr>Zusammenfassung – Warum Holografie?</vt:lpstr>
      <vt:lpstr>Digitale Holografie</vt:lpstr>
      <vt:lpstr>Digitale Holografie</vt:lpstr>
      <vt:lpstr>Analog vs. Digital </vt:lpstr>
      <vt:lpstr>Digital Holografie - Prozessierung</vt:lpstr>
      <vt:lpstr>Beispiel vol.1</vt:lpstr>
      <vt:lpstr>Beispiel vol.2</vt:lpstr>
      <vt:lpstr>Holografische Interferometrie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Holografie</dc:title>
  <dc:creator>Steven Becker</dc:creator>
  <cp:lastModifiedBy>Steven Becker</cp:lastModifiedBy>
  <cp:revision>54</cp:revision>
  <dcterms:created xsi:type="dcterms:W3CDTF">2019-04-13T14:06:35Z</dcterms:created>
  <dcterms:modified xsi:type="dcterms:W3CDTF">2019-04-19T12:44:03Z</dcterms:modified>
</cp:coreProperties>
</file>