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2"/>
  </p:notesMasterIdLst>
  <p:sldIdLst>
    <p:sldId id="256" r:id="rId2"/>
    <p:sldId id="287" r:id="rId3"/>
    <p:sldId id="258" r:id="rId4"/>
    <p:sldId id="262" r:id="rId5"/>
    <p:sldId id="263" r:id="rId6"/>
    <p:sldId id="285" r:id="rId7"/>
    <p:sldId id="265" r:id="rId8"/>
    <p:sldId id="266" r:id="rId9"/>
    <p:sldId id="270" r:id="rId10"/>
    <p:sldId id="264" r:id="rId11"/>
    <p:sldId id="268" r:id="rId12"/>
    <p:sldId id="269" r:id="rId13"/>
    <p:sldId id="271" r:id="rId14"/>
    <p:sldId id="288" r:id="rId15"/>
    <p:sldId id="273" r:id="rId16"/>
    <p:sldId id="274" r:id="rId17"/>
    <p:sldId id="276" r:id="rId18"/>
    <p:sldId id="277" r:id="rId19"/>
    <p:sldId id="278" r:id="rId20"/>
    <p:sldId id="281" r:id="rId21"/>
    <p:sldId id="282" r:id="rId22"/>
    <p:sldId id="290" r:id="rId23"/>
    <p:sldId id="283" r:id="rId24"/>
    <p:sldId id="286" r:id="rId25"/>
    <p:sldId id="284" r:id="rId26"/>
    <p:sldId id="291" r:id="rId27"/>
    <p:sldId id="292" r:id="rId28"/>
    <p:sldId id="293" r:id="rId29"/>
    <p:sldId id="294" r:id="rId30"/>
    <p:sldId id="295" r:id="rId31"/>
    <p:sldId id="297" r:id="rId32"/>
    <p:sldId id="302" r:id="rId33"/>
    <p:sldId id="303" r:id="rId34"/>
    <p:sldId id="304" r:id="rId35"/>
    <p:sldId id="299" r:id="rId36"/>
    <p:sldId id="300" r:id="rId37"/>
    <p:sldId id="279" r:id="rId38"/>
    <p:sldId id="280" r:id="rId39"/>
    <p:sldId id="301" r:id="rId40"/>
    <p:sldId id="305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6661"/>
    <a:srgbClr val="D06375"/>
    <a:srgbClr val="8DA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4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CE720-DB11-4504-87C1-D0B14F5EBE0D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C1402-5A9E-48E2-A832-578E908D53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80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CA3D741-BF9B-440D-8E57-F083A26A3A49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Robert Boyd, Nonlinear Optics, ELSEVIER, 3te Auflage, 2008, ISBN: 9780123694706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3CE2B-BC4E-4BBE-A8DD-744A6B46B8EC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Robert Boyd, Nonlinear Optics, ELSEVIER, 3te Auflage, 2008, ISBN: 9780123694706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9E1E-E7C2-4645-8D69-8F9FF65FE56A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Robert Boyd, Nonlinear Optics, ELSEVIER, 3te Auflage, 2008, ISBN: 9780123694706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49250"/>
            <a:ext cx="9601200" cy="1485900"/>
          </a:xfr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DC86-8BBB-4323-9B62-D34271812BD9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Robert Boyd, Nonlinear Optics, ELSEVIER, 3te Auflage, 2008, ISBN: 9780123694706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878379-CACA-441E-BD66-67EEE7FBCAB8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Robert Boyd, Nonlinear Optics, ELSEVIER, 3te Auflage, 2008, ISBN: 9780123694706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15A8F-5A96-418C-90D0-C23CAFE49D62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Robert Boyd, Nonlinear Optics, ELSEVIER, 3te Auflage, 2008, ISBN: 9780123694706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C1AB-8BB4-491A-8307-A669ED87142F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Robert Boyd, Nonlinear Optics, ELSEVIER, 3te Auflage, 2008, ISBN: 9780123694706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6846-40DA-422B-BDAE-7C90BDC9D52B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Robert Boyd, Nonlinear Optics, ELSEVIER, 3te Auflage, 2008, ISBN: 9780123694706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F863-4C59-4277-8EFA-F4AE7111CB8F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Robert Boyd, Nonlinear Optics, ELSEVIER, 3te Auflage, 2008, ISBN: 9780123694706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10062D-8A3E-49ED-BF03-185CF7B3D48D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Robert Boyd, Nonlinear Optics, ELSEVIER, 3te Auflage, 2008, ISBN: 9780123694706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228880-79FF-4DA0-AD73-BAE24A542B06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Robert Boyd, Nonlinear Optics, ELSEVIER, 3te Auflage, 2008, ISBN: 9780123694706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4F373AE-A056-4148-AA16-39A711B400AA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Robert Boyd, Nonlinear Optics, ELSEVIER, 3te Auflage, 2008, ISBN: 9780123694706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zdr.de/FWT/vorlesung_ss07/NichtlineareOptik_I.pdf" TargetMode="Externa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37.svg"/><Relationship Id="rId7" Type="http://schemas.openxmlformats.org/officeDocument/2006/relationships/image" Target="../media/image5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59.svg"/><Relationship Id="rId7" Type="http://schemas.openxmlformats.org/officeDocument/2006/relationships/image" Target="../media/image74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6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sv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sv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6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sv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8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2.svg"/><Relationship Id="rId7" Type="http://schemas.openxmlformats.org/officeDocument/2006/relationships/image" Target="../media/image8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sv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0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28A97-C0BB-4139-9485-5F6341C74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de-DE" dirty="0"/>
              <a:t>Nichtlineare</a:t>
            </a:r>
            <a:br>
              <a:rPr lang="de-DE" dirty="0"/>
            </a:br>
            <a:r>
              <a:rPr lang="de-DE" dirty="0" err="1"/>
              <a:t>optik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1FDA568-3AF8-4B09-A44C-B5206C8D71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Ein Überblick </a:t>
            </a:r>
            <a:r>
              <a:rPr lang="de-DE" dirty="0"/>
              <a:t>von Steven Becker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01C763-39E4-4813-B79E-AA21A3F20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018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C02EE-10B1-4ECE-926F-4F6842ABE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Zweite Harmonische - Beschreibung</a:t>
            </a:r>
            <a:br>
              <a:rPr lang="de-DE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627E6A42-5CE5-48AB-8252-765BAC057B14}"/>
                  </a:ext>
                </a:extLst>
              </p:cNvPr>
              <p:cNvSpPr txBox="1"/>
              <p:nvPr/>
            </p:nvSpPr>
            <p:spPr>
              <a:xfrm>
                <a:off x="4054427" y="2218503"/>
                <a:ext cx="4083146" cy="444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d>
                        <m:d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627E6A42-5CE5-48AB-8252-765BAC057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427" y="2218503"/>
                <a:ext cx="4083146" cy="4448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0915C28D-9ADE-453B-97ED-66D77E05F5E2}"/>
                  </a:ext>
                </a:extLst>
              </p:cNvPr>
              <p:cNvSpPr txBox="1"/>
              <p:nvPr/>
            </p:nvSpPr>
            <p:spPr>
              <a:xfrm>
                <a:off x="4416377" y="3790611"/>
                <a:ext cx="2729209" cy="1495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sSup>
                        <m:sSup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3200" b="0" dirty="0"/>
              </a:p>
              <a:p>
                <a:endParaRPr lang="en-US" sz="3200" dirty="0"/>
              </a:p>
              <a:p>
                <a:r>
                  <a:rPr lang="en-US" sz="3600" dirty="0"/>
                  <a:t>	 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0915C28D-9ADE-453B-97ED-66D77E05F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377" y="3790611"/>
                <a:ext cx="2729209" cy="1495218"/>
              </a:xfrm>
              <a:prstGeom prst="rect">
                <a:avLst/>
              </a:prstGeom>
              <a:blipFill>
                <a:blip r:embed="rId6"/>
                <a:stretch>
                  <a:fillRect b="-17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>
            <a:extLst>
              <a:ext uri="{FF2B5EF4-FFF2-40B4-BE49-F238E27FC236}">
                <a16:creationId xmlns:a16="http://schemas.microsoft.com/office/drawing/2014/main" id="{2D3F5F5C-E954-4E84-8104-192653A07D14}"/>
              </a:ext>
            </a:extLst>
          </p:cNvPr>
          <p:cNvSpPr txBox="1"/>
          <p:nvPr/>
        </p:nvSpPr>
        <p:spPr>
          <a:xfrm>
            <a:off x="1514475" y="1604317"/>
            <a:ext cx="2104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Eingangswelle:</a:t>
            </a:r>
            <a:endParaRPr lang="en-US" sz="24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4AE621F-56C6-45F8-8591-883C0EA77A9B}"/>
              </a:ext>
            </a:extLst>
          </p:cNvPr>
          <p:cNvSpPr txBox="1"/>
          <p:nvPr/>
        </p:nvSpPr>
        <p:spPr>
          <a:xfrm>
            <a:off x="1514475" y="3282949"/>
            <a:ext cx="222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Polarisation: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F979A85B-9B01-4C12-A613-B6D9835B25A8}"/>
                  </a:ext>
                </a:extLst>
              </p:cNvPr>
              <p:cNvSpPr txBox="1"/>
              <p:nvPr/>
            </p:nvSpPr>
            <p:spPr>
              <a:xfrm>
                <a:off x="5114925" y="4821314"/>
                <a:ext cx="6479723" cy="4677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sSup>
                        <m:sSup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d>
                            <m:d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.)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F979A85B-9B01-4C12-A613-B6D9835B2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925" y="4821314"/>
                <a:ext cx="6479723" cy="4677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ußzeilenplatzhalter 2">
            <a:extLst>
              <a:ext uri="{FF2B5EF4-FFF2-40B4-BE49-F238E27FC236}">
                <a16:creationId xmlns:a16="http://schemas.microsoft.com/office/drawing/2014/main" id="{1D713343-0189-411B-875A-5A441E62C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4013" y="6453188"/>
            <a:ext cx="6280150" cy="404812"/>
          </a:xfrm>
        </p:spPr>
        <p:txBody>
          <a:bodyPr/>
          <a:lstStyle/>
          <a:p>
            <a:pPr algn="ctr"/>
            <a:r>
              <a:rPr lang="en-US" dirty="0"/>
              <a:t>Robert Boyd, Nonlinear Optics, ELSEVIER, 3te </a:t>
            </a:r>
            <a:r>
              <a:rPr lang="de-DE" dirty="0"/>
              <a:t>Auflage</a:t>
            </a:r>
            <a:r>
              <a:rPr lang="en-US" dirty="0"/>
              <a:t>, 2008, ISBN: 9780123694706</a:t>
            </a:r>
          </a:p>
          <a:p>
            <a:pPr algn="ctr"/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C814D1-98BA-4FD2-8462-3C150C757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65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C02EE-10B1-4ECE-926F-4F6842AB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49250"/>
            <a:ext cx="9601200" cy="1485900"/>
          </a:xfrm>
        </p:spPr>
        <p:txBody>
          <a:bodyPr/>
          <a:lstStyle/>
          <a:p>
            <a:r>
              <a:rPr lang="de-DE" dirty="0"/>
              <a:t>Zweite Harmonische - Beschreibung</a:t>
            </a:r>
            <a:br>
              <a:rPr lang="de-DE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0915C28D-9ADE-453B-97ED-66D77E05F5E2}"/>
                  </a:ext>
                </a:extLst>
              </p:cNvPr>
              <p:cNvSpPr txBox="1"/>
              <p:nvPr/>
            </p:nvSpPr>
            <p:spPr>
              <a:xfrm>
                <a:off x="4206827" y="1835150"/>
                <a:ext cx="2615396" cy="1495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3200" b="0" dirty="0"/>
              </a:p>
              <a:p>
                <a:endParaRPr lang="en-US" sz="3200" dirty="0"/>
              </a:p>
              <a:p>
                <a:r>
                  <a:rPr lang="en-US" sz="3600" dirty="0"/>
                  <a:t>	 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0915C28D-9ADE-453B-97ED-66D77E05F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827" y="1835150"/>
                <a:ext cx="2615396" cy="14952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>
            <a:extLst>
              <a:ext uri="{FF2B5EF4-FFF2-40B4-BE49-F238E27FC236}">
                <a16:creationId xmlns:a16="http://schemas.microsoft.com/office/drawing/2014/main" id="{74AE621F-56C6-45F8-8591-883C0EA77A9B}"/>
              </a:ext>
            </a:extLst>
          </p:cNvPr>
          <p:cNvSpPr txBox="1"/>
          <p:nvPr/>
        </p:nvSpPr>
        <p:spPr>
          <a:xfrm>
            <a:off x="1504949" y="3861756"/>
            <a:ext cx="2524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Wellengleichung: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F979A85B-9B01-4C12-A613-B6D9835B25A8}"/>
                  </a:ext>
                </a:extLst>
              </p:cNvPr>
              <p:cNvSpPr txBox="1"/>
              <p:nvPr/>
            </p:nvSpPr>
            <p:spPr>
              <a:xfrm>
                <a:off x="5019675" y="2862611"/>
                <a:ext cx="6479723" cy="4677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sSup>
                        <m:sSup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d>
                            <m:d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.)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F979A85B-9B01-4C12-A613-B6D9835B2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675" y="2862611"/>
                <a:ext cx="6479723" cy="4677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ußzeilenplatzhalter 2">
            <a:extLst>
              <a:ext uri="{FF2B5EF4-FFF2-40B4-BE49-F238E27FC236}">
                <a16:creationId xmlns:a16="http://schemas.microsoft.com/office/drawing/2014/main" id="{1D713343-0189-411B-875A-5A441E62C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4013" y="6453188"/>
            <a:ext cx="6280150" cy="404812"/>
          </a:xfrm>
        </p:spPr>
        <p:txBody>
          <a:bodyPr/>
          <a:lstStyle/>
          <a:p>
            <a:pPr algn="ctr"/>
            <a:r>
              <a:rPr lang="en-US" dirty="0"/>
              <a:t>Robert Boyd, Nonlinear Optics, ELSEVIER, 3te </a:t>
            </a:r>
            <a:r>
              <a:rPr lang="de-DE" dirty="0"/>
              <a:t>Auflage</a:t>
            </a:r>
            <a:r>
              <a:rPr lang="en-US" dirty="0"/>
              <a:t>, 2008, ISBN: 9780123694706</a:t>
            </a:r>
          </a:p>
          <a:p>
            <a:pPr algn="ctr"/>
            <a:endParaRPr lang="en-US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21362AD1-3234-4FB6-A658-8867C703C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137350" y="2499299"/>
            <a:ext cx="2497721" cy="1194379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A38D0C4E-A762-4172-8E93-23191CBDF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2713" y="2617813"/>
            <a:ext cx="1389116" cy="9841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21D5EE2D-A4E8-4877-95A2-0823B6A5B2B9}"/>
                  </a:ext>
                </a:extLst>
              </p:cNvPr>
              <p:cNvSpPr/>
              <p:nvPr/>
            </p:nvSpPr>
            <p:spPr>
              <a:xfrm>
                <a:off x="4397327" y="4486583"/>
                <a:ext cx="3100401" cy="9017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sz="2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2800" i="1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de-DE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de-DE" sz="280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p>
                              <m:r>
                                <a:rPr lang="de-DE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̈"/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</m:acc>
                      <m:r>
                        <a:rPr lang="de-DE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̈"/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21D5EE2D-A4E8-4877-95A2-0823B6A5B2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327" y="4486583"/>
                <a:ext cx="3100401" cy="9017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feld 20">
            <a:extLst>
              <a:ext uri="{FF2B5EF4-FFF2-40B4-BE49-F238E27FC236}">
                <a16:creationId xmlns:a16="http://schemas.microsoft.com/office/drawing/2014/main" id="{2DF6A81D-D526-4594-9E9E-B41E35769766}"/>
              </a:ext>
            </a:extLst>
          </p:cNvPr>
          <p:cNvSpPr txBox="1"/>
          <p:nvPr/>
        </p:nvSpPr>
        <p:spPr>
          <a:xfrm>
            <a:off x="1571625" y="1476646"/>
            <a:ext cx="222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Polarisation:</a:t>
            </a:r>
            <a:endParaRPr lang="en-US" sz="2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4E9BDF-12FA-42A8-B2AD-AD3BF7DB2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81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0D3FC-DDF6-4AE6-96AD-F0060EC9C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Effizienz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910FB559-603D-4A5D-BD29-0B52F3D6A559}"/>
                  </a:ext>
                </a:extLst>
              </p:cNvPr>
              <p:cNvSpPr txBox="1"/>
              <p:nvPr/>
            </p:nvSpPr>
            <p:spPr>
              <a:xfrm>
                <a:off x="3533774" y="1325133"/>
                <a:ext cx="6006003" cy="1678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800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den>
                      </m:f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∝</m:t>
                      </m:r>
                      <m:sSubSup>
                        <m:sSubSup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800" b="0" i="0" smtClean="0">
                              <a:latin typeface="Cambria Math" panose="02040503050406030204" pitchFamily="18" charset="0"/>
                            </a:rPr>
                            <m:t>eff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28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de-DE" sz="2800" b="0" i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num>
                                    <m:den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de-DE" sz="2800" b="0" i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num>
                                    <m:den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910FB559-603D-4A5D-BD29-0B52F3D6A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774" y="1325133"/>
                <a:ext cx="6006003" cy="16786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1608AED1-1708-4C54-8006-E4E9DCA6D86C}"/>
                  </a:ext>
                </a:extLst>
              </p:cNvPr>
              <p:cNvSpPr/>
              <p:nvPr/>
            </p:nvSpPr>
            <p:spPr>
              <a:xfrm>
                <a:off x="3012572" y="3364708"/>
                <a:ext cx="70484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eff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/>
                  <a:t>- </a:t>
                </a:r>
                <a:r>
                  <a:rPr lang="en-US" dirty="0" err="1"/>
                  <a:t>effektive</a:t>
                </a:r>
                <a:r>
                  <a:rPr lang="en-US" dirty="0"/>
                  <a:t> </a:t>
                </a:r>
                <a:r>
                  <a:rPr lang="en-US" dirty="0" err="1"/>
                  <a:t>Suszepbilität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– </a:t>
                </a:r>
                <a:r>
                  <a:rPr lang="en-US" dirty="0" err="1"/>
                  <a:t>Kristalllänge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- </a:t>
                </a:r>
                <a:r>
                  <a:rPr lang="en-US" dirty="0" err="1"/>
                  <a:t>Phasenunterschied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1608AED1-1708-4C54-8006-E4E9DCA6D8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572" y="3364708"/>
                <a:ext cx="7048404" cy="369332"/>
              </a:xfrm>
              <a:prstGeom prst="rect">
                <a:avLst/>
              </a:prstGeom>
              <a:blipFill>
                <a:blip r:embed="rId4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>
            <a:extLst>
              <a:ext uri="{FF2B5EF4-FFF2-40B4-BE49-F238E27FC236}">
                <a16:creationId xmlns:a16="http://schemas.microsoft.com/office/drawing/2014/main" id="{410A4BE3-2CAF-4A55-B331-B167642A9F2C}"/>
              </a:ext>
            </a:extLst>
          </p:cNvPr>
          <p:cNvSpPr txBox="1"/>
          <p:nvPr/>
        </p:nvSpPr>
        <p:spPr>
          <a:xfrm>
            <a:off x="2225240" y="4180315"/>
            <a:ext cx="668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mit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12592A8B-E170-40F5-AD1C-5E67F4B8E1D8}"/>
                  </a:ext>
                </a:extLst>
              </p:cNvPr>
              <p:cNvSpPr/>
              <p:nvPr/>
            </p:nvSpPr>
            <p:spPr>
              <a:xfrm>
                <a:off x="4613235" y="4793532"/>
                <a:ext cx="384707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80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de-DE" sz="28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12592A8B-E170-40F5-AD1C-5E67F4B8E1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235" y="4793532"/>
                <a:ext cx="384707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13E5CF-D0C5-4EFC-B59A-5DBEA793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  <p:sp>
        <p:nvSpPr>
          <p:cNvPr id="12" name="Fußzeilenplatzhalter 2">
            <a:extLst>
              <a:ext uri="{FF2B5EF4-FFF2-40B4-BE49-F238E27FC236}">
                <a16:creationId xmlns:a16="http://schemas.microsoft.com/office/drawing/2014/main" id="{CF9089F0-A61D-4B7A-97C0-38E0846E7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28826" y="6376244"/>
            <a:ext cx="8867774" cy="404812"/>
          </a:xfrm>
        </p:spPr>
        <p:txBody>
          <a:bodyPr/>
          <a:lstStyle/>
          <a:p>
            <a:pPr algn="ctr"/>
            <a:r>
              <a:rPr lang="en-US" dirty="0"/>
              <a:t>Prof. Dr. Roland </a:t>
            </a:r>
            <a:r>
              <a:rPr lang="en-US" dirty="0" err="1"/>
              <a:t>Sauerbrey</a:t>
            </a:r>
            <a:r>
              <a:rPr lang="en-US" dirty="0"/>
              <a:t>, </a:t>
            </a:r>
            <a:r>
              <a:rPr lang="en-US" dirty="0" err="1"/>
              <a:t>Nichtlineare</a:t>
            </a:r>
            <a:r>
              <a:rPr lang="en-US" dirty="0"/>
              <a:t> </a:t>
            </a:r>
            <a:r>
              <a:rPr lang="en-US" dirty="0" err="1"/>
              <a:t>Optik</a:t>
            </a:r>
            <a:r>
              <a:rPr lang="en-US" dirty="0"/>
              <a:t>, TU Dresden, 2017, </a:t>
            </a:r>
            <a:r>
              <a:rPr 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https://www.hzdr.de/FWT/vorlesung_ss07/NichtlineareOptik_I.pdf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91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0D3FC-DDF6-4AE6-96AD-F0060EC9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49250"/>
            <a:ext cx="9601200" cy="1485900"/>
          </a:xfrm>
        </p:spPr>
        <p:txBody>
          <a:bodyPr/>
          <a:lstStyle/>
          <a:p>
            <a:r>
              <a:rPr lang="de-DE" dirty="0"/>
              <a:t>Effizienz</a:t>
            </a:r>
            <a:endParaRPr lang="en-US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C81E8284-433B-49FB-9FD9-2D4FF5928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011" y="1333500"/>
            <a:ext cx="8824589" cy="468564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4E52B94C-56A7-454D-94DC-F90B4955FE41}"/>
              </a:ext>
            </a:extLst>
          </p:cNvPr>
          <p:cNvSpPr txBox="1"/>
          <p:nvPr/>
        </p:nvSpPr>
        <p:spPr>
          <a:xfrm>
            <a:off x="4343400" y="6139418"/>
            <a:ext cx="497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Effizienz in Abhängigkeit von der Phasendifferenz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910FB559-603D-4A5D-BD29-0B52F3D6A559}"/>
                  </a:ext>
                </a:extLst>
              </p:cNvPr>
              <p:cNvSpPr txBox="1"/>
              <p:nvPr/>
            </p:nvSpPr>
            <p:spPr>
              <a:xfrm>
                <a:off x="8147675" y="1755877"/>
                <a:ext cx="2115836" cy="14390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400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de-DE" sz="2400" b="0" i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num>
                                    <m:den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de-DE" sz="2400" b="0" i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num>
                                    <m:den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910FB559-603D-4A5D-BD29-0B52F3D6A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675" y="1755877"/>
                <a:ext cx="2115836" cy="1439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26323D-1FF9-4C12-8414-1B0983EE8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Robert Boyd, Nonlinear Optics, ELSEVIER, 3te </a:t>
            </a:r>
            <a:r>
              <a:rPr lang="en-US" dirty="0" err="1"/>
              <a:t>Auflage</a:t>
            </a:r>
            <a:r>
              <a:rPr lang="en-US" dirty="0"/>
              <a:t>, 2008, ISBN: 9780123694706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B7EA65-2F54-4BF6-B607-CE1A4BDB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076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9476CE-B5FB-4658-94AF-D804F74CC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el 7">
                <a:extLst>
                  <a:ext uri="{FF2B5EF4-FFF2-40B4-BE49-F238E27FC236}">
                    <a16:creationId xmlns:a16="http://schemas.microsoft.com/office/drawing/2014/main" id="{1D518795-9696-4814-8400-890F0F73F2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82884" y="3066978"/>
                <a:ext cx="9382377" cy="724044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t">
                <a:spAutoFit/>
              </a:bodyPr>
              <a:lstStyle>
                <a:lvl1pPr algn="l" defTabSz="914400" rtl="0" eaLnBrk="1" latinLnBrk="0" hangingPunct="1">
                  <a:lnSpc>
                    <a:spcPct val="89000"/>
                  </a:lnSpc>
                  <a:spcBef>
                    <a:spcPct val="0"/>
                  </a:spcBef>
                  <a:buNone/>
                  <a:defRPr sz="4400" kern="1200" baseline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p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p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6" name="Titel 7">
                <a:extLst>
                  <a:ext uri="{FF2B5EF4-FFF2-40B4-BE49-F238E27FC236}">
                    <a16:creationId xmlns:a16="http://schemas.microsoft.com/office/drawing/2014/main" id="{1D518795-9696-4814-8400-890F0F73F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884" y="3066978"/>
                <a:ext cx="9382377" cy="724044"/>
              </a:xfrm>
              <a:prstGeom prst="rect">
                <a:avLst/>
              </a:prstGeom>
              <a:blipFill>
                <a:blip r:embed="rId2"/>
                <a:stretch>
                  <a:fillRect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fik 7">
            <a:extLst>
              <a:ext uri="{FF2B5EF4-FFF2-40B4-BE49-F238E27FC236}">
                <a16:creationId xmlns:a16="http://schemas.microsoft.com/office/drawing/2014/main" id="{3B323E17-F208-4778-8DAA-062591337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715" y="1999415"/>
            <a:ext cx="5106801" cy="2691389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C56A593D-26EE-4599-9733-83F469B8BEDA}"/>
              </a:ext>
            </a:extLst>
          </p:cNvPr>
          <p:cNvSpPr txBox="1"/>
          <p:nvPr/>
        </p:nvSpPr>
        <p:spPr>
          <a:xfrm>
            <a:off x="6208517" y="1151021"/>
            <a:ext cx="2965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Phase </a:t>
            </a:r>
            <a:r>
              <a:rPr lang="de-DE" sz="3200" dirty="0" err="1"/>
              <a:t>matching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3206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DD69EB-ED3D-449B-B2ED-AF475F21A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Phase-</a:t>
            </a:r>
            <a:r>
              <a:rPr lang="de-DE" dirty="0" err="1"/>
              <a:t>matching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608FFAB1-F876-4806-9ECD-1CFD0E1E4614}"/>
                  </a:ext>
                </a:extLst>
              </p:cNvPr>
              <p:cNvSpPr/>
              <p:nvPr/>
            </p:nvSpPr>
            <p:spPr>
              <a:xfrm>
                <a:off x="3925933" y="2487396"/>
                <a:ext cx="459151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80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de-DE" sz="28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de-DE" sz="2800" b="0" i="0" smtClean="0">
                          <a:latin typeface="Cambria Math" panose="02040503050406030204" pitchFamily="18" charset="0"/>
                        </a:rPr>
                        <m:t>0 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608FFAB1-F876-4806-9ECD-1CFD0E1E46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933" y="2487396"/>
                <a:ext cx="459151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6FFA8584-4074-437B-A823-9BB640732857}"/>
                  </a:ext>
                </a:extLst>
              </p:cNvPr>
              <p:cNvSpPr txBox="1"/>
              <p:nvPr/>
            </p:nvSpPr>
            <p:spPr>
              <a:xfrm>
                <a:off x="5232400" y="3389843"/>
                <a:ext cx="4504246" cy="809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2</m:t>
                      </m:r>
                      <m:f>
                        <m:f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6FFA8584-4074-437B-A823-9BB640732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400" y="3389843"/>
                <a:ext cx="4504246" cy="8095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0CB2B1B5-21D7-4260-B42D-DAFFC5D69AE8}"/>
                  </a:ext>
                </a:extLst>
              </p:cNvPr>
              <p:cNvSpPr txBox="1"/>
              <p:nvPr/>
            </p:nvSpPr>
            <p:spPr>
              <a:xfrm>
                <a:off x="5918258" y="4591964"/>
                <a:ext cx="33103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0CB2B1B5-21D7-4260-B42D-DAFFC5D69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258" y="4591964"/>
                <a:ext cx="331032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feld 2">
            <a:extLst>
              <a:ext uri="{FF2B5EF4-FFF2-40B4-BE49-F238E27FC236}">
                <a16:creationId xmlns:a16="http://schemas.microsoft.com/office/drawing/2014/main" id="{5CA4DF04-113A-4788-B373-B9D7AE3632FB}"/>
              </a:ext>
            </a:extLst>
          </p:cNvPr>
          <p:cNvSpPr txBox="1"/>
          <p:nvPr/>
        </p:nvSpPr>
        <p:spPr>
          <a:xfrm>
            <a:off x="1295400" y="1470149"/>
            <a:ext cx="409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Maximale Effizienz wenn: </a:t>
            </a:r>
            <a:endParaRPr lang="en-US" sz="280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196F0CF-A2C8-45D5-81C4-DACBFC2D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33E9E976-DEEF-40C2-B6F4-3D30FB87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306443"/>
            <a:ext cx="6280830" cy="404614"/>
          </a:xfrm>
        </p:spPr>
        <p:txBody>
          <a:bodyPr/>
          <a:lstStyle/>
          <a:p>
            <a:pPr algn="ctr"/>
            <a:r>
              <a:rPr lang="en-US" dirty="0"/>
              <a:t>Brown university, Introduction to nonlinear optics, https://tinyurl.com/y64u3m9v</a:t>
            </a:r>
          </a:p>
        </p:txBody>
      </p:sp>
    </p:spTree>
    <p:extLst>
      <p:ext uri="{BB962C8B-B14F-4D97-AF65-F5344CB8AC3E}">
        <p14:creationId xmlns:p14="http://schemas.microsoft.com/office/powerpoint/2010/main" val="395232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6E32FD89-815E-4465-853D-AA13CCF60A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2" t="1620" b="3921"/>
          <a:stretch/>
        </p:blipFill>
        <p:spPr>
          <a:xfrm>
            <a:off x="2925077" y="1160522"/>
            <a:ext cx="7416296" cy="430047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BDD69EB-ED3D-449B-B2ED-AF475F21A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58" y="142082"/>
            <a:ext cx="9601200" cy="1485900"/>
          </a:xfrm>
        </p:spPr>
        <p:txBody>
          <a:bodyPr/>
          <a:lstStyle/>
          <a:p>
            <a:r>
              <a:rPr lang="de-DE" dirty="0"/>
              <a:t>Phase-</a:t>
            </a:r>
            <a:r>
              <a:rPr lang="de-DE" dirty="0" err="1"/>
              <a:t>matching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0CB2B1B5-21D7-4260-B42D-DAFFC5D69AE8}"/>
                  </a:ext>
                </a:extLst>
              </p:cNvPr>
              <p:cNvSpPr txBox="1"/>
              <p:nvPr/>
            </p:nvSpPr>
            <p:spPr>
              <a:xfrm>
                <a:off x="7946743" y="1397000"/>
                <a:ext cx="23946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0CB2B1B5-21D7-4260-B42D-DAFFC5D69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743" y="1397000"/>
                <a:ext cx="239463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>
            <a:extLst>
              <a:ext uri="{FF2B5EF4-FFF2-40B4-BE49-F238E27FC236}">
                <a16:creationId xmlns:a16="http://schemas.microsoft.com/office/drawing/2014/main" id="{D9717FF9-FB52-44F3-A007-05524D1F51C3}"/>
              </a:ext>
            </a:extLst>
          </p:cNvPr>
          <p:cNvSpPr txBox="1"/>
          <p:nvPr/>
        </p:nvSpPr>
        <p:spPr>
          <a:xfrm>
            <a:off x="2477665" y="5697478"/>
            <a:ext cx="755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Schematische Darstellung der Frequenzabhängigkeit des Brechungsindexes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282F8B-15C1-421B-8ABF-4975A28D0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  <p:sp>
        <p:nvSpPr>
          <p:cNvPr id="11" name="Fußzeilenplatzhalter 3">
            <a:extLst>
              <a:ext uri="{FF2B5EF4-FFF2-40B4-BE49-F238E27FC236}">
                <a16:creationId xmlns:a16="http://schemas.microsoft.com/office/drawing/2014/main" id="{AE989C31-A428-4CEF-B0FC-6B289AD5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306443"/>
            <a:ext cx="6280830" cy="404614"/>
          </a:xfrm>
        </p:spPr>
        <p:txBody>
          <a:bodyPr/>
          <a:lstStyle/>
          <a:p>
            <a:pPr algn="ctr"/>
            <a:r>
              <a:rPr lang="en-US" dirty="0"/>
              <a:t>Brown university, Introduction to nonlinear optics, https://tinyurl.com/y64u3m9v</a:t>
            </a:r>
          </a:p>
        </p:txBody>
      </p:sp>
    </p:spTree>
    <p:extLst>
      <p:ext uri="{BB962C8B-B14F-4D97-AF65-F5344CB8AC3E}">
        <p14:creationId xmlns:p14="http://schemas.microsoft.com/office/powerpoint/2010/main" val="4126317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75A079-8708-4D15-A298-3CEFB40B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Doppelbrechung als Lösung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3DC8993-94A7-4C7F-BC3A-2D7EA109CE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07" t="4941" r="8383" b="1951"/>
          <a:stretch/>
        </p:blipFill>
        <p:spPr>
          <a:xfrm>
            <a:off x="4872037" y="1183195"/>
            <a:ext cx="7094537" cy="4625258"/>
          </a:xfrm>
          <a:prstGeom prst="rect">
            <a:avLst/>
          </a:prstGeom>
        </p:spPr>
      </p:pic>
      <p:sp>
        <p:nvSpPr>
          <p:cNvPr id="7" name="Fußzeilenplatzhalter 2">
            <a:extLst>
              <a:ext uri="{FF2B5EF4-FFF2-40B4-BE49-F238E27FC236}">
                <a16:creationId xmlns:a16="http://schemas.microsoft.com/office/drawing/2014/main" id="{8EF18976-B9C3-43BB-A5C9-425CB2F22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4013" y="6453188"/>
            <a:ext cx="6280150" cy="404812"/>
          </a:xfrm>
        </p:spPr>
        <p:txBody>
          <a:bodyPr/>
          <a:lstStyle/>
          <a:p>
            <a:pPr algn="ctr"/>
            <a:r>
              <a:rPr lang="en-US" dirty="0"/>
              <a:t>Robert Boyd, Nonlinear Optics, ELSEVIER, 3te </a:t>
            </a:r>
            <a:r>
              <a:rPr lang="de-DE" dirty="0"/>
              <a:t>Auflage</a:t>
            </a:r>
            <a:r>
              <a:rPr lang="en-US" dirty="0"/>
              <a:t>, 2008, ISBN: 9780123694706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EC849F1-35BF-4B09-B143-989D009F999B}"/>
                  </a:ext>
                </a:extLst>
              </p:cNvPr>
              <p:cNvSpPr/>
              <p:nvPr/>
            </p:nvSpPr>
            <p:spPr>
              <a:xfrm>
                <a:off x="1623712" y="2310884"/>
                <a:ext cx="3062890" cy="25853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dirty="0"/>
                  <a:t>Brechungsindices eines </a:t>
                </a:r>
              </a:p>
              <a:p>
                <a:r>
                  <a:rPr lang="de-DE" dirty="0"/>
                  <a:t>Doppelbrechenden Materials,</a:t>
                </a:r>
              </a:p>
              <a:p>
                <a:endParaRPr lang="de-DE" dirty="0"/>
              </a:p>
              <a:p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 - Brechungsindex </a:t>
                </a:r>
                <a:r>
                  <a:rPr lang="en-US" dirty="0" err="1"/>
                  <a:t>vom</a:t>
                </a:r>
                <a:r>
                  <a:rPr lang="en-US" dirty="0"/>
                  <a:t> </a:t>
                </a:r>
              </a:p>
              <a:p>
                <a:r>
                  <a:rPr lang="en-US" dirty="0" err="1"/>
                  <a:t>ordentlichen</a:t>
                </a:r>
                <a:r>
                  <a:rPr lang="en-US" dirty="0"/>
                  <a:t> </a:t>
                </a:r>
                <a:r>
                  <a:rPr lang="en-US" dirty="0" err="1"/>
                  <a:t>Strahl</a:t>
                </a:r>
                <a:r>
                  <a:rPr lang="en-US" dirty="0"/>
                  <a:t>, 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/>
                  <a:t> - Brechungsindex </a:t>
                </a:r>
                <a:r>
                  <a:rPr lang="en-US" dirty="0" err="1"/>
                  <a:t>vom</a:t>
                </a:r>
                <a:r>
                  <a:rPr lang="en-US" dirty="0"/>
                  <a:t> </a:t>
                </a:r>
              </a:p>
              <a:p>
                <a:r>
                  <a:rPr lang="en-US" dirty="0" err="1"/>
                  <a:t>außerordentlichen</a:t>
                </a:r>
                <a:r>
                  <a:rPr lang="en-US" dirty="0"/>
                  <a:t> </a:t>
                </a:r>
                <a:r>
                  <a:rPr lang="en-US" dirty="0" err="1"/>
                  <a:t>Strahl</a:t>
                </a:r>
                <a:r>
                  <a:rPr lang="en-US" dirty="0"/>
                  <a:t> </a:t>
                </a:r>
              </a:p>
              <a:p>
                <a:r>
                  <a:rPr lang="de-DE" dirty="0"/>
                  <a:t> </a:t>
                </a:r>
                <a:endParaRPr lang="de-DE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EC849F1-35BF-4B09-B143-989D009F99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712" y="2310884"/>
                <a:ext cx="3062890" cy="2585323"/>
              </a:xfrm>
              <a:prstGeom prst="rect">
                <a:avLst/>
              </a:prstGeom>
              <a:blipFill>
                <a:blip r:embed="rId3"/>
                <a:stretch>
                  <a:fillRect l="-1590" t="-1179" r="-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C910A74F-E95E-45DB-A9BE-AE4C41E08F63}"/>
                  </a:ext>
                </a:extLst>
              </p:cNvPr>
              <p:cNvSpPr txBox="1"/>
              <p:nvPr/>
            </p:nvSpPr>
            <p:spPr>
              <a:xfrm>
                <a:off x="6819899" y="5101652"/>
                <a:ext cx="82867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C910A74F-E95E-45DB-A9BE-AE4C41E08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899" y="5101652"/>
                <a:ext cx="82867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CC6E46AC-82D5-4051-8BD8-2CC6072C9044}"/>
                  </a:ext>
                </a:extLst>
              </p:cNvPr>
              <p:cNvSpPr txBox="1"/>
              <p:nvPr/>
            </p:nvSpPr>
            <p:spPr>
              <a:xfrm>
                <a:off x="9228969" y="5128384"/>
                <a:ext cx="82867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de-DE" sz="2800" dirty="0"/>
                  <a:t>2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CC6E46AC-82D5-4051-8BD8-2CC6072C9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8969" y="5128384"/>
                <a:ext cx="828675" cy="430887"/>
              </a:xfrm>
              <a:prstGeom prst="rect">
                <a:avLst/>
              </a:prstGeom>
              <a:blipFill>
                <a:blip r:embed="rId5"/>
                <a:stretch>
                  <a:fillRect l="-26471" t="-23944" b="-50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077DAACD-F007-4B36-BD97-B45A8A021DB6}"/>
              </a:ext>
            </a:extLst>
          </p:cNvPr>
          <p:cNvCxnSpPr>
            <a:cxnSpLocks/>
          </p:cNvCxnSpPr>
          <p:nvPr/>
        </p:nvCxnSpPr>
        <p:spPr>
          <a:xfrm>
            <a:off x="7238206" y="3508444"/>
            <a:ext cx="2362200" cy="0"/>
          </a:xfrm>
          <a:prstGeom prst="line">
            <a:avLst/>
          </a:prstGeom>
          <a:ln w="44450">
            <a:solidFill>
              <a:schemeClr val="accent6">
                <a:alpha val="86000"/>
              </a:schemeClr>
            </a:solidFill>
            <a:prstDash val="sys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05C61310-B63B-4316-9B8D-F6A4317E97EF}"/>
              </a:ext>
            </a:extLst>
          </p:cNvPr>
          <p:cNvSpPr/>
          <p:nvPr/>
        </p:nvSpPr>
        <p:spPr>
          <a:xfrm>
            <a:off x="7148431" y="3440919"/>
            <a:ext cx="171610" cy="14859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423FE9CF-15C6-4361-95B8-A0CAD3E5B8A0}"/>
              </a:ext>
            </a:extLst>
          </p:cNvPr>
          <p:cNvSpPr/>
          <p:nvPr/>
        </p:nvSpPr>
        <p:spPr>
          <a:xfrm>
            <a:off x="9471697" y="3454955"/>
            <a:ext cx="171610" cy="14859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D31399-994D-440F-A572-CCB6D4FA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60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7" grpId="0" animBg="1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D01937F4-6969-4F46-A0EF-116FBD4EE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6714" y="2676738"/>
            <a:ext cx="7455016" cy="186758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4D280A1-BCBB-451E-BA37-F380FCDE8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49250"/>
            <a:ext cx="9601200" cy="1485900"/>
          </a:xfrm>
        </p:spPr>
        <p:txBody>
          <a:bodyPr/>
          <a:lstStyle/>
          <a:p>
            <a:r>
              <a:rPr lang="de-DE" dirty="0"/>
              <a:t>Anwendung für Phase-</a:t>
            </a:r>
            <a:r>
              <a:rPr lang="de-DE" dirty="0" err="1"/>
              <a:t>matching</a:t>
            </a:r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6937C18-F377-41CA-B2FC-47FCF5F5612B}"/>
              </a:ext>
            </a:extLst>
          </p:cNvPr>
          <p:cNvSpPr txBox="1"/>
          <p:nvPr/>
        </p:nvSpPr>
        <p:spPr>
          <a:xfrm>
            <a:off x="5473180" y="2235200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Nichtlinearen Kristall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7EBA3A07-816B-420C-BEA9-805B9EA1FFC3}"/>
                  </a:ext>
                </a:extLst>
              </p:cNvPr>
              <p:cNvSpPr/>
              <p:nvPr/>
            </p:nvSpPr>
            <p:spPr>
              <a:xfrm>
                <a:off x="9239870" y="3036934"/>
                <a:ext cx="59535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2400" dirty="0">
                    <a:solidFill>
                      <a:srgbClr val="8DAB8E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de-DE" sz="2400" i="1">
                        <a:solidFill>
                          <a:srgbClr val="8DAB8E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US" sz="2400" dirty="0">
                  <a:solidFill>
                    <a:srgbClr val="8DAB8E"/>
                  </a:solidFill>
                </a:endParaRPr>
              </a:p>
            </p:txBody>
          </p:sp>
        </mc:Choice>
        <mc:Fallback xmlns="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7EBA3A07-816B-420C-BEA9-805B9EA1FF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870" y="3036934"/>
                <a:ext cx="595356" cy="461665"/>
              </a:xfrm>
              <a:prstGeom prst="rect">
                <a:avLst/>
              </a:prstGeom>
              <a:blipFill>
                <a:blip r:embed="rId4"/>
                <a:stretch>
                  <a:fillRect l="-16495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BFDF30CF-C2C6-4ACA-A970-EFC3D3A53CC3}"/>
                  </a:ext>
                </a:extLst>
              </p:cNvPr>
              <p:cNvSpPr txBox="1"/>
              <p:nvPr/>
            </p:nvSpPr>
            <p:spPr>
              <a:xfrm>
                <a:off x="3399737" y="3109874"/>
                <a:ext cx="3064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D06375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>
                  <a:solidFill>
                    <a:srgbClr val="D06375"/>
                  </a:solidFill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BFDF30CF-C2C6-4ACA-A970-EFC3D3A53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737" y="3109874"/>
                <a:ext cx="306494" cy="369332"/>
              </a:xfrm>
              <a:prstGeom prst="rect">
                <a:avLst/>
              </a:prstGeom>
              <a:blipFill>
                <a:blip r:embed="rId5"/>
                <a:stretch>
                  <a:fillRect l="-14000" r="-8000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FB393553-3157-472E-9DE6-AC1959EA285A}"/>
                  </a:ext>
                </a:extLst>
              </p:cNvPr>
              <p:cNvSpPr txBox="1"/>
              <p:nvPr/>
            </p:nvSpPr>
            <p:spPr>
              <a:xfrm>
                <a:off x="7235825" y="3669455"/>
                <a:ext cx="242374" cy="319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FB393553-3157-472E-9DE6-AC1959EA2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825" y="3669455"/>
                <a:ext cx="242374" cy="319190"/>
              </a:xfrm>
              <a:prstGeom prst="rect">
                <a:avLst/>
              </a:prstGeom>
              <a:blipFill>
                <a:blip r:embed="rId6"/>
                <a:stretch>
                  <a:fillRect l="-47500" t="-13462" r="-20000" b="-4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C8B3977E-A19B-471E-8516-FBEDF44F0DC4}"/>
                  </a:ext>
                </a:extLst>
              </p:cNvPr>
              <p:cNvSpPr txBox="1"/>
              <p:nvPr/>
            </p:nvSpPr>
            <p:spPr>
              <a:xfrm>
                <a:off x="7256087" y="2767029"/>
                <a:ext cx="222112" cy="310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C8B3977E-A19B-471E-8516-FBEDF44F0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087" y="2767029"/>
                <a:ext cx="222112" cy="310791"/>
              </a:xfrm>
              <a:prstGeom prst="rect">
                <a:avLst/>
              </a:prstGeom>
              <a:blipFill>
                <a:blip r:embed="rId7"/>
                <a:stretch>
                  <a:fillRect l="-48649" t="-15686" r="-118919" b="-43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C1C177C5-C6BE-47BD-B04B-6DB6B28D2432}"/>
                  </a:ext>
                </a:extLst>
              </p:cNvPr>
              <p:cNvSpPr txBox="1"/>
              <p:nvPr/>
            </p:nvSpPr>
            <p:spPr>
              <a:xfrm>
                <a:off x="6584221" y="3294540"/>
                <a:ext cx="1974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C1C177C5-C6BE-47BD-B04B-6DB6B28D2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221" y="3294540"/>
                <a:ext cx="197425" cy="276999"/>
              </a:xfrm>
              <a:prstGeom prst="rect">
                <a:avLst/>
              </a:prstGeom>
              <a:blipFill>
                <a:blip r:embed="rId8"/>
                <a:stretch>
                  <a:fillRect l="-25000" r="-2812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>
            <a:extLst>
              <a:ext uri="{FF2B5EF4-FFF2-40B4-BE49-F238E27FC236}">
                <a16:creationId xmlns:a16="http://schemas.microsoft.com/office/drawing/2014/main" id="{54D5E549-D2BF-4295-881C-CE1DE8A6AB5C}"/>
              </a:ext>
            </a:extLst>
          </p:cNvPr>
          <p:cNvSpPr/>
          <p:nvPr/>
        </p:nvSpPr>
        <p:spPr>
          <a:xfrm>
            <a:off x="2146739" y="4169308"/>
            <a:ext cx="207283" cy="1902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FBAA814-44D8-4A2D-9371-7D6C826E19EF}"/>
              </a:ext>
            </a:extLst>
          </p:cNvPr>
          <p:cNvSpPr/>
          <p:nvPr/>
        </p:nvSpPr>
        <p:spPr>
          <a:xfrm>
            <a:off x="2470820" y="4079767"/>
            <a:ext cx="1985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ordentlicher</a:t>
            </a:r>
            <a:r>
              <a:rPr lang="en-US" dirty="0"/>
              <a:t> </a:t>
            </a:r>
            <a:r>
              <a:rPr lang="en-US" dirty="0" err="1"/>
              <a:t>Strahl</a:t>
            </a:r>
            <a:endParaRPr lang="en-US" dirty="0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F311223-3F67-4766-A29D-3042675759E0}"/>
              </a:ext>
            </a:extLst>
          </p:cNvPr>
          <p:cNvCxnSpPr>
            <a:cxnSpLocks/>
          </p:cNvCxnSpPr>
          <p:nvPr/>
        </p:nvCxnSpPr>
        <p:spPr>
          <a:xfrm>
            <a:off x="9067800" y="4029375"/>
            <a:ext cx="0" cy="461500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50789CE5-9554-474C-B665-28538D6AF8F9}"/>
              </a:ext>
            </a:extLst>
          </p:cNvPr>
          <p:cNvSpPr/>
          <p:nvPr/>
        </p:nvSpPr>
        <p:spPr>
          <a:xfrm>
            <a:off x="9239870" y="4064309"/>
            <a:ext cx="2555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außerordentlicher</a:t>
            </a:r>
            <a:r>
              <a:rPr lang="en-US" dirty="0"/>
              <a:t> </a:t>
            </a:r>
            <a:r>
              <a:rPr lang="en-US" dirty="0" err="1"/>
              <a:t>Strahl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5C42AD03-B7D5-43CF-A175-E45EEB06B683}"/>
                  </a:ext>
                </a:extLst>
              </p:cNvPr>
              <p:cNvSpPr txBox="1"/>
              <p:nvPr/>
            </p:nvSpPr>
            <p:spPr>
              <a:xfrm>
                <a:off x="4363613" y="4989483"/>
                <a:ext cx="4441216" cy="310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dirty="0"/>
                  <a:t> - </a:t>
                </a:r>
                <a:r>
                  <a:rPr lang="en-US" dirty="0" err="1"/>
                  <a:t>Kristallachse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𝜗</m:t>
                    </m:r>
                  </m:oMath>
                </a14:m>
                <a:r>
                  <a:rPr lang="en-US" dirty="0"/>
                  <a:t> – </a:t>
                </a:r>
                <a:r>
                  <a:rPr lang="en-US" dirty="0" err="1"/>
                  <a:t>Drehwinkel</a:t>
                </a:r>
                <a:r>
                  <a:rPr lang="en-US" dirty="0"/>
                  <a:t> des </a:t>
                </a:r>
                <a:r>
                  <a:rPr lang="en-US" dirty="0" err="1"/>
                  <a:t>Kristalls</a:t>
                </a:r>
                <a:endParaRPr lang="en-US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5C42AD03-B7D5-43CF-A175-E45EEB06B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613" y="4989483"/>
                <a:ext cx="4441216" cy="310791"/>
              </a:xfrm>
              <a:prstGeom prst="rect">
                <a:avLst/>
              </a:prstGeom>
              <a:blipFill>
                <a:blip r:embed="rId9"/>
                <a:stretch>
                  <a:fillRect l="-3297" t="-15686" r="-2747" b="-4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79196C-C143-42A5-A815-61F2890B6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  <p:sp>
        <p:nvSpPr>
          <p:cNvPr id="37" name="Fußzeilenplatzhalter 2">
            <a:extLst>
              <a:ext uri="{FF2B5EF4-FFF2-40B4-BE49-F238E27FC236}">
                <a16:creationId xmlns:a16="http://schemas.microsoft.com/office/drawing/2014/main" id="{FDFA5AAC-4F5C-4A53-893E-137BC494A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4013" y="6453188"/>
            <a:ext cx="6850062" cy="404812"/>
          </a:xfrm>
        </p:spPr>
        <p:txBody>
          <a:bodyPr/>
          <a:lstStyle/>
          <a:p>
            <a:pPr algn="ctr"/>
            <a:r>
              <a:rPr lang="en-US" dirty="0" err="1"/>
              <a:t>Abbildung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: Robert Boyd, Nonlinear Optics, ELSEVIER, 3te </a:t>
            </a:r>
            <a:r>
              <a:rPr lang="de-DE" dirty="0"/>
              <a:t>Auflage</a:t>
            </a:r>
            <a:r>
              <a:rPr lang="en-US" dirty="0"/>
              <a:t>, 2008, ISBN: 9780123694706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346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2ECD09-5BD8-474D-8D66-F8CA91AA5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Resultat - Drehmethode</a:t>
            </a:r>
            <a:endParaRPr lang="en-US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D624108-F743-482F-B02A-7EA094CF4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56" t="5332" r="7489" b="5120"/>
          <a:stretch/>
        </p:blipFill>
        <p:spPr>
          <a:xfrm>
            <a:off x="3275013" y="1337977"/>
            <a:ext cx="6669087" cy="4338924"/>
          </a:xfrm>
        </p:spPr>
      </p:pic>
      <p:sp>
        <p:nvSpPr>
          <p:cNvPr id="7" name="Fußzeilenplatzhalter 2">
            <a:extLst>
              <a:ext uri="{FF2B5EF4-FFF2-40B4-BE49-F238E27FC236}">
                <a16:creationId xmlns:a16="http://schemas.microsoft.com/office/drawing/2014/main" id="{51911FE9-7C53-429A-B079-391F9854D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238" y="6453188"/>
            <a:ext cx="6280150" cy="404812"/>
          </a:xfrm>
        </p:spPr>
        <p:txBody>
          <a:bodyPr/>
          <a:lstStyle/>
          <a:p>
            <a:pPr algn="ctr"/>
            <a:r>
              <a:rPr lang="en-US" dirty="0"/>
              <a:t>Robert Boyd, Nonlinear Optics, ELSEVIER, 3te </a:t>
            </a:r>
            <a:r>
              <a:rPr lang="de-DE" dirty="0"/>
              <a:t>Auflage</a:t>
            </a:r>
            <a:r>
              <a:rPr lang="en-US" dirty="0"/>
              <a:t>, 2008, ISBN: 9780123694706</a:t>
            </a:r>
          </a:p>
          <a:p>
            <a:pPr algn="ctr"/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5E36EFC-A2EB-45A7-A1A5-AD50B023FA90}"/>
              </a:ext>
            </a:extLst>
          </p:cNvPr>
          <p:cNvSpPr txBox="1"/>
          <p:nvPr/>
        </p:nvSpPr>
        <p:spPr>
          <a:xfrm>
            <a:off x="2828925" y="5880378"/>
            <a:ext cx="816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Auswirkung der Drehung des Kristalls auf die Intensität der zweiten Harmonischen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277D27E-7353-4AB2-B82F-E943E43B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5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057974-9D4E-40F3-8A17-D4CF263DB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49250"/>
            <a:ext cx="2266950" cy="724044"/>
          </a:xfrm>
        </p:spPr>
        <p:txBody>
          <a:bodyPr/>
          <a:lstStyle/>
          <a:p>
            <a:r>
              <a:rPr lang="de-DE" dirty="0"/>
              <a:t>Agenda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369DC8-2B51-4498-809F-63394678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el 7">
                <a:extLst>
                  <a:ext uri="{FF2B5EF4-FFF2-40B4-BE49-F238E27FC236}">
                    <a16:creationId xmlns:a16="http://schemas.microsoft.com/office/drawing/2014/main" id="{BFA3A9DE-8F5A-4852-87E8-153D38D7CF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86651" y="2991090"/>
                <a:ext cx="9382377" cy="724044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t">
                <a:spAutoFit/>
              </a:bodyPr>
              <a:lstStyle>
                <a:lvl1pPr algn="l" defTabSz="914400" rtl="0" eaLnBrk="1" latinLnBrk="0" hangingPunct="1">
                  <a:lnSpc>
                    <a:spcPct val="89000"/>
                  </a:lnSpc>
                  <a:spcBef>
                    <a:spcPct val="0"/>
                  </a:spcBef>
                  <a:buNone/>
                  <a:defRPr sz="4400" kern="1200" baseline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p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p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9" name="Titel 7">
                <a:extLst>
                  <a:ext uri="{FF2B5EF4-FFF2-40B4-BE49-F238E27FC236}">
                    <a16:creationId xmlns:a16="http://schemas.microsoft.com/office/drawing/2014/main" id="{BFA3A9DE-8F5A-4852-87E8-153D38D7C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651" y="2991090"/>
                <a:ext cx="9382377" cy="724044"/>
              </a:xfrm>
              <a:prstGeom prst="rect">
                <a:avLst/>
              </a:prstGeom>
              <a:blipFill>
                <a:blip r:embed="rId2"/>
                <a:stretch>
                  <a:fillRect t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>
            <a:extLst>
              <a:ext uri="{FF2B5EF4-FFF2-40B4-BE49-F238E27FC236}">
                <a16:creationId xmlns:a16="http://schemas.microsoft.com/office/drawing/2014/main" id="{838B8EC6-9ADD-44CE-A5C7-FB4E04FD1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48" y="2553474"/>
            <a:ext cx="1430368" cy="14859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ED67570-8D1C-486C-9D4C-BE3C2EA82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544704">
            <a:off x="5306179" y="2475939"/>
            <a:ext cx="1579642" cy="1640969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567895E-68F6-4402-92F8-1D1B8243DC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441963">
            <a:off x="7420747" y="2514436"/>
            <a:ext cx="1716946" cy="1783604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5E1D8B99-F674-4C4D-80A1-9E47A77514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5096099">
            <a:off x="9688255" y="2703498"/>
            <a:ext cx="1430369" cy="1485901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C4D368D1-75DA-46C7-8503-AAF8BA650895}"/>
              </a:ext>
            </a:extLst>
          </p:cNvPr>
          <p:cNvSpPr txBox="1"/>
          <p:nvPr/>
        </p:nvSpPr>
        <p:spPr>
          <a:xfrm>
            <a:off x="1686651" y="4597471"/>
            <a:ext cx="3485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Lichtmaterie WW</a:t>
            </a:r>
            <a:endParaRPr lang="en-US" sz="36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28232C0-787A-4B6F-9E49-3FF10086B7F3}"/>
              </a:ext>
            </a:extLst>
          </p:cNvPr>
          <p:cNvSpPr txBox="1"/>
          <p:nvPr/>
        </p:nvSpPr>
        <p:spPr>
          <a:xfrm>
            <a:off x="4022932" y="1416112"/>
            <a:ext cx="4146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Zweite Harmonische</a:t>
            </a:r>
            <a:endParaRPr lang="en-US" sz="36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306B2A3-07ED-4A23-A91E-52B0060F6595}"/>
              </a:ext>
            </a:extLst>
          </p:cNvPr>
          <p:cNvSpPr txBox="1"/>
          <p:nvPr/>
        </p:nvSpPr>
        <p:spPr>
          <a:xfrm>
            <a:off x="6379689" y="4597472"/>
            <a:ext cx="3891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Selbstfokussierung</a:t>
            </a:r>
            <a:endParaRPr lang="en-US" sz="36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1641713-1664-4E00-B766-99FCB3B5AECD}"/>
              </a:ext>
            </a:extLst>
          </p:cNvPr>
          <p:cNvSpPr txBox="1"/>
          <p:nvPr/>
        </p:nvSpPr>
        <p:spPr>
          <a:xfrm>
            <a:off x="9539484" y="1455877"/>
            <a:ext cx="1794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Ausblick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4068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/>
      <p:bldP spid="24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D705CE-ACD8-4735-B440-4AD417DC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Quasi </a:t>
            </a:r>
            <a:r>
              <a:rPr lang="de-DE" dirty="0" err="1"/>
              <a:t>phase</a:t>
            </a:r>
            <a:r>
              <a:rPr lang="de-DE" dirty="0"/>
              <a:t> </a:t>
            </a:r>
            <a:r>
              <a:rPr lang="de-DE" dirty="0" err="1"/>
              <a:t>matching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7A1561-8FDC-41DB-BFCF-E6CD8281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7CE8E821-9D8C-46B9-AD72-3C9F556F90EA}"/>
              </a:ext>
            </a:extLst>
          </p:cNvPr>
          <p:cNvGrpSpPr/>
          <p:nvPr/>
        </p:nvGrpSpPr>
        <p:grpSpPr>
          <a:xfrm>
            <a:off x="1774415" y="2285528"/>
            <a:ext cx="4587369" cy="2825610"/>
            <a:chOff x="1581053" y="2436444"/>
            <a:chExt cx="4494871" cy="2480753"/>
          </a:xfrm>
        </p:grpSpPr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A8E09DFD-7BFB-4CD0-9248-A5E63D4D8D78}"/>
                </a:ext>
              </a:extLst>
            </p:cNvPr>
            <p:cNvSpPr txBox="1"/>
            <p:nvPr/>
          </p:nvSpPr>
          <p:spPr>
            <a:xfrm>
              <a:off x="2801802" y="3993867"/>
              <a:ext cx="229255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Kristall mit einer</a:t>
              </a:r>
            </a:p>
            <a:p>
              <a:r>
                <a:rPr lang="de-DE" dirty="0"/>
                <a:t>Polarisationsrichtung </a:t>
              </a:r>
            </a:p>
            <a:p>
              <a:endParaRPr lang="en-US" dirty="0"/>
            </a:p>
          </p:txBody>
        </p: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32BB5FAB-744D-41C7-87EB-6D8337CF4925}"/>
                </a:ext>
              </a:extLst>
            </p:cNvPr>
            <p:cNvGrpSpPr/>
            <p:nvPr/>
          </p:nvGrpSpPr>
          <p:grpSpPr>
            <a:xfrm>
              <a:off x="1581053" y="2889342"/>
              <a:ext cx="4494871" cy="1006679"/>
              <a:chOff x="1339330" y="1656441"/>
              <a:chExt cx="4494871" cy="1006679"/>
            </a:xfrm>
          </p:grpSpPr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175823C3-4E84-4A59-A611-2D94BC4EF8B5}"/>
                  </a:ext>
                </a:extLst>
              </p:cNvPr>
              <p:cNvGrpSpPr/>
              <p:nvPr/>
            </p:nvGrpSpPr>
            <p:grpSpPr>
              <a:xfrm>
                <a:off x="2130304" y="1656441"/>
                <a:ext cx="2861284" cy="1006679"/>
                <a:chOff x="2197277" y="1568741"/>
                <a:chExt cx="2861284" cy="1006679"/>
              </a:xfrm>
            </p:grpSpPr>
            <p:sp>
              <p:nvSpPr>
                <p:cNvPr id="6" name="Rechteck 5">
                  <a:extLst>
                    <a:ext uri="{FF2B5EF4-FFF2-40B4-BE49-F238E27FC236}">
                      <a16:creationId xmlns:a16="http://schemas.microsoft.com/office/drawing/2014/main" id="{F84EB38C-0C3B-4270-A890-2A2C690EE327}"/>
                    </a:ext>
                  </a:extLst>
                </p:cNvPr>
                <p:cNvSpPr/>
                <p:nvPr/>
              </p:nvSpPr>
              <p:spPr>
                <a:xfrm>
                  <a:off x="2197277" y="1568741"/>
                  <a:ext cx="2861284" cy="10066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Pfeil: nach unten 6">
                  <a:extLst>
                    <a:ext uri="{FF2B5EF4-FFF2-40B4-BE49-F238E27FC236}">
                      <a16:creationId xmlns:a16="http://schemas.microsoft.com/office/drawing/2014/main" id="{2C9FBFC0-BA54-45F4-9801-597DA7833A1B}"/>
                    </a:ext>
                  </a:extLst>
                </p:cNvPr>
                <p:cNvSpPr/>
                <p:nvPr/>
              </p:nvSpPr>
              <p:spPr>
                <a:xfrm flipV="1">
                  <a:off x="3482510" y="1803632"/>
                  <a:ext cx="290818" cy="536895"/>
                </a:xfrm>
                <a:prstGeom prst="downArrow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Pfeil: nach rechts 22">
                <a:extLst>
                  <a:ext uri="{FF2B5EF4-FFF2-40B4-BE49-F238E27FC236}">
                    <a16:creationId xmlns:a16="http://schemas.microsoft.com/office/drawing/2014/main" id="{5C21C462-8CB9-4DF3-A96A-0085F0896543}"/>
                  </a:ext>
                </a:extLst>
              </p:cNvPr>
              <p:cNvSpPr/>
              <p:nvPr/>
            </p:nvSpPr>
            <p:spPr>
              <a:xfrm>
                <a:off x="1339330" y="2042332"/>
                <a:ext cx="616929" cy="234893"/>
              </a:xfrm>
              <a:prstGeom prst="rightArrow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5" name="Pfeil: nach rechts 24">
                <a:extLst>
                  <a:ext uri="{FF2B5EF4-FFF2-40B4-BE49-F238E27FC236}">
                    <a16:creationId xmlns:a16="http://schemas.microsoft.com/office/drawing/2014/main" id="{5F6AD3C3-AB80-4C12-883B-B8DD892CA304}"/>
                  </a:ext>
                </a:extLst>
              </p:cNvPr>
              <p:cNvSpPr/>
              <p:nvPr/>
            </p:nvSpPr>
            <p:spPr>
              <a:xfrm>
                <a:off x="5217272" y="2042332"/>
                <a:ext cx="616929" cy="234893"/>
              </a:xfrm>
              <a:prstGeom prst="rightArrow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6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feld 30">
                  <a:extLst>
                    <a:ext uri="{FF2B5EF4-FFF2-40B4-BE49-F238E27FC236}">
                      <a16:creationId xmlns:a16="http://schemas.microsoft.com/office/drawing/2014/main" id="{E4A4C865-D1AC-4289-849E-82B9594BA2B1}"/>
                    </a:ext>
                  </a:extLst>
                </p:cNvPr>
                <p:cNvSpPr txBox="1"/>
                <p:nvPr/>
              </p:nvSpPr>
              <p:spPr>
                <a:xfrm>
                  <a:off x="3722919" y="2436444"/>
                  <a:ext cx="450316" cy="2884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feld 30">
                  <a:extLst>
                    <a:ext uri="{FF2B5EF4-FFF2-40B4-BE49-F238E27FC236}">
                      <a16:creationId xmlns:a16="http://schemas.microsoft.com/office/drawing/2014/main" id="{E4A4C865-D1AC-4289-849E-82B9594BA2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2919" y="2436444"/>
                  <a:ext cx="450316" cy="288477"/>
                </a:xfrm>
                <a:prstGeom prst="rect">
                  <a:avLst/>
                </a:prstGeom>
                <a:blipFill>
                  <a:blip r:embed="rId2"/>
                  <a:stretch>
                    <a:fillRect l="-10667" t="-5556" r="-9333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2367F889-E0DE-4ABF-BC64-B21319432A36}"/>
              </a:ext>
            </a:extLst>
          </p:cNvPr>
          <p:cNvGrpSpPr/>
          <p:nvPr/>
        </p:nvGrpSpPr>
        <p:grpSpPr>
          <a:xfrm>
            <a:off x="6919724" y="2138473"/>
            <a:ext cx="4503982" cy="2972665"/>
            <a:chOff x="7121432" y="2300060"/>
            <a:chExt cx="4372750" cy="2617137"/>
          </a:xfrm>
        </p:grpSpPr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02DABBDC-46E5-4B9C-BAE9-10855C6BDF3E}"/>
                </a:ext>
              </a:extLst>
            </p:cNvPr>
            <p:cNvGrpSpPr/>
            <p:nvPr/>
          </p:nvGrpSpPr>
          <p:grpSpPr>
            <a:xfrm>
              <a:off x="7121432" y="2816880"/>
              <a:ext cx="4372750" cy="1007728"/>
              <a:chOff x="6676816" y="1583975"/>
              <a:chExt cx="4372750" cy="1007728"/>
            </a:xfrm>
          </p:grpSpPr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E6CE6825-98CE-4C45-BB71-25C24C4CF19D}"/>
                  </a:ext>
                </a:extLst>
              </p:cNvPr>
              <p:cNvGrpSpPr/>
              <p:nvPr/>
            </p:nvGrpSpPr>
            <p:grpSpPr>
              <a:xfrm>
                <a:off x="7403158" y="1583975"/>
                <a:ext cx="2867724" cy="1007728"/>
                <a:chOff x="7018791" y="1583975"/>
                <a:chExt cx="2867724" cy="1007728"/>
              </a:xfrm>
            </p:grpSpPr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A111FFB7-95E7-47F6-B5EE-3092184E96D7}"/>
                    </a:ext>
                  </a:extLst>
                </p:cNvPr>
                <p:cNvSpPr/>
                <p:nvPr/>
              </p:nvSpPr>
              <p:spPr>
                <a:xfrm>
                  <a:off x="8465205" y="1583975"/>
                  <a:ext cx="721453" cy="10066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hteck 13">
                  <a:extLst>
                    <a:ext uri="{FF2B5EF4-FFF2-40B4-BE49-F238E27FC236}">
                      <a16:creationId xmlns:a16="http://schemas.microsoft.com/office/drawing/2014/main" id="{D621B1FE-2B5E-4983-992D-2177FD22E985}"/>
                    </a:ext>
                  </a:extLst>
                </p:cNvPr>
                <p:cNvSpPr/>
                <p:nvPr/>
              </p:nvSpPr>
              <p:spPr>
                <a:xfrm>
                  <a:off x="9177326" y="1583975"/>
                  <a:ext cx="709189" cy="10066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31624DA5-8F23-4B78-88A2-F64F148C027A}"/>
                    </a:ext>
                  </a:extLst>
                </p:cNvPr>
                <p:cNvSpPr/>
                <p:nvPr/>
              </p:nvSpPr>
              <p:spPr>
                <a:xfrm>
                  <a:off x="7743752" y="1585024"/>
                  <a:ext cx="721453" cy="10066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hteck 15">
                  <a:extLst>
                    <a:ext uri="{FF2B5EF4-FFF2-40B4-BE49-F238E27FC236}">
                      <a16:creationId xmlns:a16="http://schemas.microsoft.com/office/drawing/2014/main" id="{0B2B26B8-7B14-464C-8E62-B735F254C1BE}"/>
                    </a:ext>
                  </a:extLst>
                </p:cNvPr>
                <p:cNvSpPr/>
                <p:nvPr/>
              </p:nvSpPr>
              <p:spPr>
                <a:xfrm>
                  <a:off x="7018791" y="1583975"/>
                  <a:ext cx="721453" cy="10066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Pfeil: nach unten 8">
                  <a:extLst>
                    <a:ext uri="{FF2B5EF4-FFF2-40B4-BE49-F238E27FC236}">
                      <a16:creationId xmlns:a16="http://schemas.microsoft.com/office/drawing/2014/main" id="{4C06D313-7B9F-420E-A4EF-7C8A11BFB0E7}"/>
                    </a:ext>
                  </a:extLst>
                </p:cNvPr>
                <p:cNvSpPr/>
                <p:nvPr/>
              </p:nvSpPr>
              <p:spPr>
                <a:xfrm flipV="1">
                  <a:off x="7234108" y="1803632"/>
                  <a:ext cx="290818" cy="536895"/>
                </a:xfrm>
                <a:prstGeom prst="downArrow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Pfeil: nach unten 16">
                  <a:extLst>
                    <a:ext uri="{FF2B5EF4-FFF2-40B4-BE49-F238E27FC236}">
                      <a16:creationId xmlns:a16="http://schemas.microsoft.com/office/drawing/2014/main" id="{A25B75BB-447F-46CE-9ABD-35F977BBCF29}"/>
                    </a:ext>
                  </a:extLst>
                </p:cNvPr>
                <p:cNvSpPr/>
                <p:nvPr/>
              </p:nvSpPr>
              <p:spPr>
                <a:xfrm>
                  <a:off x="7955561" y="1803632"/>
                  <a:ext cx="290818" cy="536895"/>
                </a:xfrm>
                <a:prstGeom prst="downArrow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Pfeil: nach unten 17">
                  <a:extLst>
                    <a:ext uri="{FF2B5EF4-FFF2-40B4-BE49-F238E27FC236}">
                      <a16:creationId xmlns:a16="http://schemas.microsoft.com/office/drawing/2014/main" id="{1CD29DA2-85A9-470A-AB75-5EC5B8F03D51}"/>
                    </a:ext>
                  </a:extLst>
                </p:cNvPr>
                <p:cNvSpPr/>
                <p:nvPr/>
              </p:nvSpPr>
              <p:spPr>
                <a:xfrm flipV="1">
                  <a:off x="8677014" y="1819391"/>
                  <a:ext cx="290818" cy="536895"/>
                </a:xfrm>
                <a:prstGeom prst="downArrow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Pfeil: nach unten 18">
                  <a:extLst>
                    <a:ext uri="{FF2B5EF4-FFF2-40B4-BE49-F238E27FC236}">
                      <a16:creationId xmlns:a16="http://schemas.microsoft.com/office/drawing/2014/main" id="{151EBCDF-BF10-4B8C-B88B-20B9057B6C8E}"/>
                    </a:ext>
                  </a:extLst>
                </p:cNvPr>
                <p:cNvSpPr/>
                <p:nvPr/>
              </p:nvSpPr>
              <p:spPr>
                <a:xfrm>
                  <a:off x="9386511" y="1827271"/>
                  <a:ext cx="290818" cy="536895"/>
                </a:xfrm>
                <a:prstGeom prst="downArrow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" name="Pfeil: nach rechts 23">
                <a:extLst>
                  <a:ext uri="{FF2B5EF4-FFF2-40B4-BE49-F238E27FC236}">
                    <a16:creationId xmlns:a16="http://schemas.microsoft.com/office/drawing/2014/main" id="{DC826868-1426-4A48-B2A1-BA2F8555080E}"/>
                  </a:ext>
                </a:extLst>
              </p:cNvPr>
              <p:cNvSpPr/>
              <p:nvPr/>
            </p:nvSpPr>
            <p:spPr>
              <a:xfrm>
                <a:off x="6676816" y="2042332"/>
                <a:ext cx="616929" cy="234893"/>
              </a:xfrm>
              <a:prstGeom prst="rightArrow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6" name="Pfeil: nach rechts 25">
                <a:extLst>
                  <a:ext uri="{FF2B5EF4-FFF2-40B4-BE49-F238E27FC236}">
                    <a16:creationId xmlns:a16="http://schemas.microsoft.com/office/drawing/2014/main" id="{44483562-8F10-4644-BEB8-ECB973723DD8}"/>
                  </a:ext>
                </a:extLst>
              </p:cNvPr>
              <p:cNvSpPr/>
              <p:nvPr/>
            </p:nvSpPr>
            <p:spPr>
              <a:xfrm>
                <a:off x="10432637" y="2042331"/>
                <a:ext cx="616929" cy="234893"/>
              </a:xfrm>
              <a:prstGeom prst="rightArrow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1C186E5D-0676-401F-8FBC-917C76961DEF}"/>
                </a:ext>
              </a:extLst>
            </p:cNvPr>
            <p:cNvSpPr txBox="1"/>
            <p:nvPr/>
          </p:nvSpPr>
          <p:spPr>
            <a:xfrm>
              <a:off x="8046812" y="3993867"/>
              <a:ext cx="271503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Kristall mit alternierenden</a:t>
              </a:r>
            </a:p>
            <a:p>
              <a:r>
                <a:rPr lang="de-DE" dirty="0"/>
                <a:t>Polarisationsrichtungen </a:t>
              </a:r>
            </a:p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feld 31">
                  <a:extLst>
                    <a:ext uri="{FF2B5EF4-FFF2-40B4-BE49-F238E27FC236}">
                      <a16:creationId xmlns:a16="http://schemas.microsoft.com/office/drawing/2014/main" id="{D199793F-42D0-4795-B036-2A2BE5911922}"/>
                    </a:ext>
                  </a:extLst>
                </p:cNvPr>
                <p:cNvSpPr txBox="1"/>
                <p:nvPr/>
              </p:nvSpPr>
              <p:spPr>
                <a:xfrm>
                  <a:off x="7983342" y="2313439"/>
                  <a:ext cx="450316" cy="2884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feld 31">
                  <a:extLst>
                    <a:ext uri="{FF2B5EF4-FFF2-40B4-BE49-F238E27FC236}">
                      <a16:creationId xmlns:a16="http://schemas.microsoft.com/office/drawing/2014/main" id="{D199793F-42D0-4795-B036-2A2BE59119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3342" y="2313439"/>
                  <a:ext cx="450316" cy="288477"/>
                </a:xfrm>
                <a:prstGeom prst="rect">
                  <a:avLst/>
                </a:prstGeom>
                <a:blipFill>
                  <a:blip r:embed="rId3"/>
                  <a:stretch>
                    <a:fillRect l="-10526" t="-5556" r="-7895" b="-92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7F89AFA4-5654-46BF-8329-12D61781F20A}"/>
                    </a:ext>
                  </a:extLst>
                </p:cNvPr>
                <p:cNvSpPr txBox="1"/>
                <p:nvPr/>
              </p:nvSpPr>
              <p:spPr>
                <a:xfrm>
                  <a:off x="8704795" y="2300060"/>
                  <a:ext cx="623440" cy="2884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7F89AFA4-5654-46BF-8329-12D61781F2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795" y="2300060"/>
                  <a:ext cx="623440" cy="288477"/>
                </a:xfrm>
                <a:prstGeom prst="rect">
                  <a:avLst/>
                </a:prstGeom>
                <a:blipFill>
                  <a:blip r:embed="rId4"/>
                  <a:stretch>
                    <a:fillRect t="-5556" r="-5714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feld 34">
                  <a:extLst>
                    <a:ext uri="{FF2B5EF4-FFF2-40B4-BE49-F238E27FC236}">
                      <a16:creationId xmlns:a16="http://schemas.microsoft.com/office/drawing/2014/main" id="{2BB34379-DBD4-4457-8B18-47A1D6113298}"/>
                    </a:ext>
                  </a:extLst>
                </p:cNvPr>
                <p:cNvSpPr txBox="1"/>
                <p:nvPr/>
              </p:nvSpPr>
              <p:spPr>
                <a:xfrm>
                  <a:off x="9426248" y="2303697"/>
                  <a:ext cx="450316" cy="2884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feld 34">
                  <a:extLst>
                    <a:ext uri="{FF2B5EF4-FFF2-40B4-BE49-F238E27FC236}">
                      <a16:creationId xmlns:a16="http://schemas.microsoft.com/office/drawing/2014/main" id="{2BB34379-DBD4-4457-8B18-47A1D61132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6248" y="2303697"/>
                  <a:ext cx="450316" cy="288477"/>
                </a:xfrm>
                <a:prstGeom prst="rect">
                  <a:avLst/>
                </a:prstGeom>
                <a:blipFill>
                  <a:blip r:embed="rId5"/>
                  <a:stretch>
                    <a:fillRect l="-10526" t="-5556" r="-7895" b="-92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feld 35">
                  <a:extLst>
                    <a:ext uri="{FF2B5EF4-FFF2-40B4-BE49-F238E27FC236}">
                      <a16:creationId xmlns:a16="http://schemas.microsoft.com/office/drawing/2014/main" id="{CF5B8508-743D-4092-9431-D2D7597B6EBA}"/>
                    </a:ext>
                  </a:extLst>
                </p:cNvPr>
                <p:cNvSpPr txBox="1"/>
                <p:nvPr/>
              </p:nvSpPr>
              <p:spPr>
                <a:xfrm>
                  <a:off x="10135745" y="2313439"/>
                  <a:ext cx="623440" cy="2884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feld 35">
                  <a:extLst>
                    <a:ext uri="{FF2B5EF4-FFF2-40B4-BE49-F238E27FC236}">
                      <a16:creationId xmlns:a16="http://schemas.microsoft.com/office/drawing/2014/main" id="{CF5B8508-743D-4092-9431-D2D7597B6E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5745" y="2313439"/>
                  <a:ext cx="623440" cy="288477"/>
                </a:xfrm>
                <a:prstGeom prst="rect">
                  <a:avLst/>
                </a:prstGeom>
                <a:blipFill>
                  <a:blip r:embed="rId6"/>
                  <a:stretch>
                    <a:fillRect t="-5556" r="-5660" b="-92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Fußzeilenplatzhalter 2">
            <a:extLst>
              <a:ext uri="{FF2B5EF4-FFF2-40B4-BE49-F238E27FC236}">
                <a16:creationId xmlns:a16="http://schemas.microsoft.com/office/drawing/2014/main" id="{7437EA5C-4C6D-44FC-891A-F18618A9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238" y="6453188"/>
            <a:ext cx="6280150" cy="404812"/>
          </a:xfrm>
        </p:spPr>
        <p:txBody>
          <a:bodyPr/>
          <a:lstStyle/>
          <a:p>
            <a:pPr algn="ctr"/>
            <a:r>
              <a:rPr lang="en-US" dirty="0"/>
              <a:t>Robert Boyd, Nonlinear Optics, ELSEVIER, 3te </a:t>
            </a:r>
            <a:r>
              <a:rPr lang="de-DE" dirty="0"/>
              <a:t>Auflage</a:t>
            </a:r>
            <a:r>
              <a:rPr lang="en-US" dirty="0"/>
              <a:t>, 2008, ISBN: 9780123694706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021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611DEE-A012-419B-B760-337C5875D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Quasi </a:t>
            </a:r>
            <a:r>
              <a:rPr lang="de-DE" dirty="0" err="1"/>
              <a:t>phase</a:t>
            </a:r>
            <a:r>
              <a:rPr lang="de-DE" dirty="0"/>
              <a:t> </a:t>
            </a:r>
            <a:r>
              <a:rPr lang="de-DE" dirty="0" err="1"/>
              <a:t>matching</a:t>
            </a:r>
            <a:endParaRPr lang="en-US" dirty="0"/>
          </a:p>
        </p:txBody>
      </p:sp>
      <p:pic>
        <p:nvPicPr>
          <p:cNvPr id="7" name="Inhaltsplatzhalter 6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CA7BE13C-B578-422F-8FF4-FD28DB934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775" t="4321" r="9639" b="7315"/>
          <a:stretch/>
        </p:blipFill>
        <p:spPr>
          <a:xfrm>
            <a:off x="2973437" y="1409350"/>
            <a:ext cx="6942350" cy="4001549"/>
          </a:xfr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D938DB-2EBC-4E6C-AF2E-6254646C7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 dirty="0"/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BE0F4F41-BEBF-4CC8-A5AD-7050E9C40DBF}"/>
              </a:ext>
            </a:extLst>
          </p:cNvPr>
          <p:cNvSpPr/>
          <p:nvPr/>
        </p:nvSpPr>
        <p:spPr>
          <a:xfrm flipV="1">
            <a:off x="4626640" y="2674450"/>
            <a:ext cx="290818" cy="536895"/>
          </a:xfrm>
          <a:prstGeom prst="down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EABBEF38-6A03-4DB2-8176-97C8662FDF38}"/>
              </a:ext>
            </a:extLst>
          </p:cNvPr>
          <p:cNvSpPr/>
          <p:nvPr/>
        </p:nvSpPr>
        <p:spPr>
          <a:xfrm flipV="1">
            <a:off x="8262411" y="2608104"/>
            <a:ext cx="290818" cy="536895"/>
          </a:xfrm>
          <a:prstGeom prst="down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FD776495-A207-4811-A375-BEE7B1D98BC3}"/>
              </a:ext>
            </a:extLst>
          </p:cNvPr>
          <p:cNvSpPr/>
          <p:nvPr/>
        </p:nvSpPr>
        <p:spPr>
          <a:xfrm>
            <a:off x="6446110" y="2608103"/>
            <a:ext cx="290818" cy="536895"/>
          </a:xfrm>
          <a:prstGeom prst="down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ußzeilenplatzhalter 3">
            <a:extLst>
              <a:ext uri="{FF2B5EF4-FFF2-40B4-BE49-F238E27FC236}">
                <a16:creationId xmlns:a16="http://schemas.microsoft.com/office/drawing/2014/main" id="{C6ACA16B-CA8C-48DB-8581-A5988AB3F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73437" y="6385739"/>
            <a:ext cx="6280830" cy="404614"/>
          </a:xfrm>
        </p:spPr>
        <p:txBody>
          <a:bodyPr/>
          <a:lstStyle/>
          <a:p>
            <a:pPr algn="ctr"/>
            <a:r>
              <a:rPr lang="en-US" dirty="0"/>
              <a:t>Prof. Markus Betz, </a:t>
            </a:r>
            <a:r>
              <a:rPr lang="de-DE" dirty="0"/>
              <a:t>Quantenoptik: Laserphysik und nichtlineare Optik, 2010</a:t>
            </a:r>
            <a:endParaRPr lang="en-US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E1C4065-FD88-4B7A-A165-0F592298B676}"/>
              </a:ext>
            </a:extLst>
          </p:cNvPr>
          <p:cNvSpPr txBox="1"/>
          <p:nvPr/>
        </p:nvSpPr>
        <p:spPr>
          <a:xfrm>
            <a:off x="3265753" y="5617339"/>
            <a:ext cx="694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Auswirkung der alternierenden Vorzugsrichtungen auf die Polarisation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143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611DEE-A012-419B-B760-337C5875D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der Methoden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D938DB-2EBC-4E6C-AF2E-6254646C7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22</a:t>
            </a:fld>
            <a:endParaRPr lang="en-US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E1C4065-FD88-4B7A-A165-0F592298B676}"/>
              </a:ext>
            </a:extLst>
          </p:cNvPr>
          <p:cNvSpPr txBox="1"/>
          <p:nvPr/>
        </p:nvSpPr>
        <p:spPr>
          <a:xfrm>
            <a:off x="3344411" y="5702169"/>
            <a:ext cx="5603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Vergleich der verschiedenen Phase </a:t>
            </a:r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methoden</a:t>
            </a:r>
            <a:endParaRPr lang="en-US" dirty="0"/>
          </a:p>
        </p:txBody>
      </p:sp>
      <p:pic>
        <p:nvPicPr>
          <p:cNvPr id="13" name="Inhaltsplatzhalter 12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F09791B1-2617-4A99-801A-19C14DF0E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46" t="3679" r="5278" b="1929"/>
          <a:stretch/>
        </p:blipFill>
        <p:spPr>
          <a:xfrm>
            <a:off x="3344411" y="1420268"/>
            <a:ext cx="5503178" cy="4017463"/>
          </a:xfrm>
        </p:spPr>
      </p:pic>
      <p:sp>
        <p:nvSpPr>
          <p:cNvPr id="14" name="Fußzeilenplatzhalter 2">
            <a:extLst>
              <a:ext uri="{FF2B5EF4-FFF2-40B4-BE49-F238E27FC236}">
                <a16:creationId xmlns:a16="http://schemas.microsoft.com/office/drawing/2014/main" id="{5C40A480-329A-4958-BD38-2A5CDE245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238" y="6453188"/>
            <a:ext cx="6280150" cy="404812"/>
          </a:xfrm>
        </p:spPr>
        <p:txBody>
          <a:bodyPr/>
          <a:lstStyle/>
          <a:p>
            <a:pPr algn="ctr"/>
            <a:r>
              <a:rPr lang="en-US" dirty="0"/>
              <a:t>Robert Boyd, Nonlinear Optics, ELSEVIER, 3te </a:t>
            </a:r>
            <a:r>
              <a:rPr lang="de-DE" dirty="0"/>
              <a:t>Auflage</a:t>
            </a:r>
            <a:r>
              <a:rPr lang="en-US" dirty="0"/>
              <a:t>, 2008, ISBN: 9780123694706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686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451989-5FBD-4A4E-A027-24220C34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Auswirkung </a:t>
            </a:r>
            <a:r>
              <a:rPr lang="de-DE" dirty="0" err="1"/>
              <a:t>phase</a:t>
            </a:r>
            <a:r>
              <a:rPr lang="de-DE" dirty="0"/>
              <a:t> </a:t>
            </a:r>
            <a:r>
              <a:rPr lang="de-DE" dirty="0" err="1"/>
              <a:t>matching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0DD4EA9-8286-46F2-86C6-F4B022B5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23</a:t>
            </a:fld>
            <a:endParaRPr lang="en-US" dirty="0"/>
          </a:p>
        </p:txBody>
      </p:sp>
      <p:pic>
        <p:nvPicPr>
          <p:cNvPr id="7" name="Grafik 6" descr="Ein Bild, das Monitor, drinnen, Bildschirm, Fernsehen enthält.&#10;&#10;Automatisch generierte Beschreibung">
            <a:extLst>
              <a:ext uri="{FF2B5EF4-FFF2-40B4-BE49-F238E27FC236}">
                <a16:creationId xmlns:a16="http://schemas.microsoft.com/office/drawing/2014/main" id="{BAEF6AAA-86A3-4D75-BE5E-CDF745280F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3" t="2839" r="2145" b="6006"/>
          <a:stretch/>
        </p:blipFill>
        <p:spPr>
          <a:xfrm>
            <a:off x="6918879" y="1654500"/>
            <a:ext cx="4914739" cy="280851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22415EB-F410-44F6-8239-1170538664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1" t="3881" r="1688" b="5684"/>
          <a:stretch/>
        </p:blipFill>
        <p:spPr>
          <a:xfrm>
            <a:off x="1295400" y="1654500"/>
            <a:ext cx="4914739" cy="2808514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79E2EF24-662C-455C-A9FD-A778804AF354}"/>
              </a:ext>
            </a:extLst>
          </p:cNvPr>
          <p:cNvSpPr txBox="1"/>
          <p:nvPr/>
        </p:nvSpPr>
        <p:spPr>
          <a:xfrm>
            <a:off x="2211355" y="4834168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Geringes </a:t>
            </a:r>
            <a:r>
              <a:rPr lang="de-DE" dirty="0" err="1"/>
              <a:t>phase</a:t>
            </a:r>
            <a:r>
              <a:rPr lang="de-DE" dirty="0"/>
              <a:t> </a:t>
            </a:r>
            <a:r>
              <a:rPr lang="de-DE" dirty="0" err="1"/>
              <a:t>matching</a:t>
            </a:r>
            <a:endParaRPr lang="en-US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43407E3-1665-424C-B59B-BDE3A9610E3A}"/>
              </a:ext>
            </a:extLst>
          </p:cNvPr>
          <p:cNvSpPr txBox="1"/>
          <p:nvPr/>
        </p:nvSpPr>
        <p:spPr>
          <a:xfrm>
            <a:off x="8043191" y="4834168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Hohes </a:t>
            </a:r>
            <a:r>
              <a:rPr lang="de-DE" dirty="0" err="1"/>
              <a:t>phase</a:t>
            </a:r>
            <a:r>
              <a:rPr lang="de-DE" dirty="0"/>
              <a:t> </a:t>
            </a:r>
            <a:r>
              <a:rPr lang="de-DE" dirty="0" err="1"/>
              <a:t>matching</a:t>
            </a:r>
            <a:endParaRPr lang="en-US" dirty="0"/>
          </a:p>
        </p:txBody>
      </p:sp>
      <p:sp>
        <p:nvSpPr>
          <p:cNvPr id="13" name="Fußzeilenplatzhalter 3">
            <a:extLst>
              <a:ext uri="{FF2B5EF4-FFF2-40B4-BE49-F238E27FC236}">
                <a16:creationId xmlns:a16="http://schemas.microsoft.com/office/drawing/2014/main" id="{D014B4CA-0066-4FE1-8EC1-313F5707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306443"/>
            <a:ext cx="6280830" cy="404614"/>
          </a:xfrm>
        </p:spPr>
        <p:txBody>
          <a:bodyPr/>
          <a:lstStyle/>
          <a:p>
            <a:pPr algn="ctr"/>
            <a:r>
              <a:rPr lang="en-US" dirty="0"/>
              <a:t>Brown university, Introduction to nonlinear optics, https://tinyurl.com/y64u3m9v</a:t>
            </a:r>
          </a:p>
        </p:txBody>
      </p:sp>
    </p:spTree>
    <p:extLst>
      <p:ext uri="{BB962C8B-B14F-4D97-AF65-F5344CB8AC3E}">
        <p14:creationId xmlns:p14="http://schemas.microsoft.com/office/powerpoint/2010/main" val="792035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E7B427-5AF2-4A6B-A31C-7A662719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el 7">
                <a:extLst>
                  <a:ext uri="{FF2B5EF4-FFF2-40B4-BE49-F238E27FC236}">
                    <a16:creationId xmlns:a16="http://schemas.microsoft.com/office/drawing/2014/main" id="{8A86C4EB-D421-4B20-92BD-66F6F3F2E19D}"/>
                  </a:ext>
                </a:extLst>
              </p:cNvPr>
              <p:cNvSpPr txBox="1">
                <a:spLocks noGrp="1"/>
              </p:cNvSpPr>
              <p:nvPr>
                <p:ph type="title" idx="4294967295"/>
              </p:nvPr>
            </p:nvSpPr>
            <p:spPr>
              <a:xfrm>
                <a:off x="2108719" y="3066978"/>
                <a:ext cx="9382377" cy="724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8" name="Titel 7">
                <a:extLst>
                  <a:ext uri="{FF2B5EF4-FFF2-40B4-BE49-F238E27FC236}">
                    <a16:creationId xmlns:a16="http://schemas.microsoft.com/office/drawing/2014/main" id="{8A86C4EB-D421-4B20-92BD-66F6F3F2E19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>
              <a:xfrm>
                <a:off x="2108719" y="3066978"/>
                <a:ext cx="9382377" cy="724044"/>
              </a:xfrm>
              <a:prstGeom prst="rect">
                <a:avLst/>
              </a:prstGeom>
              <a:blipFill>
                <a:blip r:embed="rId2"/>
                <a:stretch>
                  <a:fillRect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>
            <a:extLst>
              <a:ext uri="{FF2B5EF4-FFF2-40B4-BE49-F238E27FC236}">
                <a16:creationId xmlns:a16="http://schemas.microsoft.com/office/drawing/2014/main" id="{11DA4D75-340A-4A99-BEAB-9766FB2F3777}"/>
              </a:ext>
            </a:extLst>
          </p:cNvPr>
          <p:cNvSpPr txBox="1"/>
          <p:nvPr/>
        </p:nvSpPr>
        <p:spPr>
          <a:xfrm>
            <a:off x="7580628" y="1373984"/>
            <a:ext cx="3035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chemeClr val="tx2"/>
                </a:solidFill>
              </a:rPr>
              <a:t>Dritte Ordnung</a:t>
            </a:r>
            <a:endParaRPr lang="en-US" sz="3600" dirty="0">
              <a:solidFill>
                <a:schemeClr val="tx2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B10D86A-BC1F-4B70-A2B4-5A808CA4F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579" y="2153759"/>
            <a:ext cx="2471611" cy="256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724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8EBBF0-DC21-4A24-9FFF-1D5F4D20E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Optischer Kerr-Effekt</a:t>
            </a:r>
            <a:endParaRPr lang="en-US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F96A4C4-9C45-4730-96F2-FE341B650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1114" y="2296544"/>
            <a:ext cx="7828767" cy="2085392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C1A34F-30DB-47D7-B231-A1658817D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pPr algn="ctr"/>
            <a:r>
              <a:rPr lang="en-US" dirty="0" err="1"/>
              <a:t>Nach</a:t>
            </a:r>
            <a:r>
              <a:rPr lang="en-US" dirty="0"/>
              <a:t>: Robert Boyd, Nonlinear Optics, ELSEVIER, 3te </a:t>
            </a:r>
            <a:r>
              <a:rPr lang="en-US" dirty="0" err="1"/>
              <a:t>Auflage</a:t>
            </a:r>
            <a:r>
              <a:rPr lang="en-US" dirty="0"/>
              <a:t>, 2008, ISBN: 9780123694706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66126E8-3F04-47B5-B4A1-98C0BC87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25</a:t>
            </a:fld>
            <a:endParaRPr lang="en-US" dirty="0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0E175275-5CAD-4A19-8EE1-F0128582B414}"/>
              </a:ext>
            </a:extLst>
          </p:cNvPr>
          <p:cNvSpPr/>
          <p:nvPr/>
        </p:nvSpPr>
        <p:spPr>
          <a:xfrm>
            <a:off x="2706817" y="3043880"/>
            <a:ext cx="706558" cy="590719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7C636F30-DD7A-433A-83EF-4B1D947AB723}"/>
              </a:ext>
            </a:extLst>
          </p:cNvPr>
          <p:cNvSpPr/>
          <p:nvPr/>
        </p:nvSpPr>
        <p:spPr>
          <a:xfrm>
            <a:off x="8899290" y="3159872"/>
            <a:ext cx="706558" cy="35873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29D6DD2C-6096-44D9-A457-C2BFE5831C6E}"/>
                  </a:ext>
                </a:extLst>
              </p:cNvPr>
              <p:cNvSpPr txBox="1"/>
              <p:nvPr/>
            </p:nvSpPr>
            <p:spPr>
              <a:xfrm>
                <a:off x="5807391" y="3043880"/>
                <a:ext cx="797334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d>
                            <m:dPr>
                              <m:ctrlP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29D6DD2C-6096-44D9-A457-C2BFE5831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391" y="3043880"/>
                <a:ext cx="797334" cy="52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feld 14">
            <a:extLst>
              <a:ext uri="{FF2B5EF4-FFF2-40B4-BE49-F238E27FC236}">
                <a16:creationId xmlns:a16="http://schemas.microsoft.com/office/drawing/2014/main" id="{31D097D1-3BE8-4D7E-8DD4-60045FDA83B5}"/>
              </a:ext>
            </a:extLst>
          </p:cNvPr>
          <p:cNvSpPr txBox="1"/>
          <p:nvPr/>
        </p:nvSpPr>
        <p:spPr>
          <a:xfrm>
            <a:off x="3413375" y="4759940"/>
            <a:ext cx="642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Selbstfokussierung eines Laserstrahls hoher Intensität</a:t>
            </a:r>
          </a:p>
        </p:txBody>
      </p:sp>
    </p:spTree>
    <p:extLst>
      <p:ext uri="{BB962C8B-B14F-4D97-AF65-F5344CB8AC3E}">
        <p14:creationId xmlns:p14="http://schemas.microsoft.com/office/powerpoint/2010/main" val="968206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8EBBF0-DC21-4A24-9FFF-1D5F4D20E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41630"/>
            <a:ext cx="5197679" cy="715383"/>
          </a:xfrm>
        </p:spPr>
        <p:txBody>
          <a:bodyPr/>
          <a:lstStyle/>
          <a:p>
            <a:r>
              <a:rPr lang="de-DE" dirty="0"/>
              <a:t>Optischer Kerr-Effekt</a:t>
            </a:r>
            <a:endParaRPr lang="en-US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F96A4C4-9C45-4730-96F2-FE341B650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20617" y="341630"/>
            <a:ext cx="4570462" cy="1217459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C1A34F-30DB-47D7-B231-A1658817D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pPr algn="ctr"/>
            <a:r>
              <a:rPr lang="en-US" dirty="0" err="1"/>
              <a:t>Nach</a:t>
            </a:r>
            <a:r>
              <a:rPr lang="en-US" dirty="0"/>
              <a:t>: Robert Boyd, Nonlinear Optics, ELSEVIER, 3te </a:t>
            </a:r>
            <a:r>
              <a:rPr lang="en-US" dirty="0" err="1"/>
              <a:t>Auflage</a:t>
            </a:r>
            <a:r>
              <a:rPr lang="en-US" dirty="0"/>
              <a:t>, 2008, ISBN: 9780123694706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66126E8-3F04-47B5-B4A1-98C0BC87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26</a:t>
            </a:fld>
            <a:endParaRPr lang="en-US" dirty="0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0E175275-5CAD-4A19-8EE1-F0128582B414}"/>
              </a:ext>
            </a:extLst>
          </p:cNvPr>
          <p:cNvSpPr/>
          <p:nvPr/>
        </p:nvSpPr>
        <p:spPr>
          <a:xfrm>
            <a:off x="7641086" y="781494"/>
            <a:ext cx="430666" cy="33772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7C636F30-DD7A-433A-83EF-4B1D947AB723}"/>
              </a:ext>
            </a:extLst>
          </p:cNvPr>
          <p:cNvSpPr/>
          <p:nvPr/>
        </p:nvSpPr>
        <p:spPr>
          <a:xfrm>
            <a:off x="11169695" y="827241"/>
            <a:ext cx="390333" cy="24623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29D6DD2C-6096-44D9-A457-C2BFE5831C6E}"/>
                  </a:ext>
                </a:extLst>
              </p:cNvPr>
              <p:cNvSpPr txBox="1"/>
              <p:nvPr/>
            </p:nvSpPr>
            <p:spPr>
              <a:xfrm>
                <a:off x="9073862" y="724881"/>
                <a:ext cx="797334" cy="394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d>
                            <m:d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29D6DD2C-6096-44D9-A457-C2BFE5831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3862" y="724881"/>
                <a:ext cx="797334" cy="3943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326335D3-AB43-4592-9721-C77A96530B39}"/>
                  </a:ext>
                </a:extLst>
              </p:cNvPr>
              <p:cNvSpPr txBox="1"/>
              <p:nvPr/>
            </p:nvSpPr>
            <p:spPr>
              <a:xfrm>
                <a:off x="4950545" y="1998953"/>
                <a:ext cx="237007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326335D3-AB43-4592-9721-C77A96530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545" y="1998953"/>
                <a:ext cx="237007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06C4A940-F9D5-4799-896B-8A7BCDB5A744}"/>
              </a:ext>
            </a:extLst>
          </p:cNvPr>
          <p:cNvSpPr txBox="1"/>
          <p:nvPr/>
        </p:nvSpPr>
        <p:spPr>
          <a:xfrm>
            <a:off x="1664890" y="2769163"/>
            <a:ext cx="599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mit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39333A6-6CDF-4F35-99F5-97B689F86677}"/>
                  </a:ext>
                </a:extLst>
              </p:cNvPr>
              <p:cNvSpPr txBox="1"/>
              <p:nvPr/>
            </p:nvSpPr>
            <p:spPr>
              <a:xfrm>
                <a:off x="3089215" y="3484739"/>
                <a:ext cx="2510303" cy="521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rad>
                  </m:oMath>
                </a14:m>
                <a:r>
                  <a:rPr lang="en-US" sz="2800" dirty="0"/>
                  <a:t>,</a:t>
                </a: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39333A6-6CDF-4F35-99F5-97B689F86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215" y="3484739"/>
                <a:ext cx="2510303" cy="521810"/>
              </a:xfrm>
              <a:prstGeom prst="rect">
                <a:avLst/>
              </a:prstGeom>
              <a:blipFill>
                <a:blip r:embed="rId6"/>
                <a:stretch>
                  <a:fillRect t="-3529" r="-4369" b="-4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BF07F9D4-8828-40E6-89B9-D0399B32F5B8}"/>
                  </a:ext>
                </a:extLst>
              </p:cNvPr>
              <p:cNvSpPr txBox="1"/>
              <p:nvPr/>
            </p:nvSpPr>
            <p:spPr>
              <a:xfrm>
                <a:off x="7320617" y="3230828"/>
                <a:ext cx="1816395" cy="9677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BF07F9D4-8828-40E6-89B9-D0399B32F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617" y="3230828"/>
                <a:ext cx="1816395" cy="9677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F8270C77-838C-48F0-A372-465FE13AE2A3}"/>
                  </a:ext>
                </a:extLst>
              </p:cNvPr>
              <p:cNvSpPr txBox="1"/>
              <p:nvPr/>
            </p:nvSpPr>
            <p:spPr>
              <a:xfrm>
                <a:off x="5119817" y="4777350"/>
                <a:ext cx="2746523" cy="8052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=3⋅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−14 </m:t>
                          </m:r>
                        </m:sup>
                      </m:sSup>
                      <m:f>
                        <m:f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de-DE" sz="2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sSup>
                            <m:s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p>
                              <m:r>
                                <m:rPr>
                                  <m:nor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nor/>
                            </m:rPr>
                            <a:rPr lang="de-DE" sz="24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F8270C77-838C-48F0-A372-465FE13AE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817" y="4777350"/>
                <a:ext cx="2746523" cy="8052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>
            <a:extLst>
              <a:ext uri="{FF2B5EF4-FFF2-40B4-BE49-F238E27FC236}">
                <a16:creationId xmlns:a16="http://schemas.microsoft.com/office/drawing/2014/main" id="{902140F1-3B7A-488C-8E8F-E6F1A6B71F3A}"/>
              </a:ext>
            </a:extLst>
          </p:cNvPr>
          <p:cNvSpPr txBox="1"/>
          <p:nvPr/>
        </p:nvSpPr>
        <p:spPr>
          <a:xfrm>
            <a:off x="1664890" y="5027021"/>
            <a:ext cx="32069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Für Kohlenstoffdisulfid: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969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FABBA03F-E38D-448E-818B-771DA8216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6750" y="1398750"/>
            <a:ext cx="9725098" cy="4459276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03BBEA9-A47D-45FB-BF52-905833E0B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Pulsed</a:t>
            </a:r>
            <a:r>
              <a:rPr lang="de-DE" dirty="0"/>
              <a:t> Laser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C58DC9-F598-451F-AEB5-CC1AEB2D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Instituto Superior Técnico, Nonlinear optics, https://tinyurl.com/yygtdt3e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713B70-EE10-495B-9109-A980946F2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27</a:t>
            </a:fld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C5D4E31-9ED6-4BCF-903B-AC43837E5702}"/>
              </a:ext>
            </a:extLst>
          </p:cNvPr>
          <p:cNvSpPr txBox="1"/>
          <p:nvPr/>
        </p:nvSpPr>
        <p:spPr>
          <a:xfrm>
            <a:off x="2608976" y="5488694"/>
            <a:ext cx="7980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Der Kerr-Effekt kann durch Verwendung von Pulsen zugänglich gemacht werden.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559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25B28F-5487-44C8-9778-CF96D268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Zwei Strahl Ansatz</a:t>
            </a:r>
            <a:endParaRPr lang="en-US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81C305B-75AC-4A50-BC7F-144BC4509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8527" y="2130290"/>
            <a:ext cx="5090158" cy="2379306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B81B151-606C-4F48-8162-963F9228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Robert Boyd, Nonlinear Optics, ELSEVIER, 3te </a:t>
            </a:r>
            <a:r>
              <a:rPr lang="en-US" dirty="0" err="1"/>
              <a:t>Auflage</a:t>
            </a:r>
            <a:r>
              <a:rPr lang="en-US" dirty="0"/>
              <a:t>, 2008, ISBN: 9780123694706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76988F-A5A3-48B9-9D91-987784A8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28</a:t>
            </a:fld>
            <a:endParaRPr lang="en-US" dirty="0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24775CEA-BBCE-43E3-A85E-9A65F3CF6423}"/>
              </a:ext>
            </a:extLst>
          </p:cNvPr>
          <p:cNvSpPr/>
          <p:nvPr/>
        </p:nvSpPr>
        <p:spPr>
          <a:xfrm>
            <a:off x="2698427" y="3024583"/>
            <a:ext cx="706558" cy="590719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67735A48-B33C-418A-A738-47A143D647D9}"/>
              </a:ext>
            </a:extLst>
          </p:cNvPr>
          <p:cNvSpPr/>
          <p:nvPr/>
        </p:nvSpPr>
        <p:spPr>
          <a:xfrm>
            <a:off x="9542227" y="3140575"/>
            <a:ext cx="706558" cy="35873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C54F4CD8-2B58-4754-B306-77804E59A70E}"/>
                  </a:ext>
                </a:extLst>
              </p:cNvPr>
              <p:cNvSpPr txBox="1"/>
              <p:nvPr/>
            </p:nvSpPr>
            <p:spPr>
              <a:xfrm>
                <a:off x="6096000" y="3019181"/>
                <a:ext cx="797334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d>
                            <m:dPr>
                              <m:ctrlP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C54F4CD8-2B58-4754-B306-77804E59A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019181"/>
                <a:ext cx="797334" cy="52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feld 10">
            <a:extLst>
              <a:ext uri="{FF2B5EF4-FFF2-40B4-BE49-F238E27FC236}">
                <a16:creationId xmlns:a16="http://schemas.microsoft.com/office/drawing/2014/main" id="{C194460B-1608-4DA3-9CE2-05A3726987A2}"/>
              </a:ext>
            </a:extLst>
          </p:cNvPr>
          <p:cNvSpPr txBox="1"/>
          <p:nvPr/>
        </p:nvSpPr>
        <p:spPr>
          <a:xfrm>
            <a:off x="4040080" y="4729125"/>
            <a:ext cx="642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Selbstfokussierung mit einem einfallenden Strahl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242038E-5D3A-42C3-A470-F7A4C47602B1}"/>
              </a:ext>
            </a:extLst>
          </p:cNvPr>
          <p:cNvSpPr txBox="1"/>
          <p:nvPr/>
        </p:nvSpPr>
        <p:spPr>
          <a:xfrm>
            <a:off x="1295400" y="3140575"/>
            <a:ext cx="1337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Probe Welle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647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25B28F-5487-44C8-9778-CF96D268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Zwei Strahl Ansatz</a:t>
            </a:r>
            <a:endParaRPr lang="en-US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81C305B-75AC-4A50-BC7F-144BC4509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8527" y="2130290"/>
            <a:ext cx="5090158" cy="2379306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B81B151-606C-4F48-8162-963F9228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Robert Boyd, Nonlinear Optics, ELSEVIER, 3te </a:t>
            </a:r>
            <a:r>
              <a:rPr lang="en-US" dirty="0" err="1"/>
              <a:t>Auflage</a:t>
            </a:r>
            <a:r>
              <a:rPr lang="en-US" dirty="0"/>
              <a:t>, 2008, ISBN: 9780123694706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76988F-A5A3-48B9-9D91-987784A8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24775CEA-BBCE-43E3-A85E-9A65F3CF6423}"/>
              </a:ext>
            </a:extLst>
          </p:cNvPr>
          <p:cNvSpPr/>
          <p:nvPr/>
        </p:nvSpPr>
        <p:spPr>
          <a:xfrm>
            <a:off x="2698427" y="3024583"/>
            <a:ext cx="706558" cy="590719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67735A48-B33C-418A-A738-47A143D647D9}"/>
              </a:ext>
            </a:extLst>
          </p:cNvPr>
          <p:cNvSpPr/>
          <p:nvPr/>
        </p:nvSpPr>
        <p:spPr>
          <a:xfrm>
            <a:off x="9542227" y="3140575"/>
            <a:ext cx="706558" cy="35873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C54F4CD8-2B58-4754-B306-77804E59A70E}"/>
                  </a:ext>
                </a:extLst>
              </p:cNvPr>
              <p:cNvSpPr txBox="1"/>
              <p:nvPr/>
            </p:nvSpPr>
            <p:spPr>
              <a:xfrm>
                <a:off x="6096000" y="3019181"/>
                <a:ext cx="797334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d>
                            <m:dPr>
                              <m:ctrlP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C54F4CD8-2B58-4754-B306-77804E59A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019181"/>
                <a:ext cx="797334" cy="52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feld 10">
            <a:extLst>
              <a:ext uri="{FF2B5EF4-FFF2-40B4-BE49-F238E27FC236}">
                <a16:creationId xmlns:a16="http://schemas.microsoft.com/office/drawing/2014/main" id="{C194460B-1608-4DA3-9CE2-05A3726987A2}"/>
              </a:ext>
            </a:extLst>
          </p:cNvPr>
          <p:cNvSpPr txBox="1"/>
          <p:nvPr/>
        </p:nvSpPr>
        <p:spPr>
          <a:xfrm>
            <a:off x="4040080" y="4729125"/>
            <a:ext cx="642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Selbstfokussierung mit einem einfallenden Strahl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5F62FA8-2CB8-42E3-B4F3-E012F8734897}"/>
              </a:ext>
            </a:extLst>
          </p:cNvPr>
          <p:cNvSpPr txBox="1"/>
          <p:nvPr/>
        </p:nvSpPr>
        <p:spPr>
          <a:xfrm>
            <a:off x="1274634" y="3024670"/>
            <a:ext cx="1337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Schwache </a:t>
            </a:r>
          </a:p>
          <a:p>
            <a:r>
              <a:rPr lang="de-DE" dirty="0"/>
              <a:t>Probe Welle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9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098564-648A-4C97-BAB5-6884DEB34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Lineare Lichtmaterie WW 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DB0275D-10FA-4CD5-9F89-FCB06E8F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Robert Boyd, Nonlinear Optics, ELSEVIER, 3te </a:t>
            </a:r>
            <a:r>
              <a:rPr lang="de-DE" dirty="0"/>
              <a:t>Auflage</a:t>
            </a:r>
            <a:r>
              <a:rPr lang="en-US" dirty="0"/>
              <a:t>, 2008, ISBN: 9780123694706</a:t>
            </a:r>
          </a:p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C0ADBFD2-6D56-441D-98A1-2BEB2A49669A}"/>
                  </a:ext>
                </a:extLst>
              </p:cNvPr>
              <p:cNvSpPr txBox="1"/>
              <p:nvPr/>
            </p:nvSpPr>
            <p:spPr>
              <a:xfrm>
                <a:off x="4728926" y="3976288"/>
                <a:ext cx="2734146" cy="621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d>
                            <m:d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acc>
                        <m:accPr>
                          <m:chr m:val="⃗"/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C0ADBFD2-6D56-441D-98A1-2BEB2A496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926" y="3976288"/>
                <a:ext cx="2734146" cy="6213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2BD351FC-9C0D-4857-A35B-83C3B8D83A39}"/>
                  </a:ext>
                </a:extLst>
              </p:cNvPr>
              <p:cNvSpPr txBox="1"/>
              <p:nvPr/>
            </p:nvSpPr>
            <p:spPr>
              <a:xfrm>
                <a:off x="4779389" y="2104272"/>
                <a:ext cx="2633221" cy="621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2BD351FC-9C0D-4857-A35B-83C3B8D83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389" y="2104272"/>
                <a:ext cx="2633221" cy="6213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 descr="Glühlampe">
            <a:extLst>
              <a:ext uri="{FF2B5EF4-FFF2-40B4-BE49-F238E27FC236}">
                <a16:creationId xmlns:a16="http://schemas.microsoft.com/office/drawing/2014/main" id="{F10AAEAF-9437-4AAC-B744-4E46CC0C0F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19345" y="1801345"/>
            <a:ext cx="2506910" cy="25069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F2C2C1CE-31C6-4BD1-ADD3-4285C6A85156}"/>
                  </a:ext>
                </a:extLst>
              </p:cNvPr>
              <p:cNvSpPr txBox="1"/>
              <p:nvPr/>
            </p:nvSpPr>
            <p:spPr>
              <a:xfrm>
                <a:off x="3285612" y="3003702"/>
                <a:ext cx="5773175" cy="36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 - </a:t>
                </a:r>
                <a:r>
                  <a:rPr lang="en-US" sz="1600" dirty="0" err="1"/>
                  <a:t>Dielektrischekonstante</a:t>
                </a:r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sz="1600" dirty="0"/>
                  <a:t> - </a:t>
                </a:r>
                <a:r>
                  <a:rPr lang="en-US" sz="1600" dirty="0" err="1"/>
                  <a:t>Elektrisches</a:t>
                </a:r>
                <a:r>
                  <a:rPr lang="en-US" sz="1600" dirty="0"/>
                  <a:t> Feld,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sz="1600" dirty="0"/>
                  <a:t> - </a:t>
                </a:r>
                <a:r>
                  <a:rPr lang="en-US" sz="1600" dirty="0" err="1"/>
                  <a:t>Polarisation</a:t>
                </a:r>
                <a:r>
                  <a:rPr lang="en-US" sz="1600" dirty="0"/>
                  <a:t>  </a:t>
                </a: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F2C2C1CE-31C6-4BD1-ADD3-4285C6A85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612" y="3003702"/>
                <a:ext cx="5773175" cy="368499"/>
              </a:xfrm>
              <a:prstGeom prst="rect">
                <a:avLst/>
              </a:prstGeom>
              <a:blipFill>
                <a:blip r:embed="rId6"/>
                <a:stretch>
                  <a:fillRect t="-13333" b="-2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8F4E606-7C39-4D63-96FA-A07A1B889BA6}"/>
                  </a:ext>
                </a:extLst>
              </p:cNvPr>
              <p:cNvSpPr txBox="1"/>
              <p:nvPr/>
            </p:nvSpPr>
            <p:spPr>
              <a:xfrm>
                <a:off x="2976074" y="5201699"/>
                <a:ext cx="6239850" cy="2564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1600" dirty="0"/>
                  <a:t>- </a:t>
                </a:r>
                <a:r>
                  <a:rPr lang="en-US" sz="1600" dirty="0" err="1"/>
                  <a:t>Dielektrische</a:t>
                </a:r>
                <a:r>
                  <a:rPr lang="en-US" sz="1600" dirty="0"/>
                  <a:t> </a:t>
                </a:r>
                <a:r>
                  <a:rPr lang="en-US" sz="1600" dirty="0" err="1"/>
                  <a:t>Suszeptbilitität</a:t>
                </a:r>
                <a:r>
                  <a:rPr lang="en-US" sz="1600" dirty="0"/>
                  <a:t>,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≙</m:t>
                    </m:r>
                  </m:oMath>
                </a14:m>
                <a:r>
                  <a:rPr lang="en-US" sz="1600" dirty="0"/>
                  <a:t> Tensor </a:t>
                </a:r>
                <a:r>
                  <a:rPr lang="en-US" sz="1600" dirty="0" err="1"/>
                  <a:t>erster</a:t>
                </a:r>
                <a:r>
                  <a:rPr lang="en-US" sz="1600" dirty="0"/>
                  <a:t> </a:t>
                </a:r>
                <a:r>
                  <a:rPr lang="en-US" sz="1600" dirty="0" err="1"/>
                  <a:t>Ordnung</a:t>
                </a:r>
                <a:r>
                  <a:rPr lang="en-US" sz="1600" dirty="0"/>
                  <a:t> (Matrix)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8F4E606-7C39-4D63-96FA-A07A1B889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074" y="5201699"/>
                <a:ext cx="6239850" cy="256480"/>
              </a:xfrm>
              <a:prstGeom prst="rect">
                <a:avLst/>
              </a:prstGeom>
              <a:blipFill>
                <a:blip r:embed="rId7"/>
                <a:stretch>
                  <a:fillRect l="-1074" t="-19048" r="-97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>
            <a:extLst>
              <a:ext uri="{FF2B5EF4-FFF2-40B4-BE49-F238E27FC236}">
                <a16:creationId xmlns:a16="http://schemas.microsoft.com/office/drawing/2014/main" id="{478BA18B-452D-43F5-B7F7-BA3D890BF829}"/>
              </a:ext>
            </a:extLst>
          </p:cNvPr>
          <p:cNvSpPr txBox="1"/>
          <p:nvPr/>
        </p:nvSpPr>
        <p:spPr>
          <a:xfrm>
            <a:off x="9837713" y="4508542"/>
            <a:ext cx="22701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Licht einer Glühbirne </a:t>
            </a:r>
          </a:p>
          <a:p>
            <a:r>
              <a:rPr lang="de-DE" dirty="0"/>
              <a:t>führt zu linearen</a:t>
            </a:r>
          </a:p>
          <a:p>
            <a:r>
              <a:rPr lang="de-DE" dirty="0"/>
              <a:t>Antworten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941CE41-E1F7-4E99-B399-3CEA3BAB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459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25B28F-5487-44C8-9778-CF96D268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Zwei Strahl Ansatz</a:t>
            </a:r>
            <a:endParaRPr lang="en-US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81C305B-75AC-4A50-BC7F-144BC4509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8527" y="2130290"/>
            <a:ext cx="5090158" cy="2379306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B81B151-606C-4F48-8162-963F9228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Robert Boyd, Nonlinear Optics, ELSEVIER, 3te </a:t>
            </a:r>
            <a:r>
              <a:rPr lang="en-US" dirty="0" err="1"/>
              <a:t>Auflage</a:t>
            </a:r>
            <a:r>
              <a:rPr lang="en-US" dirty="0"/>
              <a:t>, 2008, ISBN: 9780123694706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76988F-A5A3-48B9-9D91-987784A8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30</a:t>
            </a:fld>
            <a:endParaRPr lang="en-US" dirty="0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24775CEA-BBCE-43E3-A85E-9A65F3CF6423}"/>
              </a:ext>
            </a:extLst>
          </p:cNvPr>
          <p:cNvSpPr/>
          <p:nvPr/>
        </p:nvSpPr>
        <p:spPr>
          <a:xfrm>
            <a:off x="2698427" y="3024583"/>
            <a:ext cx="706558" cy="590719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67735A48-B33C-418A-A738-47A143D647D9}"/>
              </a:ext>
            </a:extLst>
          </p:cNvPr>
          <p:cNvSpPr/>
          <p:nvPr/>
        </p:nvSpPr>
        <p:spPr>
          <a:xfrm>
            <a:off x="9542227" y="3140575"/>
            <a:ext cx="706558" cy="35873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C54F4CD8-2B58-4754-B306-77804E59A70E}"/>
                  </a:ext>
                </a:extLst>
              </p:cNvPr>
              <p:cNvSpPr txBox="1"/>
              <p:nvPr/>
            </p:nvSpPr>
            <p:spPr>
              <a:xfrm>
                <a:off x="6096000" y="3005913"/>
                <a:ext cx="797334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C54F4CD8-2B58-4754-B306-77804E59A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005913"/>
                <a:ext cx="797334" cy="52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feld 10">
            <a:extLst>
              <a:ext uri="{FF2B5EF4-FFF2-40B4-BE49-F238E27FC236}">
                <a16:creationId xmlns:a16="http://schemas.microsoft.com/office/drawing/2014/main" id="{C194460B-1608-4DA3-9CE2-05A3726987A2}"/>
              </a:ext>
            </a:extLst>
          </p:cNvPr>
          <p:cNvSpPr txBox="1"/>
          <p:nvPr/>
        </p:nvSpPr>
        <p:spPr>
          <a:xfrm>
            <a:off x="4142716" y="4653519"/>
            <a:ext cx="642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Selbstfokussierung mit einem zwei Strahlen</a:t>
            </a: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8F49D8ED-8AC3-4812-BEC9-9827F145087C}"/>
              </a:ext>
            </a:extLst>
          </p:cNvPr>
          <p:cNvSpPr/>
          <p:nvPr/>
        </p:nvSpPr>
        <p:spPr>
          <a:xfrm rot="1773626">
            <a:off x="2433433" y="2051761"/>
            <a:ext cx="1236545" cy="590719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B7BFA66-15F7-4FF1-937D-80BEB49ED497}"/>
              </a:ext>
            </a:extLst>
          </p:cNvPr>
          <p:cNvSpPr txBox="1"/>
          <p:nvPr/>
        </p:nvSpPr>
        <p:spPr>
          <a:xfrm>
            <a:off x="1583823" y="1577786"/>
            <a:ext cx="946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Starker </a:t>
            </a:r>
          </a:p>
          <a:p>
            <a:r>
              <a:rPr lang="de-DE" dirty="0"/>
              <a:t>Strahl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1F758292-DDE3-49BF-A223-60028BCD097A}"/>
                  </a:ext>
                </a:extLst>
              </p:cNvPr>
              <p:cNvSpPr txBox="1"/>
              <p:nvPr/>
            </p:nvSpPr>
            <p:spPr>
              <a:xfrm>
                <a:off x="5586469" y="2794990"/>
                <a:ext cx="1816395" cy="9680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1F758292-DDE3-49BF-A223-60028BCD0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469" y="2794990"/>
                <a:ext cx="1816395" cy="9680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feld 14">
            <a:extLst>
              <a:ext uri="{FF2B5EF4-FFF2-40B4-BE49-F238E27FC236}">
                <a16:creationId xmlns:a16="http://schemas.microsoft.com/office/drawing/2014/main" id="{39F22FC5-14FA-4E19-8F62-ACA1A95F3CBB}"/>
              </a:ext>
            </a:extLst>
          </p:cNvPr>
          <p:cNvSpPr txBox="1"/>
          <p:nvPr/>
        </p:nvSpPr>
        <p:spPr>
          <a:xfrm>
            <a:off x="1274634" y="3024670"/>
            <a:ext cx="1337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Schwache </a:t>
            </a:r>
          </a:p>
          <a:p>
            <a:r>
              <a:rPr lang="de-DE" dirty="0"/>
              <a:t>Probe Welle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77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7037E-7 L 0.17005 -0.12014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3" y="-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9476CE-B5FB-4658-94AF-D804F74CC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el 7">
                <a:extLst>
                  <a:ext uri="{FF2B5EF4-FFF2-40B4-BE49-F238E27FC236}">
                    <a16:creationId xmlns:a16="http://schemas.microsoft.com/office/drawing/2014/main" id="{1D518795-9696-4814-8400-890F0F73F2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82884" y="3066978"/>
                <a:ext cx="9382377" cy="724044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t">
                <a:spAutoFit/>
              </a:bodyPr>
              <a:lstStyle>
                <a:lvl1pPr algn="l" defTabSz="914400" rtl="0" eaLnBrk="1" latinLnBrk="0" hangingPunct="1">
                  <a:lnSpc>
                    <a:spcPct val="89000"/>
                  </a:lnSpc>
                  <a:spcBef>
                    <a:spcPct val="0"/>
                  </a:spcBef>
                  <a:buNone/>
                  <a:defRPr sz="4400" kern="1200" baseline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p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p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6" name="Titel 7">
                <a:extLst>
                  <a:ext uri="{FF2B5EF4-FFF2-40B4-BE49-F238E27FC236}">
                    <a16:creationId xmlns:a16="http://schemas.microsoft.com/office/drawing/2014/main" id="{1D518795-9696-4814-8400-890F0F73F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884" y="3066978"/>
                <a:ext cx="9382377" cy="724044"/>
              </a:xfrm>
              <a:prstGeom prst="rect">
                <a:avLst/>
              </a:prstGeom>
              <a:blipFill>
                <a:blip r:embed="rId2"/>
                <a:stretch>
                  <a:fillRect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>
            <a:extLst>
              <a:ext uri="{FF2B5EF4-FFF2-40B4-BE49-F238E27FC236}">
                <a16:creationId xmlns:a16="http://schemas.microsoft.com/office/drawing/2014/main" id="{C56A593D-26EE-4599-9733-83F469B8BEDA}"/>
              </a:ext>
            </a:extLst>
          </p:cNvPr>
          <p:cNvSpPr txBox="1"/>
          <p:nvPr/>
        </p:nvSpPr>
        <p:spPr>
          <a:xfrm>
            <a:off x="9544643" y="1591984"/>
            <a:ext cx="1971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/>
              <a:t>Ausblick</a:t>
            </a:r>
            <a:endParaRPr lang="en-US" sz="32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85745F4-A109-4A23-A86B-43611FCAF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7702" y="2646715"/>
            <a:ext cx="1768699" cy="156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900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7D24B-FFBD-442E-8EAD-506EEB225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349250"/>
            <a:ext cx="10446543" cy="1485900"/>
          </a:xfrm>
        </p:spPr>
        <p:txBody>
          <a:bodyPr/>
          <a:lstStyle/>
          <a:p>
            <a:pPr algn="ctr"/>
            <a:r>
              <a:rPr lang="de-DE" dirty="0"/>
              <a:t>Ausblick - Parametrischer Oszillator (OPO)</a:t>
            </a:r>
            <a:endParaRPr lang="en-US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D7B5C20-CE87-4495-99F2-1A9A1B65E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0476" y="1822450"/>
            <a:ext cx="9438552" cy="3539454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B64E49-6FCA-4B32-A288-CD9C75A8D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7830" y="6453386"/>
            <a:ext cx="8083685" cy="404614"/>
          </a:xfrm>
        </p:spPr>
        <p:txBody>
          <a:bodyPr/>
          <a:lstStyle/>
          <a:p>
            <a:pPr algn="ctr"/>
            <a:r>
              <a:rPr lang="en-US" dirty="0" err="1"/>
              <a:t>Nach</a:t>
            </a:r>
            <a:r>
              <a:rPr lang="en-US" dirty="0"/>
              <a:t>: Dr. </a:t>
            </a:r>
            <a:r>
              <a:rPr lang="en-US" dirty="0" err="1"/>
              <a:t>Rüdiger</a:t>
            </a:r>
            <a:r>
              <a:rPr lang="en-US" dirty="0"/>
              <a:t> </a:t>
            </a:r>
            <a:r>
              <a:rPr lang="en-US" dirty="0" err="1"/>
              <a:t>Paschotta</a:t>
            </a:r>
            <a:r>
              <a:rPr lang="en-US" dirty="0"/>
              <a:t>, Optical Parametric Oscillators,  RP Photonics Encyclopedia, https://tinyurl.com/y6649stn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D73550-2F5C-45DE-8824-C5F653C6A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9E57DC2-970A-4B3E-BB1C-7A09969E49DF}" type="slidenum">
              <a:rPr lang="en-US" smtClean="0"/>
              <a:pPr algn="ctr"/>
              <a:t>32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31A63C7-292F-4DD4-A023-15CB9BEB48BD}"/>
                  </a:ext>
                </a:extLst>
              </p:cNvPr>
              <p:cNvSpPr txBox="1"/>
              <p:nvPr/>
            </p:nvSpPr>
            <p:spPr>
              <a:xfrm>
                <a:off x="2189101" y="4019707"/>
                <a:ext cx="359073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800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de-DE" sz="2800" b="0" dirty="0"/>
              </a:p>
              <a:p>
                <a:pPr algn="ctr"/>
                <a:endParaRPr lang="en-US" sz="2800" dirty="0"/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31A63C7-292F-4DD4-A023-15CB9BEB4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101" y="4019707"/>
                <a:ext cx="359073" cy="8617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>
            <a:extLst>
              <a:ext uri="{FF2B5EF4-FFF2-40B4-BE49-F238E27FC236}">
                <a16:creationId xmlns:a16="http://schemas.microsoft.com/office/drawing/2014/main" id="{DB058E09-69E4-44FF-BC54-F6E935C32ACD}"/>
              </a:ext>
            </a:extLst>
          </p:cNvPr>
          <p:cNvSpPr txBox="1"/>
          <p:nvPr/>
        </p:nvSpPr>
        <p:spPr>
          <a:xfrm>
            <a:off x="5504623" y="4992572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Nichtlinearer Kristall</a:t>
            </a:r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EB4D571-88AA-41EF-A2FA-569CEC5A03F4}"/>
              </a:ext>
            </a:extLst>
          </p:cNvPr>
          <p:cNvSpPr txBox="1"/>
          <p:nvPr/>
        </p:nvSpPr>
        <p:spPr>
          <a:xfrm>
            <a:off x="3714750" y="5722979"/>
            <a:ext cx="5965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Schematische Darstellung eines parametrischen Oszillators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75B025F-56FC-49C6-8052-707AC5218C80}"/>
                  </a:ext>
                </a:extLst>
              </p:cNvPr>
              <p:cNvSpPr txBox="1"/>
              <p:nvPr/>
            </p:nvSpPr>
            <p:spPr>
              <a:xfrm>
                <a:off x="9762377" y="4746351"/>
                <a:ext cx="1017010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𝑖𝑑𝑙𝑒𝑟</m:t>
                          </m:r>
                        </m:sub>
                      </m:sSub>
                    </m:oMath>
                  </m:oMathPara>
                </a14:m>
                <a:endParaRPr lang="de-DE" sz="2800" b="0" dirty="0"/>
              </a:p>
              <a:p>
                <a:pPr algn="ctr"/>
                <a:endParaRPr lang="en-US" sz="2800" dirty="0"/>
              </a:p>
            </p:txBody>
          </p:sp>
        </mc:Choice>
        <mc:Fallback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75B025F-56FC-49C6-8052-707AC5218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377" y="4746351"/>
                <a:ext cx="1017010" cy="8617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29CB91CC-1538-4848-8BBE-CB4731E445E2}"/>
                  </a:ext>
                </a:extLst>
              </p:cNvPr>
              <p:cNvSpPr txBox="1"/>
              <p:nvPr/>
            </p:nvSpPr>
            <p:spPr>
              <a:xfrm>
                <a:off x="9730019" y="3638356"/>
                <a:ext cx="1204497" cy="896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𝑠𝑖𝑔𝑛𝑎𝑙</m:t>
                          </m:r>
                        </m:sub>
                      </m:sSub>
                    </m:oMath>
                  </m:oMathPara>
                </a14:m>
                <a:endParaRPr lang="de-DE" sz="2800" b="0" dirty="0"/>
              </a:p>
              <a:p>
                <a:pPr algn="ctr"/>
                <a:endParaRPr lang="en-US" sz="2800" dirty="0"/>
              </a:p>
            </p:txBody>
          </p:sp>
        </mc:Choice>
        <mc:Fallback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29CB91CC-1538-4848-8BBE-CB4731E44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019" y="3638356"/>
                <a:ext cx="1204497" cy="8967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189D06EA-2D09-4087-A1EA-7171FDB79DBC}"/>
                  </a:ext>
                </a:extLst>
              </p:cNvPr>
              <p:cNvSpPr txBox="1"/>
              <p:nvPr/>
            </p:nvSpPr>
            <p:spPr>
              <a:xfrm>
                <a:off x="11015526" y="4235151"/>
                <a:ext cx="7264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189D06EA-2D09-4087-A1EA-7171FDB79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5526" y="4235151"/>
                <a:ext cx="72641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4117307D-F0DF-4169-A329-10250F82B962}"/>
                  </a:ext>
                </a:extLst>
              </p:cNvPr>
              <p:cNvSpPr txBox="1"/>
              <p:nvPr/>
            </p:nvSpPr>
            <p:spPr>
              <a:xfrm>
                <a:off x="10092147" y="4227363"/>
                <a:ext cx="35746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4117307D-F0DF-4169-A329-10250F82B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2147" y="4227363"/>
                <a:ext cx="357469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8F4A26AC-9D77-4E83-8106-F9968F966492}"/>
              </a:ext>
            </a:extLst>
          </p:cNvPr>
          <p:cNvSpPr/>
          <p:nvPr/>
        </p:nvSpPr>
        <p:spPr>
          <a:xfrm>
            <a:off x="6268407" y="2042911"/>
            <a:ext cx="542925" cy="337979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93965A7E-6CB0-455D-B6A6-0285C539DD96}"/>
              </a:ext>
            </a:extLst>
          </p:cNvPr>
          <p:cNvSpPr/>
          <p:nvPr/>
        </p:nvSpPr>
        <p:spPr>
          <a:xfrm rot="9324005">
            <a:off x="5091614" y="3534427"/>
            <a:ext cx="542925" cy="337979"/>
          </a:xfrm>
          <a:prstGeom prst="rightArrow">
            <a:avLst>
              <a:gd name="adj1" fmla="val 50000"/>
              <a:gd name="adj2" fmla="val 4256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D448021E-214E-4DD4-8C09-B09E0939FA4B}"/>
              </a:ext>
            </a:extLst>
          </p:cNvPr>
          <p:cNvSpPr/>
          <p:nvPr/>
        </p:nvSpPr>
        <p:spPr>
          <a:xfrm rot="12465647">
            <a:off x="7599306" y="3574737"/>
            <a:ext cx="542925" cy="337979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138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nhaltsplatzhalter 17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B1E4D8F9-1F8D-4952-A7A1-7EA999349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5739" y="1835150"/>
            <a:ext cx="7560521" cy="3911599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1B549AD-CC1C-469C-8E50-BD35C50B2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49250"/>
            <a:ext cx="9601200" cy="1485900"/>
          </a:xfrm>
        </p:spPr>
        <p:txBody>
          <a:bodyPr/>
          <a:lstStyle/>
          <a:p>
            <a:r>
              <a:rPr lang="de-DE" dirty="0"/>
              <a:t>Ausblick – </a:t>
            </a:r>
            <a:r>
              <a:rPr lang="de-DE" dirty="0" err="1"/>
              <a:t>Pockels</a:t>
            </a:r>
            <a:r>
              <a:rPr lang="de-DE" dirty="0"/>
              <a:t>-Zelle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FBBA01-7A04-427C-BBB5-CBD8C3E7B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pPr algn="ctr"/>
            <a:r>
              <a:rPr lang="de-DE" dirty="0"/>
              <a:t>Ben Smith, </a:t>
            </a:r>
            <a:r>
              <a:rPr lang="en-US" dirty="0" err="1"/>
              <a:t>Pockels</a:t>
            </a:r>
            <a:r>
              <a:rPr lang="en-US" dirty="0"/>
              <a:t> cell </a:t>
            </a:r>
            <a:r>
              <a:rPr lang="en-US" dirty="0" err="1"/>
              <a:t>modulaliing</a:t>
            </a:r>
            <a:r>
              <a:rPr lang="en-US" dirty="0"/>
              <a:t> light polarization</a:t>
            </a:r>
            <a:r>
              <a:rPr lang="de-DE" dirty="0"/>
              <a:t>, 2017, </a:t>
            </a:r>
            <a:r>
              <a:rPr lang="en-US" dirty="0"/>
              <a:t>https://tinyurl.com/y3bke7zx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F9FBDAF-7039-464D-8D96-90ED924F3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33</a:t>
            </a:fld>
            <a:endParaRPr lang="en-US" dirty="0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A3C0DE3E-CD5A-47D5-BCAC-D9117F13966E}"/>
              </a:ext>
            </a:extLst>
          </p:cNvPr>
          <p:cNvSpPr/>
          <p:nvPr/>
        </p:nvSpPr>
        <p:spPr>
          <a:xfrm rot="10800000">
            <a:off x="9876260" y="3557031"/>
            <a:ext cx="1020339" cy="53094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FDED5C4-E87E-4300-A526-9FF19395EC48}"/>
              </a:ext>
            </a:extLst>
          </p:cNvPr>
          <p:cNvSpPr txBox="1"/>
          <p:nvPr/>
        </p:nvSpPr>
        <p:spPr>
          <a:xfrm>
            <a:off x="5878580" y="3637835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Nichtlinearer Kristall</a:t>
            </a:r>
            <a:endParaRPr lang="en-US" dirty="0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2D6CC080-4F7E-408E-8751-8792C6D002B1}"/>
              </a:ext>
            </a:extLst>
          </p:cNvPr>
          <p:cNvCxnSpPr>
            <a:cxnSpLocks/>
          </p:cNvCxnSpPr>
          <p:nvPr/>
        </p:nvCxnSpPr>
        <p:spPr>
          <a:xfrm>
            <a:off x="6902641" y="2824958"/>
            <a:ext cx="0" cy="320217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399AD750-E524-43B3-927E-4F800E0BC6CD}"/>
              </a:ext>
            </a:extLst>
          </p:cNvPr>
          <p:cNvCxnSpPr>
            <a:cxnSpLocks/>
          </p:cNvCxnSpPr>
          <p:nvPr/>
        </p:nvCxnSpPr>
        <p:spPr>
          <a:xfrm>
            <a:off x="6888065" y="4476910"/>
            <a:ext cx="0" cy="320217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21ADEDFB-2E65-46F8-8C66-BFAF11190F42}"/>
              </a:ext>
            </a:extLst>
          </p:cNvPr>
          <p:cNvSpPr txBox="1"/>
          <p:nvPr/>
        </p:nvSpPr>
        <p:spPr>
          <a:xfrm>
            <a:off x="6438866" y="2071243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U</a:t>
            </a:r>
            <a:endParaRPr lang="en-US" sz="3200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40D7090D-008F-4FE3-8224-3401FBFE474A}"/>
              </a:ext>
            </a:extLst>
          </p:cNvPr>
          <p:cNvSpPr txBox="1"/>
          <p:nvPr/>
        </p:nvSpPr>
        <p:spPr>
          <a:xfrm>
            <a:off x="6674668" y="2430058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+</a:t>
            </a:r>
            <a:endParaRPr lang="en-US" sz="28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A92C216-87CF-420E-BAB0-75FB678FFA13}"/>
              </a:ext>
            </a:extLst>
          </p:cNvPr>
          <p:cNvSpPr txBox="1"/>
          <p:nvPr/>
        </p:nvSpPr>
        <p:spPr>
          <a:xfrm>
            <a:off x="6719195" y="4588721"/>
            <a:ext cx="274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-</a:t>
            </a:r>
            <a:endParaRPr lang="en-US" sz="28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3DB25C4-5983-4EC3-8AFF-C9379E926CE9}"/>
              </a:ext>
            </a:extLst>
          </p:cNvPr>
          <p:cNvSpPr txBox="1"/>
          <p:nvPr/>
        </p:nvSpPr>
        <p:spPr>
          <a:xfrm>
            <a:off x="4551806" y="5324163"/>
            <a:ext cx="4609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Schematische Darstellung einer </a:t>
            </a:r>
            <a:r>
              <a:rPr lang="de-DE" dirty="0" err="1"/>
              <a:t>Pockels</a:t>
            </a:r>
            <a:r>
              <a:rPr lang="de-DE" dirty="0"/>
              <a:t>-Zelle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5058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6A1C23-66D3-4B0B-9771-B44335DA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 – </a:t>
            </a:r>
            <a:r>
              <a:rPr lang="de-DE" dirty="0" err="1"/>
              <a:t>Squeezed</a:t>
            </a:r>
            <a:r>
              <a:rPr lang="de-DE" dirty="0"/>
              <a:t> Light</a:t>
            </a:r>
            <a:endParaRPr lang="en-US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D12D6A7-06C2-4523-BEA7-B52317269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90" t="3824" r="8476" b="5537"/>
          <a:stretch/>
        </p:blipFill>
        <p:spPr>
          <a:xfrm>
            <a:off x="3846063" y="1214452"/>
            <a:ext cx="4945511" cy="4852974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A331C00-A488-4572-B3A3-8DC5DEB0D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Marc Amann, </a:t>
            </a:r>
            <a:r>
              <a:rPr lang="en-US" dirty="0" err="1"/>
              <a:t>Quantenoptik</a:t>
            </a:r>
            <a:r>
              <a:rPr lang="en-US" dirty="0"/>
              <a:t>, 2019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C07201-2066-4D23-BA5E-2DD914C37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34</a:t>
            </a:fld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ED4430A-6E84-4B53-8D19-A484C04ADE48}"/>
              </a:ext>
            </a:extLst>
          </p:cNvPr>
          <p:cNvSpPr txBox="1"/>
          <p:nvPr/>
        </p:nvSpPr>
        <p:spPr>
          <a:xfrm>
            <a:off x="9041044" y="3317773"/>
            <a:ext cx="2847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Anwendung des </a:t>
            </a:r>
            <a:r>
              <a:rPr lang="de-DE" dirty="0" err="1"/>
              <a:t>Squeezing</a:t>
            </a:r>
            <a:r>
              <a:rPr lang="de-DE" dirty="0"/>
              <a:t> </a:t>
            </a:r>
          </a:p>
          <a:p>
            <a:r>
              <a:rPr lang="de-DE" dirty="0"/>
              <a:t>Operators auf das Lichtfeld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3133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6B7BFBD-C488-4B5B-ABE5-8256F3FFB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2BA7674F-A261-445A-AE3A-A0AA30620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53A58C-A067-4B87-B48C-CB90C1FA0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5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A74CCB3-9BA5-4828-92EA-7D2C48CF1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113" y="1782391"/>
            <a:ext cx="9790029" cy="3935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de-DE" sz="8000" dirty="0"/>
              <a:t>Vielen Dank</a:t>
            </a:r>
            <a:br>
              <a:rPr lang="de-DE" sz="8000" dirty="0"/>
            </a:br>
            <a:r>
              <a:rPr lang="de-DE" sz="8000" dirty="0"/>
              <a:t>für Die Aufmerksamkeit!</a:t>
            </a:r>
            <a:endParaRPr lang="en-US" sz="80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9113AD-F6DC-437E-B081-B2AF7064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9E57DC2-970A-4B3E-BB1C-7A09969E49DF}" type="slidenum">
              <a:rPr lang="en-US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35</a:t>
            </a:fld>
            <a:endParaRPr lang="en-US" kern="120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66417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6B7BFBD-C488-4B5B-ABE5-8256F3FFB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2BA7674F-A261-445A-AE3A-A0AA30620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8245048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53A58C-A067-4B87-B48C-CB90C1FA0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10265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534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1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3" name="Rectangle 15">
            <a:extLst>
              <a:ext uri="{FF2B5EF4-FFF2-40B4-BE49-F238E27FC236}">
                <a16:creationId xmlns:a16="http://schemas.microsoft.com/office/drawing/2014/main" id="{F6B7BFBD-C488-4B5B-ABE5-8256F3FFB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2BA7674F-A261-445A-AE3A-A0AA30620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25" name="Rectangle 19">
            <a:extLst>
              <a:ext uri="{FF2B5EF4-FFF2-40B4-BE49-F238E27FC236}">
                <a16:creationId xmlns:a16="http://schemas.microsoft.com/office/drawing/2014/main" id="{BA53A58C-A067-4B87-B48C-CB90C1FA0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5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05B9798-1788-4156-9F98-AD1BC5700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099" y="1653731"/>
            <a:ext cx="8110584" cy="3935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de-DE" sz="8800" dirty="0"/>
              <a:t>Appendix</a:t>
            </a:r>
            <a:endParaRPr lang="en-US" sz="8800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288E66C-C2CC-4D38-9666-5F68B992E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20099" y="5589638"/>
            <a:ext cx="9790030" cy="64147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en-US" sz="200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329313-2080-475B-A2A0-68C9EEE69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9935" y="6453386"/>
            <a:ext cx="5547496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/>
              <a:t>Robert Boyd, Nonlinear Optics, ELSEVIER, 3te Auflage, 2008, ISBN: 9780123694706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8B065C2-6AE3-4765-8C59-6124C484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9E57DC2-970A-4B3E-BB1C-7A09969E49DF}" type="slidenum">
              <a:rPr lang="en-US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37</a:t>
            </a:fld>
            <a:endParaRPr lang="en-US" kern="120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0099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130CEDD-9237-4A89-89D7-94F2706D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Phasenanpassung Drehmethode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FCAE4A-5073-4298-8210-3EC729D71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Robert Boyd, Nonlinear Optics, ELSEVIER, 3te Auflage, 2008, ISBN: 9780123694706 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3BA6BD-8C67-47A3-B6E9-58503ACE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3" name="Grafik 2" descr="Ein Bild, das sitzend, drinnen, schwarz enthält.&#10;&#10;Automatisch generierte Beschreibung">
            <a:extLst>
              <a:ext uri="{FF2B5EF4-FFF2-40B4-BE49-F238E27FC236}">
                <a16:creationId xmlns:a16="http://schemas.microsoft.com/office/drawing/2014/main" id="{E6BB4006-0714-453D-AC36-7A1A6D221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366" y="1494378"/>
            <a:ext cx="6940056" cy="40849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E18204AA-D1B0-41DE-9F35-D8EE6FDA57E9}"/>
                  </a:ext>
                </a:extLst>
              </p:cNvPr>
              <p:cNvSpPr txBox="1"/>
              <p:nvPr/>
            </p:nvSpPr>
            <p:spPr>
              <a:xfrm>
                <a:off x="1488707" y="3115177"/>
                <a:ext cx="4380217" cy="8433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den>
                      </m:f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2400" b="0" i="0" smtClean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2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24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bSup>
                            <m:sSub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E18204AA-D1B0-41DE-9F35-D8EE6FDA5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707" y="3115177"/>
                <a:ext cx="4380217" cy="8433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Grafik 13">
            <a:extLst>
              <a:ext uri="{FF2B5EF4-FFF2-40B4-BE49-F238E27FC236}">
                <a16:creationId xmlns:a16="http://schemas.microsoft.com/office/drawing/2014/main" id="{2433622E-8EB2-4441-A4E5-4391FB10B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573603">
            <a:off x="9852396" y="2490495"/>
            <a:ext cx="975363" cy="101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407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EDD9E4-2376-4959-802D-269A35AB8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dritte Ordnung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68A1C9-8786-42CB-877A-0683C9F73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Robert Boyd, Nonlinear Optics, ELSEVIER, 3te Auflage, 2008, ISBN: 9780123694706 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B07EE2-3468-4A03-9D2F-762169B9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39</a:t>
            </a:fld>
            <a:endParaRPr lang="en-US" dirty="0"/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86F301C7-4823-4CFE-BA1F-E0431BD613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38" t="2268" r="2243" b="2458"/>
          <a:stretch/>
        </p:blipFill>
        <p:spPr>
          <a:xfrm>
            <a:off x="2990627" y="1148250"/>
            <a:ext cx="7258273" cy="521133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5285699-CA83-4901-A589-12E974018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954" y="3147423"/>
            <a:ext cx="4769617" cy="763942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C7C228EB-F3F1-4AE8-80E8-61847F8602A5}"/>
              </a:ext>
            </a:extLst>
          </p:cNvPr>
          <p:cNvSpPr txBox="1"/>
          <p:nvPr/>
        </p:nvSpPr>
        <p:spPr>
          <a:xfrm>
            <a:off x="2173708" y="3344728"/>
            <a:ext cx="218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Zwei Strahl Methode</a:t>
            </a:r>
            <a:endParaRPr lang="en-US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38CE95AD-60DB-4FC8-B15A-1C63EEE55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749554" y="4245540"/>
            <a:ext cx="4031484" cy="1148298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7011225C-305A-48B3-9654-26CB88F9A960}"/>
              </a:ext>
            </a:extLst>
          </p:cNvPr>
          <p:cNvSpPr txBox="1"/>
          <p:nvPr/>
        </p:nvSpPr>
        <p:spPr>
          <a:xfrm>
            <a:off x="1048483" y="5022851"/>
            <a:ext cx="2049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 Strahl Methode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40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098564-648A-4C97-BAB5-6884DEB34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Lineare Lichtmaterie WW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2BD351FC-9C0D-4857-A35B-83C3B8D83A39}"/>
                  </a:ext>
                </a:extLst>
              </p:cNvPr>
              <p:cNvSpPr txBox="1"/>
              <p:nvPr/>
            </p:nvSpPr>
            <p:spPr>
              <a:xfrm>
                <a:off x="4779389" y="2104272"/>
                <a:ext cx="2633221" cy="621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2BD351FC-9C0D-4857-A35B-83C3B8D83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389" y="2104272"/>
                <a:ext cx="2633221" cy="6213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F2C2C1CE-31C6-4BD1-ADD3-4285C6A85156}"/>
                  </a:ext>
                </a:extLst>
              </p:cNvPr>
              <p:cNvSpPr txBox="1"/>
              <p:nvPr/>
            </p:nvSpPr>
            <p:spPr>
              <a:xfrm>
                <a:off x="3285612" y="3003702"/>
                <a:ext cx="5773175" cy="36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 - </a:t>
                </a:r>
                <a:r>
                  <a:rPr lang="en-US" sz="1600" dirty="0" err="1"/>
                  <a:t>Dielektrischekonstante</a:t>
                </a:r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sz="1600" dirty="0"/>
                  <a:t> - </a:t>
                </a:r>
                <a:r>
                  <a:rPr lang="en-US" sz="1600" dirty="0" err="1"/>
                  <a:t>Elektrisches</a:t>
                </a:r>
                <a:r>
                  <a:rPr lang="en-US" sz="1600" dirty="0"/>
                  <a:t> Feld,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sz="1600" dirty="0"/>
                  <a:t> - </a:t>
                </a:r>
                <a:r>
                  <a:rPr lang="en-US" sz="1600" dirty="0" err="1"/>
                  <a:t>Polarisation</a:t>
                </a:r>
                <a:r>
                  <a:rPr lang="en-US" sz="1600" dirty="0"/>
                  <a:t>  </a:t>
                </a: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F2C2C1CE-31C6-4BD1-ADD3-4285C6A85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612" y="3003702"/>
                <a:ext cx="5773175" cy="368499"/>
              </a:xfrm>
              <a:prstGeom prst="rect">
                <a:avLst/>
              </a:prstGeom>
              <a:blipFill>
                <a:blip r:embed="rId3"/>
                <a:stretch>
                  <a:fillRect t="-13333" b="-2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8F4E606-7C39-4D63-96FA-A07A1B889BA6}"/>
                  </a:ext>
                </a:extLst>
              </p:cNvPr>
              <p:cNvSpPr txBox="1"/>
              <p:nvPr/>
            </p:nvSpPr>
            <p:spPr>
              <a:xfrm>
                <a:off x="3396086" y="5093927"/>
                <a:ext cx="5552226" cy="2564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600" dirty="0"/>
                  <a:t>- </a:t>
                </a:r>
                <a:r>
                  <a:rPr lang="en-US" sz="1600" dirty="0" err="1"/>
                  <a:t>Dielektrische</a:t>
                </a:r>
                <a:r>
                  <a:rPr lang="en-US" sz="1600" dirty="0"/>
                  <a:t> </a:t>
                </a:r>
                <a:r>
                  <a:rPr lang="en-US" sz="1600" dirty="0" err="1"/>
                  <a:t>Suszeptbilitität</a:t>
                </a:r>
                <a:r>
                  <a:rPr lang="en-US" sz="1600" dirty="0"/>
                  <a:t>,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≙</m:t>
                    </m:r>
                  </m:oMath>
                </a14:m>
                <a:r>
                  <a:rPr lang="en-US" sz="1600" dirty="0"/>
                  <a:t> Tensor n-</a:t>
                </a:r>
                <a:r>
                  <a:rPr lang="en-US" sz="1600" dirty="0" err="1"/>
                  <a:t>ter</a:t>
                </a:r>
                <a:r>
                  <a:rPr lang="en-US" sz="1600" dirty="0"/>
                  <a:t> </a:t>
                </a:r>
                <a:r>
                  <a:rPr lang="en-US" sz="1600" dirty="0" err="1"/>
                  <a:t>Ordnung</a:t>
                </a:r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8F4E606-7C39-4D63-96FA-A07A1B889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086" y="5093927"/>
                <a:ext cx="5552226" cy="256480"/>
              </a:xfrm>
              <a:prstGeom prst="rect">
                <a:avLst/>
              </a:prstGeom>
              <a:blipFill>
                <a:blip r:embed="rId4"/>
                <a:stretch>
                  <a:fillRect l="-1207" t="-21429" b="-47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>
            <a:extLst>
              <a:ext uri="{FF2B5EF4-FFF2-40B4-BE49-F238E27FC236}">
                <a16:creationId xmlns:a16="http://schemas.microsoft.com/office/drawing/2014/main" id="{478BA18B-452D-43F5-B7F7-BA3D890BF829}"/>
              </a:ext>
            </a:extLst>
          </p:cNvPr>
          <p:cNvSpPr txBox="1"/>
          <p:nvPr/>
        </p:nvSpPr>
        <p:spPr>
          <a:xfrm>
            <a:off x="9662846" y="5027242"/>
            <a:ext cx="2529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Laser führen zu </a:t>
            </a:r>
          </a:p>
          <a:p>
            <a:pPr algn="ctr"/>
            <a:r>
              <a:rPr lang="de-DE" dirty="0"/>
              <a:t>Nichtlinearen Antworten</a:t>
            </a:r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1854AA5-FB16-4E17-B83C-FA64DFB247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91825" y="1184427"/>
            <a:ext cx="519112" cy="3638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77DEB977-C236-437F-AA89-DECEE5437CA8}"/>
                  </a:ext>
                </a:extLst>
              </p:cNvPr>
              <p:cNvSpPr txBox="1"/>
              <p:nvPr/>
            </p:nvSpPr>
            <p:spPr>
              <a:xfrm>
                <a:off x="2677910" y="4020606"/>
                <a:ext cx="7673704" cy="6656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de-DE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3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p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3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de-DE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3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p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77DEB977-C236-437F-AA89-DECEE5437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910" y="4020606"/>
                <a:ext cx="7673704" cy="66569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ußzeilenplatzhalter 2">
            <a:extLst>
              <a:ext uri="{FF2B5EF4-FFF2-40B4-BE49-F238E27FC236}">
                <a16:creationId xmlns:a16="http://schemas.microsoft.com/office/drawing/2014/main" id="{7008E441-C5B4-4A70-BF61-6480C2B1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4013" y="6453188"/>
            <a:ext cx="6280150" cy="404812"/>
          </a:xfrm>
        </p:spPr>
        <p:txBody>
          <a:bodyPr/>
          <a:lstStyle/>
          <a:p>
            <a:pPr algn="ctr"/>
            <a:r>
              <a:rPr lang="en-US" dirty="0"/>
              <a:t>Robert Boyd, Nonlinear Optics, ELSEVIER, 3te </a:t>
            </a:r>
            <a:r>
              <a:rPr lang="de-DE" dirty="0"/>
              <a:t>Auflage</a:t>
            </a:r>
            <a:r>
              <a:rPr lang="en-US" dirty="0"/>
              <a:t>, 2008, ISBN: 9780123694706</a:t>
            </a:r>
          </a:p>
          <a:p>
            <a:pPr algn="ctr"/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CE048D-B364-46BA-AC54-656FCDCF3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8786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3CD00-62A6-4073-84AF-7C61E4300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Zweite Harmonische - Polarisation</a:t>
            </a:r>
            <a:endParaRPr lang="en-US" dirty="0"/>
          </a:p>
        </p:txBody>
      </p:sp>
      <p:pic>
        <p:nvPicPr>
          <p:cNvPr id="7" name="Inhaltsplatzhalter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5D1B2D63-D59F-4B8B-82FF-0C1CE1DCD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92" t="3625" r="2657" b="1912"/>
          <a:stretch/>
        </p:blipFill>
        <p:spPr>
          <a:xfrm>
            <a:off x="3141783" y="1511335"/>
            <a:ext cx="5311054" cy="4503421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5A1D47-B3DE-4379-B7B5-532E26F24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Robert Boyd, Nonlinear Optics, ELSEVIER, 3te </a:t>
            </a:r>
            <a:r>
              <a:rPr lang="en-US" dirty="0" err="1"/>
              <a:t>Auflage</a:t>
            </a:r>
            <a:r>
              <a:rPr lang="en-US" dirty="0"/>
              <a:t>, 2008, ISBN: 9780123694706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0C7845-BC11-4B6D-857D-7CA1EE457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40</a:t>
            </a:fld>
            <a:endParaRPr lang="en-US" dirty="0"/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CB0B8DF6-9C20-479C-93F5-753E909ADFC9}"/>
              </a:ext>
            </a:extLst>
          </p:cNvPr>
          <p:cNvGrpSpPr/>
          <p:nvPr/>
        </p:nvGrpSpPr>
        <p:grpSpPr>
          <a:xfrm>
            <a:off x="9400493" y="2431929"/>
            <a:ext cx="1742785" cy="2362132"/>
            <a:chOff x="9472736" y="1629046"/>
            <a:chExt cx="1742785" cy="2362132"/>
          </a:xfrm>
        </p:grpSpPr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CB88FF3-B676-4EDC-B263-73F5A246A3BA}"/>
                </a:ext>
              </a:extLst>
            </p:cNvPr>
            <p:cNvSpPr txBox="1"/>
            <p:nvPr/>
          </p:nvSpPr>
          <p:spPr>
            <a:xfrm>
              <a:off x="9472736" y="1629046"/>
              <a:ext cx="1742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In dem Beispiel:</a:t>
              </a:r>
              <a:endParaRPr lang="en-US" dirty="0"/>
            </a:p>
          </p:txBody>
        </p: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26EC76A4-B70A-4A14-85DA-5B046899A70B}"/>
                </a:ext>
              </a:extLst>
            </p:cNvPr>
            <p:cNvGrpSpPr/>
            <p:nvPr/>
          </p:nvGrpSpPr>
          <p:grpSpPr>
            <a:xfrm>
              <a:off x="9764579" y="2396170"/>
              <a:ext cx="1253649" cy="1266243"/>
              <a:chOff x="9815379" y="2231070"/>
              <a:chExt cx="1253649" cy="1266243"/>
            </a:xfrm>
          </p:grpSpPr>
          <p:sp>
            <p:nvSpPr>
              <p:cNvPr id="8" name="Pfeil: nach rechts 7">
                <a:extLst>
                  <a:ext uri="{FF2B5EF4-FFF2-40B4-BE49-F238E27FC236}">
                    <a16:creationId xmlns:a16="http://schemas.microsoft.com/office/drawing/2014/main" id="{1704A3DB-2097-4487-A36D-0500E029E50D}"/>
                  </a:ext>
                </a:extLst>
              </p:cNvPr>
              <p:cNvSpPr/>
              <p:nvPr/>
            </p:nvSpPr>
            <p:spPr>
              <a:xfrm>
                <a:off x="9847973" y="3360687"/>
                <a:ext cx="1221055" cy="136626"/>
              </a:xfrm>
              <a:prstGeom prst="rightArrow">
                <a:avLst/>
              </a:prstGeom>
              <a:solidFill>
                <a:srgbClr val="65666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Pfeil: nach rechts 10">
                <a:extLst>
                  <a:ext uri="{FF2B5EF4-FFF2-40B4-BE49-F238E27FC236}">
                    <a16:creationId xmlns:a16="http://schemas.microsoft.com/office/drawing/2014/main" id="{EE9250DD-D00F-4D12-98B5-BA7409D8B4BC}"/>
                  </a:ext>
                </a:extLst>
              </p:cNvPr>
              <p:cNvSpPr/>
              <p:nvPr/>
            </p:nvSpPr>
            <p:spPr>
              <a:xfrm rot="16200000">
                <a:off x="9273164" y="2773285"/>
                <a:ext cx="1221055" cy="136626"/>
              </a:xfrm>
              <a:prstGeom prst="rightArrow">
                <a:avLst/>
              </a:prstGeom>
              <a:solidFill>
                <a:srgbClr val="65666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C1A392C0-8990-44CB-B0C2-EF30DBD82352}"/>
                    </a:ext>
                  </a:extLst>
                </p:cNvPr>
                <p:cNvSpPr txBox="1"/>
                <p:nvPr/>
              </p:nvSpPr>
              <p:spPr>
                <a:xfrm>
                  <a:off x="10973147" y="3671988"/>
                  <a:ext cx="242374" cy="31919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C1A392C0-8990-44CB-B0C2-EF30DBD823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3147" y="3671988"/>
                  <a:ext cx="242374" cy="319190"/>
                </a:xfrm>
                <a:prstGeom prst="rect">
                  <a:avLst/>
                </a:prstGeom>
                <a:blipFill>
                  <a:blip r:embed="rId3"/>
                  <a:stretch>
                    <a:fillRect l="-2500" r="-20000" b="-9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8B3570AF-44FA-4FA6-82F5-9EE318ADD561}"/>
                    </a:ext>
                  </a:extLst>
                </p:cNvPr>
                <p:cNvSpPr txBox="1"/>
                <p:nvPr/>
              </p:nvSpPr>
              <p:spPr>
                <a:xfrm>
                  <a:off x="9472736" y="2182127"/>
                  <a:ext cx="33817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8B3570AF-44FA-4FA6-82F5-9EE318ADD5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2736" y="2182127"/>
                  <a:ext cx="338170" cy="276999"/>
                </a:xfrm>
                <a:prstGeom prst="rect">
                  <a:avLst/>
                </a:prstGeom>
                <a:blipFill>
                  <a:blip r:embed="rId4"/>
                  <a:stretch>
                    <a:fillRect t="-24444" r="-76786"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Textfeld 16">
            <a:extLst>
              <a:ext uri="{FF2B5EF4-FFF2-40B4-BE49-F238E27FC236}">
                <a16:creationId xmlns:a16="http://schemas.microsoft.com/office/drawing/2014/main" id="{C0ECCDF8-1DFB-40ED-AACD-076721D5ED6A}"/>
              </a:ext>
            </a:extLst>
          </p:cNvPr>
          <p:cNvSpPr txBox="1"/>
          <p:nvPr/>
        </p:nvSpPr>
        <p:spPr>
          <a:xfrm>
            <a:off x="5278496" y="361299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endParaRPr lang="en-US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C8E0156-6872-4E90-96CB-9C5BD2AB85C3}"/>
              </a:ext>
            </a:extLst>
          </p:cNvPr>
          <p:cNvSpPr txBox="1"/>
          <p:nvPr/>
        </p:nvSpPr>
        <p:spPr>
          <a:xfrm>
            <a:off x="5074070" y="3517799"/>
            <a:ext cx="270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C88F0C8-428B-482C-A639-6328CBAF7E27}"/>
              </a:ext>
            </a:extLst>
          </p:cNvPr>
          <p:cNvSpPr txBox="1"/>
          <p:nvPr/>
        </p:nvSpPr>
        <p:spPr>
          <a:xfrm>
            <a:off x="5482922" y="352865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5982DDC-B3E8-4BDE-9C32-DD2B0F198216}"/>
              </a:ext>
            </a:extLst>
          </p:cNvPr>
          <p:cNvSpPr txBox="1"/>
          <p:nvPr/>
        </p:nvSpPr>
        <p:spPr>
          <a:xfrm>
            <a:off x="4305573" y="3992055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</a:t>
            </a:r>
            <a:endParaRPr lang="en-US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FC68BBA-85A8-4142-AA56-AB07521033AC}"/>
              </a:ext>
            </a:extLst>
          </p:cNvPr>
          <p:cNvSpPr txBox="1"/>
          <p:nvPr/>
        </p:nvSpPr>
        <p:spPr>
          <a:xfrm>
            <a:off x="4011522" y="3718232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  <a:endParaRPr lang="en-US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8408FAD-9C1C-4E35-8566-D3FB6EECA8D6}"/>
              </a:ext>
            </a:extLst>
          </p:cNvPr>
          <p:cNvSpPr txBox="1"/>
          <p:nvPr/>
        </p:nvSpPr>
        <p:spPr>
          <a:xfrm>
            <a:off x="7284538" y="3902898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260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098564-648A-4C97-BAB5-6884DEB34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Lineare Lichtmaterie WW </a:t>
            </a:r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78BA18B-452D-43F5-B7F7-BA3D890BF829}"/>
              </a:ext>
            </a:extLst>
          </p:cNvPr>
          <p:cNvSpPr txBox="1"/>
          <p:nvPr/>
        </p:nvSpPr>
        <p:spPr>
          <a:xfrm>
            <a:off x="9662846" y="5027242"/>
            <a:ext cx="2529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Laser führen zu </a:t>
            </a:r>
          </a:p>
          <a:p>
            <a:pPr algn="ctr"/>
            <a:r>
              <a:rPr lang="de-DE" dirty="0"/>
              <a:t>Nichtlinearen Antworten</a:t>
            </a:r>
            <a:endParaRPr lang="en-US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F0D940E0-74EB-44C4-B4B5-DEF1921BDF95}"/>
              </a:ext>
            </a:extLst>
          </p:cNvPr>
          <p:cNvGrpSpPr/>
          <p:nvPr/>
        </p:nvGrpSpPr>
        <p:grpSpPr>
          <a:xfrm>
            <a:off x="2475050" y="2338801"/>
            <a:ext cx="7673704" cy="1329801"/>
            <a:chOff x="2568853" y="2179793"/>
            <a:chExt cx="7673704" cy="13298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9D99F045-C4FB-4D45-A833-60C7DD581725}"/>
                    </a:ext>
                  </a:extLst>
                </p:cNvPr>
                <p:cNvSpPr txBox="1"/>
                <p:nvPr/>
              </p:nvSpPr>
              <p:spPr>
                <a:xfrm>
                  <a:off x="3287029" y="3253114"/>
                  <a:ext cx="5552226" cy="2564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1600" dirty="0"/>
                    <a:t>- </a:t>
                  </a:r>
                  <a:r>
                    <a:rPr lang="en-US" sz="1600" dirty="0" err="1"/>
                    <a:t>Dielektrische</a:t>
                  </a:r>
                  <a:r>
                    <a:rPr lang="en-US" sz="1600" dirty="0"/>
                    <a:t> </a:t>
                  </a:r>
                  <a:r>
                    <a:rPr lang="en-US" sz="1600" dirty="0" err="1"/>
                    <a:t>Suszeptbilitität</a:t>
                  </a:r>
                  <a:r>
                    <a:rPr lang="en-US" sz="1600" dirty="0"/>
                    <a:t>, 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≙</m:t>
                      </m:r>
                    </m:oMath>
                  </a14:m>
                  <a:r>
                    <a:rPr lang="en-US" sz="1600" dirty="0"/>
                    <a:t> Tensor n-</a:t>
                  </a:r>
                  <a:r>
                    <a:rPr lang="en-US" sz="1600" dirty="0" err="1"/>
                    <a:t>ter</a:t>
                  </a:r>
                  <a:r>
                    <a:rPr lang="en-US" sz="1600" dirty="0"/>
                    <a:t> </a:t>
                  </a:r>
                  <a:r>
                    <a:rPr lang="en-US" sz="1600" dirty="0" err="1"/>
                    <a:t>Ordnung</a:t>
                  </a:r>
                  <a:r>
                    <a:rPr lang="en-US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9D99F045-C4FB-4D45-A833-60C7DD5817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7029" y="3253114"/>
                  <a:ext cx="5552226" cy="256480"/>
                </a:xfrm>
                <a:prstGeom prst="rect">
                  <a:avLst/>
                </a:prstGeom>
                <a:blipFill>
                  <a:blip r:embed="rId2"/>
                  <a:stretch>
                    <a:fillRect l="-1317" t="-21429" b="-476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E6A735C4-AB64-4A6F-9390-C6AFB0EE5A90}"/>
                    </a:ext>
                  </a:extLst>
                </p:cNvPr>
                <p:cNvSpPr txBox="1"/>
                <p:nvPr/>
              </p:nvSpPr>
              <p:spPr>
                <a:xfrm>
                  <a:off x="2568853" y="2179793"/>
                  <a:ext cx="7673704" cy="6656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de-DE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acc>
                              <m:accPr>
                                <m:chr m:val="⃗"/>
                                <m:ctrlP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  <m: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de-DE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sSup>
                              <m:sSupPr>
                                <m:ctrlP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de-DE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36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de-DE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3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sup>
                            </m:sSup>
                            <m:sSup>
                              <m:sSupPr>
                                <m:ctrlP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de-DE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36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  <m:t>+…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E6A735C4-AB64-4A6F-9390-C6AFB0EE5A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8853" y="2179793"/>
                  <a:ext cx="7673704" cy="66569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CDC3AB0F-29B3-4D82-8BC1-F64D5DB20941}"/>
                  </a:ext>
                </a:extLst>
              </p:cNvPr>
              <p:cNvSpPr/>
              <p:nvPr/>
            </p:nvSpPr>
            <p:spPr>
              <a:xfrm>
                <a:off x="2918924" y="4459607"/>
                <a:ext cx="6743922" cy="8605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d>
                          <m:dPr>
                            <m:ctrlPr>
                              <a:rPr lang="de-DE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de-DE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de-DE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−12 </m:t>
                        </m:r>
                      </m:sup>
                    </m:sSup>
                    <m:f>
                      <m:fPr>
                        <m:ctrlPr>
                          <a:rPr lang="de-DE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de-DE" sz="3200">
                            <a:latin typeface="Cambria Math" panose="02040503050406030204" pitchFamily="18" charset="0"/>
                          </a:rPr>
                          <m:t>m</m:t>
                        </m:r>
                      </m:num>
                      <m:den>
                        <m:r>
                          <m:rPr>
                            <m:nor/>
                          </m:rPr>
                          <a:rPr lang="de-DE" sz="3200">
                            <a:latin typeface="Cambria Math" panose="02040503050406030204" pitchFamily="18" charset="0"/>
                          </a:rPr>
                          <m:t>V</m:t>
                        </m:r>
                      </m:den>
                    </m:f>
                  </m:oMath>
                </a14:m>
                <a:r>
                  <a:rPr lang="en-US" sz="3200" dirty="0"/>
                  <a:t>,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d>
                          <m:dPr>
                            <m:ctrlPr>
                              <a:rPr lang="de-DE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  <m:r>
                      <a:rPr lang="de-DE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de-DE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24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f>
                      <m:fPr>
                        <m:ctrlPr>
                          <a:rPr lang="de-DE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32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de-DE" sz="320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p>
                            <m:r>
                              <a:rPr lang="de-DE" sz="32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de-DE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320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p>
                            <m:r>
                              <a:rPr lang="de-DE" sz="32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CDC3AB0F-29B3-4D82-8BC1-F64D5DB209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924" y="4459607"/>
                <a:ext cx="6743922" cy="860557"/>
              </a:xfrm>
              <a:prstGeom prst="rect">
                <a:avLst/>
              </a:prstGeom>
              <a:blipFill>
                <a:blip r:embed="rId4"/>
                <a:stretch>
                  <a:fillRect b="-9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ußzeilenplatzhalter 2">
            <a:extLst>
              <a:ext uri="{FF2B5EF4-FFF2-40B4-BE49-F238E27FC236}">
                <a16:creationId xmlns:a16="http://schemas.microsoft.com/office/drawing/2014/main" id="{7C46BC29-B570-4002-ABA9-FF078C03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4013" y="6453188"/>
            <a:ext cx="6280150" cy="404812"/>
          </a:xfrm>
        </p:spPr>
        <p:txBody>
          <a:bodyPr/>
          <a:lstStyle/>
          <a:p>
            <a:pPr algn="ctr"/>
            <a:r>
              <a:rPr lang="en-US" dirty="0"/>
              <a:t>Robert Boyd, Nonlinear Optics, ELSEVIER, 3te </a:t>
            </a:r>
            <a:r>
              <a:rPr lang="de-DE" dirty="0"/>
              <a:t>Auflage</a:t>
            </a:r>
            <a:r>
              <a:rPr lang="en-US" dirty="0"/>
              <a:t>, 2008, ISBN: 9780123694706</a:t>
            </a:r>
          </a:p>
          <a:p>
            <a:pPr algn="ctr"/>
            <a:endParaRPr lang="en-US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67C7FAD5-8A59-435E-9624-DCBC5C38C0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91825" y="1184427"/>
            <a:ext cx="519112" cy="3638550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801C19-4478-4675-AEC3-8677AD322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02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E7B427-5AF2-4A6B-A31C-7A662719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el 7">
                <a:extLst>
                  <a:ext uri="{FF2B5EF4-FFF2-40B4-BE49-F238E27FC236}">
                    <a16:creationId xmlns:a16="http://schemas.microsoft.com/office/drawing/2014/main" id="{8A86C4EB-D421-4B20-92BD-66F6F3F2E19D}"/>
                  </a:ext>
                </a:extLst>
              </p:cNvPr>
              <p:cNvSpPr txBox="1">
                <a:spLocks noGrp="1"/>
              </p:cNvSpPr>
              <p:nvPr>
                <p:ph type="title" idx="4294967295"/>
              </p:nvPr>
            </p:nvSpPr>
            <p:spPr>
              <a:xfrm>
                <a:off x="2108719" y="3066978"/>
                <a:ext cx="9382377" cy="724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8" name="Titel 7">
                <a:extLst>
                  <a:ext uri="{FF2B5EF4-FFF2-40B4-BE49-F238E27FC236}">
                    <a16:creationId xmlns:a16="http://schemas.microsoft.com/office/drawing/2014/main" id="{8A86C4EB-D421-4B20-92BD-66F6F3F2E19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>
              <a:xfrm>
                <a:off x="2108719" y="3066978"/>
                <a:ext cx="9382377" cy="724044"/>
              </a:xfrm>
              <a:prstGeom prst="rect">
                <a:avLst/>
              </a:prstGeom>
              <a:blipFill>
                <a:blip r:embed="rId2"/>
                <a:stretch>
                  <a:fillRect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Grafik 11">
            <a:extLst>
              <a:ext uri="{FF2B5EF4-FFF2-40B4-BE49-F238E27FC236}">
                <a16:creationId xmlns:a16="http://schemas.microsoft.com/office/drawing/2014/main" id="{316D641A-3D76-4CE7-A1D1-620887ED9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677521">
            <a:off x="5718110" y="2233238"/>
            <a:ext cx="2302145" cy="2391522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11DA4D75-340A-4A99-BEAB-9766FB2F3777}"/>
              </a:ext>
            </a:extLst>
          </p:cNvPr>
          <p:cNvSpPr txBox="1"/>
          <p:nvPr/>
        </p:nvSpPr>
        <p:spPr>
          <a:xfrm>
            <a:off x="5188215" y="1412631"/>
            <a:ext cx="3223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chemeClr val="tx2"/>
                </a:solidFill>
              </a:rPr>
              <a:t>Zweite Ordnung</a:t>
            </a:r>
            <a:endParaRPr 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298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351AF4-6393-400E-9BB6-08478C50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grüne Laserpointer</a:t>
            </a:r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7668319-1D94-4883-BA1B-F1FA292A9568}"/>
              </a:ext>
            </a:extLst>
          </p:cNvPr>
          <p:cNvSpPr txBox="1"/>
          <p:nvPr/>
        </p:nvSpPr>
        <p:spPr>
          <a:xfrm>
            <a:off x="2381835" y="4539489"/>
            <a:ext cx="1820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Ansteuerung</a:t>
            </a:r>
            <a:endParaRPr lang="en-US" sz="2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794E6C2-5A27-45F3-9768-C47D48F05615}"/>
              </a:ext>
            </a:extLst>
          </p:cNvPr>
          <p:cNvSpPr txBox="1"/>
          <p:nvPr/>
        </p:nvSpPr>
        <p:spPr>
          <a:xfrm>
            <a:off x="4378736" y="2287607"/>
            <a:ext cx="1619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Laserdiode</a:t>
            </a:r>
            <a:endParaRPr lang="en-US" sz="28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35D49F6-D0D1-43CE-B7BA-AF09376BFAB6}"/>
              </a:ext>
            </a:extLst>
          </p:cNvPr>
          <p:cNvSpPr txBox="1"/>
          <p:nvPr/>
        </p:nvSpPr>
        <p:spPr>
          <a:xfrm>
            <a:off x="8303236" y="2280335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KTiOPO</a:t>
            </a:r>
            <a:r>
              <a:rPr lang="de-DE" sz="2400" baseline="-25000" dirty="0"/>
              <a:t>4</a:t>
            </a:r>
            <a:endParaRPr lang="en-US" sz="2800" baseline="-250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C4EA8D9-380A-47C0-8DE3-EEE2B6124579}"/>
              </a:ext>
            </a:extLst>
          </p:cNvPr>
          <p:cNvSpPr txBox="1"/>
          <p:nvPr/>
        </p:nvSpPr>
        <p:spPr>
          <a:xfrm>
            <a:off x="9099137" y="4594227"/>
            <a:ext cx="1176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IR Filter</a:t>
            </a:r>
            <a:endParaRPr lang="en-US" sz="2400" baseline="-250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459797C-D4F6-46F7-AEE8-1AB71D777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5387" y="2864109"/>
            <a:ext cx="9246964" cy="1485900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F468E056-D57A-40A3-8E81-0653293EE907}"/>
              </a:ext>
            </a:extLst>
          </p:cNvPr>
          <p:cNvSpPr txBox="1"/>
          <p:nvPr/>
        </p:nvSpPr>
        <p:spPr>
          <a:xfrm>
            <a:off x="6909617" y="2257475"/>
            <a:ext cx="1252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Nd:YV0</a:t>
            </a:r>
            <a:r>
              <a:rPr lang="de-DE" sz="2400" baseline="-25000" dirty="0"/>
              <a:t>4</a:t>
            </a:r>
            <a:endParaRPr lang="en-US" sz="2400" baseline="-250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190707-BDBD-4949-8942-D6E37AA75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  <p:sp>
        <p:nvSpPr>
          <p:cNvPr id="12" name="Fußzeilenplatzhalter 3">
            <a:extLst>
              <a:ext uri="{FF2B5EF4-FFF2-40B4-BE49-F238E27FC236}">
                <a16:creationId xmlns:a16="http://schemas.microsoft.com/office/drawing/2014/main" id="{5E9E64A2-E3F2-4426-AB59-EE4769D84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7253736" cy="404614"/>
          </a:xfrm>
        </p:spPr>
        <p:txBody>
          <a:bodyPr/>
          <a:lstStyle/>
          <a:p>
            <a:pPr algn="ctr"/>
            <a:r>
              <a:rPr lang="de-DE" dirty="0"/>
              <a:t>Abbildung nach: </a:t>
            </a:r>
            <a:r>
              <a:rPr lang="de-DE" dirty="0" err="1"/>
              <a:t>panoptics</a:t>
            </a:r>
            <a:r>
              <a:rPr lang="de-DE" dirty="0"/>
              <a:t>, A </a:t>
            </a:r>
            <a:r>
              <a:rPr lang="de-DE" dirty="0" err="1"/>
              <a:t>laser</a:t>
            </a:r>
            <a:r>
              <a:rPr lang="de-DE" dirty="0"/>
              <a:t> </a:t>
            </a:r>
            <a:r>
              <a:rPr lang="de-DE" dirty="0" err="1"/>
              <a:t>pointer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diode-pumped</a:t>
            </a:r>
            <a:r>
              <a:rPr lang="de-DE" dirty="0"/>
              <a:t> solid </a:t>
            </a:r>
            <a:r>
              <a:rPr lang="de-DE" dirty="0" err="1"/>
              <a:t>state</a:t>
            </a:r>
            <a:r>
              <a:rPr lang="de-DE" dirty="0"/>
              <a:t>, 2016, </a:t>
            </a:r>
            <a:r>
              <a:rPr lang="en-US" dirty="0"/>
              <a:t>https://tinyurl.com/y37ru2fl</a:t>
            </a:r>
          </a:p>
        </p:txBody>
      </p:sp>
    </p:spTree>
    <p:extLst>
      <p:ext uri="{BB962C8B-B14F-4D97-AF65-F5344CB8AC3E}">
        <p14:creationId xmlns:p14="http://schemas.microsoft.com/office/powerpoint/2010/main" val="3557821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rafik 42">
            <a:extLst>
              <a:ext uri="{FF2B5EF4-FFF2-40B4-BE49-F238E27FC236}">
                <a16:creationId xmlns:a16="http://schemas.microsoft.com/office/drawing/2014/main" id="{56433E84-BA56-4258-9FF8-1752FA921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2080" y="2256968"/>
            <a:ext cx="9344025" cy="256974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5351AF4-6393-400E-9BB6-08478C50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Zweite Harmonische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AD39BCC-1A56-4DDB-99A0-0ADA8A14A091}"/>
              </a:ext>
            </a:extLst>
          </p:cNvPr>
          <p:cNvSpPr txBox="1"/>
          <p:nvPr/>
        </p:nvSpPr>
        <p:spPr>
          <a:xfrm>
            <a:off x="3232766" y="2223766"/>
            <a:ext cx="1252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Nd:YV0</a:t>
            </a:r>
            <a:r>
              <a:rPr lang="de-DE" sz="2400" baseline="-25000" dirty="0"/>
              <a:t>4</a:t>
            </a:r>
            <a:endParaRPr lang="en-US" sz="2400" baseline="-250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35D49F6-D0D1-43CE-B7BA-AF09376BFAB6}"/>
              </a:ext>
            </a:extLst>
          </p:cNvPr>
          <p:cNvSpPr txBox="1"/>
          <p:nvPr/>
        </p:nvSpPr>
        <p:spPr>
          <a:xfrm>
            <a:off x="9080649" y="2226488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KTiOPO</a:t>
            </a:r>
            <a:r>
              <a:rPr lang="de-DE" sz="2400" baseline="-25000" dirty="0"/>
              <a:t>4</a:t>
            </a:r>
            <a:endParaRPr lang="en-US" sz="2800" baseline="-25000" dirty="0"/>
          </a:p>
        </p:txBody>
      </p:sp>
      <p:sp>
        <p:nvSpPr>
          <p:cNvPr id="53" name="Freihandform: Form 52">
            <a:extLst>
              <a:ext uri="{FF2B5EF4-FFF2-40B4-BE49-F238E27FC236}">
                <a16:creationId xmlns:a16="http://schemas.microsoft.com/office/drawing/2014/main" id="{65C066D5-4D8E-4424-BFD7-B80499FF93B5}"/>
              </a:ext>
            </a:extLst>
          </p:cNvPr>
          <p:cNvSpPr/>
          <p:nvPr/>
        </p:nvSpPr>
        <p:spPr>
          <a:xfrm>
            <a:off x="7058615" y="3493025"/>
            <a:ext cx="990600" cy="281930"/>
          </a:xfrm>
          <a:custGeom>
            <a:avLst/>
            <a:gdLst>
              <a:gd name="connsiteX0" fmla="*/ 0 w 1249680"/>
              <a:gd name="connsiteY0" fmla="*/ 510541 h 1013451"/>
              <a:gd name="connsiteX1" fmla="*/ 236220 w 1249680"/>
              <a:gd name="connsiteY1" fmla="*/ 998221 h 1013451"/>
              <a:gd name="connsiteX2" fmla="*/ 457200 w 1249680"/>
              <a:gd name="connsiteY2" fmla="*/ 1 h 1013451"/>
              <a:gd name="connsiteX3" fmla="*/ 838200 w 1249680"/>
              <a:gd name="connsiteY3" fmla="*/ 990601 h 1013451"/>
              <a:gd name="connsiteX4" fmla="*/ 1013460 w 1249680"/>
              <a:gd name="connsiteY4" fmla="*/ 53341 h 1013451"/>
              <a:gd name="connsiteX5" fmla="*/ 1249680 w 1249680"/>
              <a:gd name="connsiteY5" fmla="*/ 609601 h 101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49680" h="1013451">
                <a:moveTo>
                  <a:pt x="0" y="510541"/>
                </a:moveTo>
                <a:cubicBezTo>
                  <a:pt x="80010" y="796926"/>
                  <a:pt x="160020" y="1083311"/>
                  <a:pt x="236220" y="998221"/>
                </a:cubicBezTo>
                <a:cubicBezTo>
                  <a:pt x="312420" y="913131"/>
                  <a:pt x="356870" y="1271"/>
                  <a:pt x="457200" y="1"/>
                </a:cubicBezTo>
                <a:cubicBezTo>
                  <a:pt x="557530" y="-1269"/>
                  <a:pt x="745490" y="981711"/>
                  <a:pt x="838200" y="990601"/>
                </a:cubicBezTo>
                <a:cubicBezTo>
                  <a:pt x="930910" y="999491"/>
                  <a:pt x="944880" y="116841"/>
                  <a:pt x="1013460" y="53341"/>
                </a:cubicBezTo>
                <a:cubicBezTo>
                  <a:pt x="1082040" y="-10159"/>
                  <a:pt x="1205230" y="527051"/>
                  <a:pt x="1249680" y="609601"/>
                </a:cubicBezTo>
              </a:path>
            </a:pathLst>
          </a:custGeom>
          <a:noFill/>
          <a:ln>
            <a:solidFill>
              <a:srgbClr val="D063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B03C6A12-025F-420E-98E3-913CAFBD7B0C}"/>
              </a:ext>
            </a:extLst>
          </p:cNvPr>
          <p:cNvSpPr/>
          <p:nvPr/>
        </p:nvSpPr>
        <p:spPr>
          <a:xfrm>
            <a:off x="7058615" y="4153428"/>
            <a:ext cx="990600" cy="281930"/>
          </a:xfrm>
          <a:custGeom>
            <a:avLst/>
            <a:gdLst>
              <a:gd name="connsiteX0" fmla="*/ 0 w 1249680"/>
              <a:gd name="connsiteY0" fmla="*/ 510541 h 1013451"/>
              <a:gd name="connsiteX1" fmla="*/ 236220 w 1249680"/>
              <a:gd name="connsiteY1" fmla="*/ 998221 h 1013451"/>
              <a:gd name="connsiteX2" fmla="*/ 457200 w 1249680"/>
              <a:gd name="connsiteY2" fmla="*/ 1 h 1013451"/>
              <a:gd name="connsiteX3" fmla="*/ 838200 w 1249680"/>
              <a:gd name="connsiteY3" fmla="*/ 990601 h 1013451"/>
              <a:gd name="connsiteX4" fmla="*/ 1013460 w 1249680"/>
              <a:gd name="connsiteY4" fmla="*/ 53341 h 1013451"/>
              <a:gd name="connsiteX5" fmla="*/ 1249680 w 1249680"/>
              <a:gd name="connsiteY5" fmla="*/ 609601 h 101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49680" h="1013451">
                <a:moveTo>
                  <a:pt x="0" y="510541"/>
                </a:moveTo>
                <a:cubicBezTo>
                  <a:pt x="80010" y="796926"/>
                  <a:pt x="160020" y="1083311"/>
                  <a:pt x="236220" y="998221"/>
                </a:cubicBezTo>
                <a:cubicBezTo>
                  <a:pt x="312420" y="913131"/>
                  <a:pt x="356870" y="1271"/>
                  <a:pt x="457200" y="1"/>
                </a:cubicBezTo>
                <a:cubicBezTo>
                  <a:pt x="557530" y="-1269"/>
                  <a:pt x="745490" y="981711"/>
                  <a:pt x="838200" y="990601"/>
                </a:cubicBezTo>
                <a:cubicBezTo>
                  <a:pt x="930910" y="999491"/>
                  <a:pt x="944880" y="116841"/>
                  <a:pt x="1013460" y="53341"/>
                </a:cubicBezTo>
                <a:cubicBezTo>
                  <a:pt x="1082040" y="-10159"/>
                  <a:pt x="1205230" y="527051"/>
                  <a:pt x="1249680" y="609601"/>
                </a:cubicBezTo>
              </a:path>
            </a:pathLst>
          </a:custGeom>
          <a:noFill/>
          <a:ln>
            <a:solidFill>
              <a:srgbClr val="D063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ihandform: Form 54">
            <a:extLst>
              <a:ext uri="{FF2B5EF4-FFF2-40B4-BE49-F238E27FC236}">
                <a16:creationId xmlns:a16="http://schemas.microsoft.com/office/drawing/2014/main" id="{366AAFAA-F7ED-43BB-9254-E801BDD5A652}"/>
              </a:ext>
            </a:extLst>
          </p:cNvPr>
          <p:cNvSpPr/>
          <p:nvPr/>
        </p:nvSpPr>
        <p:spPr>
          <a:xfrm>
            <a:off x="8729006" y="3779200"/>
            <a:ext cx="990600" cy="281930"/>
          </a:xfrm>
          <a:custGeom>
            <a:avLst/>
            <a:gdLst>
              <a:gd name="connsiteX0" fmla="*/ 0 w 1249680"/>
              <a:gd name="connsiteY0" fmla="*/ 510541 h 1013451"/>
              <a:gd name="connsiteX1" fmla="*/ 236220 w 1249680"/>
              <a:gd name="connsiteY1" fmla="*/ 998221 h 1013451"/>
              <a:gd name="connsiteX2" fmla="*/ 457200 w 1249680"/>
              <a:gd name="connsiteY2" fmla="*/ 1 h 1013451"/>
              <a:gd name="connsiteX3" fmla="*/ 838200 w 1249680"/>
              <a:gd name="connsiteY3" fmla="*/ 990601 h 1013451"/>
              <a:gd name="connsiteX4" fmla="*/ 1013460 w 1249680"/>
              <a:gd name="connsiteY4" fmla="*/ 53341 h 1013451"/>
              <a:gd name="connsiteX5" fmla="*/ 1249680 w 1249680"/>
              <a:gd name="connsiteY5" fmla="*/ 609601 h 101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49680" h="1013451">
                <a:moveTo>
                  <a:pt x="0" y="510541"/>
                </a:moveTo>
                <a:cubicBezTo>
                  <a:pt x="80010" y="796926"/>
                  <a:pt x="160020" y="1083311"/>
                  <a:pt x="236220" y="998221"/>
                </a:cubicBezTo>
                <a:cubicBezTo>
                  <a:pt x="312420" y="913131"/>
                  <a:pt x="356870" y="1271"/>
                  <a:pt x="457200" y="1"/>
                </a:cubicBezTo>
                <a:cubicBezTo>
                  <a:pt x="557530" y="-1269"/>
                  <a:pt x="745490" y="981711"/>
                  <a:pt x="838200" y="990601"/>
                </a:cubicBezTo>
                <a:cubicBezTo>
                  <a:pt x="930910" y="999491"/>
                  <a:pt x="944880" y="116841"/>
                  <a:pt x="1013460" y="53341"/>
                </a:cubicBezTo>
                <a:cubicBezTo>
                  <a:pt x="1082040" y="-10159"/>
                  <a:pt x="1205230" y="527051"/>
                  <a:pt x="1249680" y="609601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9F4696EF-FC3E-49A6-A59B-2182A6D02AC8}"/>
              </a:ext>
            </a:extLst>
          </p:cNvPr>
          <p:cNvSpPr txBox="1"/>
          <p:nvPr/>
        </p:nvSpPr>
        <p:spPr>
          <a:xfrm>
            <a:off x="7394256" y="374955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+</a:t>
            </a:r>
            <a:endParaRPr lang="en-US" dirty="0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2795D093-0FA9-4C60-BE46-BF8453CA5F44}"/>
              </a:ext>
            </a:extLst>
          </p:cNvPr>
          <p:cNvSpPr txBox="1"/>
          <p:nvPr/>
        </p:nvSpPr>
        <p:spPr>
          <a:xfrm>
            <a:off x="8229452" y="378409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=</a:t>
            </a:r>
            <a:endParaRPr lang="en-US" dirty="0"/>
          </a:p>
        </p:txBody>
      </p: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E807466F-CA5E-4340-A3BE-9D75E9F78533}"/>
              </a:ext>
            </a:extLst>
          </p:cNvPr>
          <p:cNvGrpSpPr/>
          <p:nvPr/>
        </p:nvGrpSpPr>
        <p:grpSpPr>
          <a:xfrm>
            <a:off x="3560989" y="3530939"/>
            <a:ext cx="2611211" cy="904199"/>
            <a:chOff x="3750657" y="5181600"/>
            <a:chExt cx="2611211" cy="904199"/>
          </a:xfrm>
        </p:grpSpPr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7C6AE363-92A7-4F4E-B86B-C2060E565D0A}"/>
                </a:ext>
              </a:extLst>
            </p:cNvPr>
            <p:cNvSpPr/>
            <p:nvPr/>
          </p:nvSpPr>
          <p:spPr>
            <a:xfrm>
              <a:off x="4567313" y="5181600"/>
              <a:ext cx="747637" cy="206102"/>
            </a:xfrm>
            <a:custGeom>
              <a:avLst/>
              <a:gdLst>
                <a:gd name="connsiteX0" fmla="*/ 0 w 1249680"/>
                <a:gd name="connsiteY0" fmla="*/ 510541 h 1013451"/>
                <a:gd name="connsiteX1" fmla="*/ 236220 w 1249680"/>
                <a:gd name="connsiteY1" fmla="*/ 998221 h 1013451"/>
                <a:gd name="connsiteX2" fmla="*/ 457200 w 1249680"/>
                <a:gd name="connsiteY2" fmla="*/ 1 h 1013451"/>
                <a:gd name="connsiteX3" fmla="*/ 838200 w 1249680"/>
                <a:gd name="connsiteY3" fmla="*/ 990601 h 1013451"/>
                <a:gd name="connsiteX4" fmla="*/ 1013460 w 1249680"/>
                <a:gd name="connsiteY4" fmla="*/ 53341 h 1013451"/>
                <a:gd name="connsiteX5" fmla="*/ 1249680 w 1249680"/>
                <a:gd name="connsiteY5" fmla="*/ 609601 h 1013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9680" h="1013451">
                  <a:moveTo>
                    <a:pt x="0" y="510541"/>
                  </a:moveTo>
                  <a:cubicBezTo>
                    <a:pt x="80010" y="796926"/>
                    <a:pt x="160020" y="1083311"/>
                    <a:pt x="236220" y="998221"/>
                  </a:cubicBezTo>
                  <a:cubicBezTo>
                    <a:pt x="312420" y="913131"/>
                    <a:pt x="356870" y="1271"/>
                    <a:pt x="457200" y="1"/>
                  </a:cubicBezTo>
                  <a:cubicBezTo>
                    <a:pt x="557530" y="-1269"/>
                    <a:pt x="745490" y="981711"/>
                    <a:pt x="838200" y="990601"/>
                  </a:cubicBezTo>
                  <a:cubicBezTo>
                    <a:pt x="930910" y="999491"/>
                    <a:pt x="944880" y="116841"/>
                    <a:pt x="1013460" y="53341"/>
                  </a:cubicBezTo>
                  <a:cubicBezTo>
                    <a:pt x="1082040" y="-10159"/>
                    <a:pt x="1205230" y="527051"/>
                    <a:pt x="1249680" y="609601"/>
                  </a:cubicBezTo>
                </a:path>
              </a:pathLst>
            </a:custGeom>
            <a:noFill/>
            <a:ln>
              <a:solidFill>
                <a:srgbClr val="D063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ihandform: Form 62">
              <a:extLst>
                <a:ext uri="{FF2B5EF4-FFF2-40B4-BE49-F238E27FC236}">
                  <a16:creationId xmlns:a16="http://schemas.microsoft.com/office/drawing/2014/main" id="{A4FF980B-AE7C-4DA6-8A0F-BEAD3CFBC7F8}"/>
                </a:ext>
              </a:extLst>
            </p:cNvPr>
            <p:cNvSpPr/>
            <p:nvPr/>
          </p:nvSpPr>
          <p:spPr>
            <a:xfrm>
              <a:off x="4141863" y="5474605"/>
              <a:ext cx="747637" cy="206102"/>
            </a:xfrm>
            <a:custGeom>
              <a:avLst/>
              <a:gdLst>
                <a:gd name="connsiteX0" fmla="*/ 0 w 1249680"/>
                <a:gd name="connsiteY0" fmla="*/ 510541 h 1013451"/>
                <a:gd name="connsiteX1" fmla="*/ 236220 w 1249680"/>
                <a:gd name="connsiteY1" fmla="*/ 998221 h 1013451"/>
                <a:gd name="connsiteX2" fmla="*/ 457200 w 1249680"/>
                <a:gd name="connsiteY2" fmla="*/ 1 h 1013451"/>
                <a:gd name="connsiteX3" fmla="*/ 838200 w 1249680"/>
                <a:gd name="connsiteY3" fmla="*/ 990601 h 1013451"/>
                <a:gd name="connsiteX4" fmla="*/ 1013460 w 1249680"/>
                <a:gd name="connsiteY4" fmla="*/ 53341 h 1013451"/>
                <a:gd name="connsiteX5" fmla="*/ 1249680 w 1249680"/>
                <a:gd name="connsiteY5" fmla="*/ 609601 h 1013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9680" h="1013451">
                  <a:moveTo>
                    <a:pt x="0" y="510541"/>
                  </a:moveTo>
                  <a:cubicBezTo>
                    <a:pt x="80010" y="796926"/>
                    <a:pt x="160020" y="1083311"/>
                    <a:pt x="236220" y="998221"/>
                  </a:cubicBezTo>
                  <a:cubicBezTo>
                    <a:pt x="312420" y="913131"/>
                    <a:pt x="356870" y="1271"/>
                    <a:pt x="457200" y="1"/>
                  </a:cubicBezTo>
                  <a:cubicBezTo>
                    <a:pt x="557530" y="-1269"/>
                    <a:pt x="745490" y="981711"/>
                    <a:pt x="838200" y="990601"/>
                  </a:cubicBezTo>
                  <a:cubicBezTo>
                    <a:pt x="930910" y="999491"/>
                    <a:pt x="944880" y="116841"/>
                    <a:pt x="1013460" y="53341"/>
                  </a:cubicBezTo>
                  <a:cubicBezTo>
                    <a:pt x="1082040" y="-10159"/>
                    <a:pt x="1205230" y="527051"/>
                    <a:pt x="1249680" y="609601"/>
                  </a:cubicBezTo>
                </a:path>
              </a:pathLst>
            </a:custGeom>
            <a:noFill/>
            <a:ln>
              <a:solidFill>
                <a:srgbClr val="D063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Freihandform: Form 63">
              <a:extLst>
                <a:ext uri="{FF2B5EF4-FFF2-40B4-BE49-F238E27FC236}">
                  <a16:creationId xmlns:a16="http://schemas.microsoft.com/office/drawing/2014/main" id="{8EA01CE1-4619-4117-983C-A1B7C9483918}"/>
                </a:ext>
              </a:extLst>
            </p:cNvPr>
            <p:cNvSpPr/>
            <p:nvPr/>
          </p:nvSpPr>
          <p:spPr>
            <a:xfrm>
              <a:off x="4941131" y="5579034"/>
              <a:ext cx="747637" cy="206102"/>
            </a:xfrm>
            <a:custGeom>
              <a:avLst/>
              <a:gdLst>
                <a:gd name="connsiteX0" fmla="*/ 0 w 1249680"/>
                <a:gd name="connsiteY0" fmla="*/ 510541 h 1013451"/>
                <a:gd name="connsiteX1" fmla="*/ 236220 w 1249680"/>
                <a:gd name="connsiteY1" fmla="*/ 998221 h 1013451"/>
                <a:gd name="connsiteX2" fmla="*/ 457200 w 1249680"/>
                <a:gd name="connsiteY2" fmla="*/ 1 h 1013451"/>
                <a:gd name="connsiteX3" fmla="*/ 838200 w 1249680"/>
                <a:gd name="connsiteY3" fmla="*/ 990601 h 1013451"/>
                <a:gd name="connsiteX4" fmla="*/ 1013460 w 1249680"/>
                <a:gd name="connsiteY4" fmla="*/ 53341 h 1013451"/>
                <a:gd name="connsiteX5" fmla="*/ 1249680 w 1249680"/>
                <a:gd name="connsiteY5" fmla="*/ 609601 h 1013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9680" h="1013451">
                  <a:moveTo>
                    <a:pt x="0" y="510541"/>
                  </a:moveTo>
                  <a:cubicBezTo>
                    <a:pt x="80010" y="796926"/>
                    <a:pt x="160020" y="1083311"/>
                    <a:pt x="236220" y="998221"/>
                  </a:cubicBezTo>
                  <a:cubicBezTo>
                    <a:pt x="312420" y="913131"/>
                    <a:pt x="356870" y="1271"/>
                    <a:pt x="457200" y="1"/>
                  </a:cubicBezTo>
                  <a:cubicBezTo>
                    <a:pt x="557530" y="-1269"/>
                    <a:pt x="745490" y="981711"/>
                    <a:pt x="838200" y="990601"/>
                  </a:cubicBezTo>
                  <a:cubicBezTo>
                    <a:pt x="930910" y="999491"/>
                    <a:pt x="944880" y="116841"/>
                    <a:pt x="1013460" y="53341"/>
                  </a:cubicBezTo>
                  <a:cubicBezTo>
                    <a:pt x="1082040" y="-10159"/>
                    <a:pt x="1205230" y="527051"/>
                    <a:pt x="1249680" y="609601"/>
                  </a:cubicBezTo>
                </a:path>
              </a:pathLst>
            </a:custGeom>
            <a:noFill/>
            <a:ln>
              <a:solidFill>
                <a:srgbClr val="D063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Freihandform: Form 64">
              <a:extLst>
                <a:ext uri="{FF2B5EF4-FFF2-40B4-BE49-F238E27FC236}">
                  <a16:creationId xmlns:a16="http://schemas.microsoft.com/office/drawing/2014/main" id="{B2E07E0D-5EE2-4F5B-B4D1-FC01E8FBB4C2}"/>
                </a:ext>
              </a:extLst>
            </p:cNvPr>
            <p:cNvSpPr/>
            <p:nvPr/>
          </p:nvSpPr>
          <p:spPr>
            <a:xfrm>
              <a:off x="3890793" y="5817493"/>
              <a:ext cx="747637" cy="206102"/>
            </a:xfrm>
            <a:custGeom>
              <a:avLst/>
              <a:gdLst>
                <a:gd name="connsiteX0" fmla="*/ 0 w 1249680"/>
                <a:gd name="connsiteY0" fmla="*/ 510541 h 1013451"/>
                <a:gd name="connsiteX1" fmla="*/ 236220 w 1249680"/>
                <a:gd name="connsiteY1" fmla="*/ 998221 h 1013451"/>
                <a:gd name="connsiteX2" fmla="*/ 457200 w 1249680"/>
                <a:gd name="connsiteY2" fmla="*/ 1 h 1013451"/>
                <a:gd name="connsiteX3" fmla="*/ 838200 w 1249680"/>
                <a:gd name="connsiteY3" fmla="*/ 990601 h 1013451"/>
                <a:gd name="connsiteX4" fmla="*/ 1013460 w 1249680"/>
                <a:gd name="connsiteY4" fmla="*/ 53341 h 1013451"/>
                <a:gd name="connsiteX5" fmla="*/ 1249680 w 1249680"/>
                <a:gd name="connsiteY5" fmla="*/ 609601 h 1013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9680" h="1013451">
                  <a:moveTo>
                    <a:pt x="0" y="510541"/>
                  </a:moveTo>
                  <a:cubicBezTo>
                    <a:pt x="80010" y="796926"/>
                    <a:pt x="160020" y="1083311"/>
                    <a:pt x="236220" y="998221"/>
                  </a:cubicBezTo>
                  <a:cubicBezTo>
                    <a:pt x="312420" y="913131"/>
                    <a:pt x="356870" y="1271"/>
                    <a:pt x="457200" y="1"/>
                  </a:cubicBezTo>
                  <a:cubicBezTo>
                    <a:pt x="557530" y="-1269"/>
                    <a:pt x="745490" y="981711"/>
                    <a:pt x="838200" y="990601"/>
                  </a:cubicBezTo>
                  <a:cubicBezTo>
                    <a:pt x="930910" y="999491"/>
                    <a:pt x="944880" y="116841"/>
                    <a:pt x="1013460" y="53341"/>
                  </a:cubicBezTo>
                  <a:cubicBezTo>
                    <a:pt x="1082040" y="-10159"/>
                    <a:pt x="1205230" y="527051"/>
                    <a:pt x="1249680" y="609601"/>
                  </a:cubicBezTo>
                </a:path>
              </a:pathLst>
            </a:custGeom>
            <a:noFill/>
            <a:ln>
              <a:solidFill>
                <a:srgbClr val="D063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Freihandform: Form 65">
              <a:extLst>
                <a:ext uri="{FF2B5EF4-FFF2-40B4-BE49-F238E27FC236}">
                  <a16:creationId xmlns:a16="http://schemas.microsoft.com/office/drawing/2014/main" id="{E01BE38A-1C21-4D28-8136-D2423CB2FC95}"/>
                </a:ext>
              </a:extLst>
            </p:cNvPr>
            <p:cNvSpPr/>
            <p:nvPr/>
          </p:nvSpPr>
          <p:spPr>
            <a:xfrm>
              <a:off x="4719713" y="5879697"/>
              <a:ext cx="747637" cy="206102"/>
            </a:xfrm>
            <a:custGeom>
              <a:avLst/>
              <a:gdLst>
                <a:gd name="connsiteX0" fmla="*/ 0 w 1249680"/>
                <a:gd name="connsiteY0" fmla="*/ 510541 h 1013451"/>
                <a:gd name="connsiteX1" fmla="*/ 236220 w 1249680"/>
                <a:gd name="connsiteY1" fmla="*/ 998221 h 1013451"/>
                <a:gd name="connsiteX2" fmla="*/ 457200 w 1249680"/>
                <a:gd name="connsiteY2" fmla="*/ 1 h 1013451"/>
                <a:gd name="connsiteX3" fmla="*/ 838200 w 1249680"/>
                <a:gd name="connsiteY3" fmla="*/ 990601 h 1013451"/>
                <a:gd name="connsiteX4" fmla="*/ 1013460 w 1249680"/>
                <a:gd name="connsiteY4" fmla="*/ 53341 h 1013451"/>
                <a:gd name="connsiteX5" fmla="*/ 1249680 w 1249680"/>
                <a:gd name="connsiteY5" fmla="*/ 609601 h 1013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9680" h="1013451">
                  <a:moveTo>
                    <a:pt x="0" y="510541"/>
                  </a:moveTo>
                  <a:cubicBezTo>
                    <a:pt x="80010" y="796926"/>
                    <a:pt x="160020" y="1083311"/>
                    <a:pt x="236220" y="998221"/>
                  </a:cubicBezTo>
                  <a:cubicBezTo>
                    <a:pt x="312420" y="913131"/>
                    <a:pt x="356870" y="1271"/>
                    <a:pt x="457200" y="1"/>
                  </a:cubicBezTo>
                  <a:cubicBezTo>
                    <a:pt x="557530" y="-1269"/>
                    <a:pt x="745490" y="981711"/>
                    <a:pt x="838200" y="990601"/>
                  </a:cubicBezTo>
                  <a:cubicBezTo>
                    <a:pt x="930910" y="999491"/>
                    <a:pt x="944880" y="116841"/>
                    <a:pt x="1013460" y="53341"/>
                  </a:cubicBezTo>
                  <a:cubicBezTo>
                    <a:pt x="1082040" y="-10159"/>
                    <a:pt x="1205230" y="527051"/>
                    <a:pt x="1249680" y="609601"/>
                  </a:cubicBezTo>
                </a:path>
              </a:pathLst>
            </a:custGeom>
            <a:noFill/>
            <a:ln>
              <a:solidFill>
                <a:srgbClr val="D063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Freihandform: Form 66">
              <a:extLst>
                <a:ext uri="{FF2B5EF4-FFF2-40B4-BE49-F238E27FC236}">
                  <a16:creationId xmlns:a16="http://schemas.microsoft.com/office/drawing/2014/main" id="{8E97B8F0-B2F6-4691-84DF-78218516B19A}"/>
                </a:ext>
              </a:extLst>
            </p:cNvPr>
            <p:cNvSpPr/>
            <p:nvPr/>
          </p:nvSpPr>
          <p:spPr>
            <a:xfrm>
              <a:off x="5240413" y="5306008"/>
              <a:ext cx="747637" cy="206102"/>
            </a:xfrm>
            <a:custGeom>
              <a:avLst/>
              <a:gdLst>
                <a:gd name="connsiteX0" fmla="*/ 0 w 1249680"/>
                <a:gd name="connsiteY0" fmla="*/ 510541 h 1013451"/>
                <a:gd name="connsiteX1" fmla="*/ 236220 w 1249680"/>
                <a:gd name="connsiteY1" fmla="*/ 998221 h 1013451"/>
                <a:gd name="connsiteX2" fmla="*/ 457200 w 1249680"/>
                <a:gd name="connsiteY2" fmla="*/ 1 h 1013451"/>
                <a:gd name="connsiteX3" fmla="*/ 838200 w 1249680"/>
                <a:gd name="connsiteY3" fmla="*/ 990601 h 1013451"/>
                <a:gd name="connsiteX4" fmla="*/ 1013460 w 1249680"/>
                <a:gd name="connsiteY4" fmla="*/ 53341 h 1013451"/>
                <a:gd name="connsiteX5" fmla="*/ 1249680 w 1249680"/>
                <a:gd name="connsiteY5" fmla="*/ 609601 h 1013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9680" h="1013451">
                  <a:moveTo>
                    <a:pt x="0" y="510541"/>
                  </a:moveTo>
                  <a:cubicBezTo>
                    <a:pt x="80010" y="796926"/>
                    <a:pt x="160020" y="1083311"/>
                    <a:pt x="236220" y="998221"/>
                  </a:cubicBezTo>
                  <a:cubicBezTo>
                    <a:pt x="312420" y="913131"/>
                    <a:pt x="356870" y="1271"/>
                    <a:pt x="457200" y="1"/>
                  </a:cubicBezTo>
                  <a:cubicBezTo>
                    <a:pt x="557530" y="-1269"/>
                    <a:pt x="745490" y="981711"/>
                    <a:pt x="838200" y="990601"/>
                  </a:cubicBezTo>
                  <a:cubicBezTo>
                    <a:pt x="930910" y="999491"/>
                    <a:pt x="944880" y="116841"/>
                    <a:pt x="1013460" y="53341"/>
                  </a:cubicBezTo>
                  <a:cubicBezTo>
                    <a:pt x="1082040" y="-10159"/>
                    <a:pt x="1205230" y="527051"/>
                    <a:pt x="1249680" y="609601"/>
                  </a:cubicBezTo>
                </a:path>
              </a:pathLst>
            </a:custGeom>
            <a:noFill/>
            <a:ln>
              <a:solidFill>
                <a:srgbClr val="D063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ihandform: Form 67">
              <a:extLst>
                <a:ext uri="{FF2B5EF4-FFF2-40B4-BE49-F238E27FC236}">
                  <a16:creationId xmlns:a16="http://schemas.microsoft.com/office/drawing/2014/main" id="{2FF0137A-EE96-487C-AF7E-62B2E942CB7C}"/>
                </a:ext>
              </a:extLst>
            </p:cNvPr>
            <p:cNvSpPr/>
            <p:nvPr/>
          </p:nvSpPr>
          <p:spPr>
            <a:xfrm>
              <a:off x="5614231" y="5714442"/>
              <a:ext cx="747637" cy="206102"/>
            </a:xfrm>
            <a:custGeom>
              <a:avLst/>
              <a:gdLst>
                <a:gd name="connsiteX0" fmla="*/ 0 w 1249680"/>
                <a:gd name="connsiteY0" fmla="*/ 510541 h 1013451"/>
                <a:gd name="connsiteX1" fmla="*/ 236220 w 1249680"/>
                <a:gd name="connsiteY1" fmla="*/ 998221 h 1013451"/>
                <a:gd name="connsiteX2" fmla="*/ 457200 w 1249680"/>
                <a:gd name="connsiteY2" fmla="*/ 1 h 1013451"/>
                <a:gd name="connsiteX3" fmla="*/ 838200 w 1249680"/>
                <a:gd name="connsiteY3" fmla="*/ 990601 h 1013451"/>
                <a:gd name="connsiteX4" fmla="*/ 1013460 w 1249680"/>
                <a:gd name="connsiteY4" fmla="*/ 53341 h 1013451"/>
                <a:gd name="connsiteX5" fmla="*/ 1249680 w 1249680"/>
                <a:gd name="connsiteY5" fmla="*/ 609601 h 1013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9680" h="1013451">
                  <a:moveTo>
                    <a:pt x="0" y="510541"/>
                  </a:moveTo>
                  <a:cubicBezTo>
                    <a:pt x="80010" y="796926"/>
                    <a:pt x="160020" y="1083311"/>
                    <a:pt x="236220" y="998221"/>
                  </a:cubicBezTo>
                  <a:cubicBezTo>
                    <a:pt x="312420" y="913131"/>
                    <a:pt x="356870" y="1271"/>
                    <a:pt x="457200" y="1"/>
                  </a:cubicBezTo>
                  <a:cubicBezTo>
                    <a:pt x="557530" y="-1269"/>
                    <a:pt x="745490" y="981711"/>
                    <a:pt x="838200" y="990601"/>
                  </a:cubicBezTo>
                  <a:cubicBezTo>
                    <a:pt x="930910" y="999491"/>
                    <a:pt x="944880" y="116841"/>
                    <a:pt x="1013460" y="53341"/>
                  </a:cubicBezTo>
                  <a:cubicBezTo>
                    <a:pt x="1082040" y="-10159"/>
                    <a:pt x="1205230" y="527051"/>
                    <a:pt x="1249680" y="609601"/>
                  </a:cubicBezTo>
                </a:path>
              </a:pathLst>
            </a:custGeom>
            <a:noFill/>
            <a:ln>
              <a:solidFill>
                <a:srgbClr val="D063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ihandform: Form 68">
              <a:extLst>
                <a:ext uri="{FF2B5EF4-FFF2-40B4-BE49-F238E27FC236}">
                  <a16:creationId xmlns:a16="http://schemas.microsoft.com/office/drawing/2014/main" id="{C5837CDC-965D-4E92-9948-38C2A3C2649F}"/>
                </a:ext>
              </a:extLst>
            </p:cNvPr>
            <p:cNvSpPr/>
            <p:nvPr/>
          </p:nvSpPr>
          <p:spPr>
            <a:xfrm>
              <a:off x="3750657" y="5241919"/>
              <a:ext cx="747637" cy="206102"/>
            </a:xfrm>
            <a:custGeom>
              <a:avLst/>
              <a:gdLst>
                <a:gd name="connsiteX0" fmla="*/ 0 w 1249680"/>
                <a:gd name="connsiteY0" fmla="*/ 510541 h 1013451"/>
                <a:gd name="connsiteX1" fmla="*/ 236220 w 1249680"/>
                <a:gd name="connsiteY1" fmla="*/ 998221 h 1013451"/>
                <a:gd name="connsiteX2" fmla="*/ 457200 w 1249680"/>
                <a:gd name="connsiteY2" fmla="*/ 1 h 1013451"/>
                <a:gd name="connsiteX3" fmla="*/ 838200 w 1249680"/>
                <a:gd name="connsiteY3" fmla="*/ 990601 h 1013451"/>
                <a:gd name="connsiteX4" fmla="*/ 1013460 w 1249680"/>
                <a:gd name="connsiteY4" fmla="*/ 53341 h 1013451"/>
                <a:gd name="connsiteX5" fmla="*/ 1249680 w 1249680"/>
                <a:gd name="connsiteY5" fmla="*/ 609601 h 1013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9680" h="1013451">
                  <a:moveTo>
                    <a:pt x="0" y="510541"/>
                  </a:moveTo>
                  <a:cubicBezTo>
                    <a:pt x="80010" y="796926"/>
                    <a:pt x="160020" y="1083311"/>
                    <a:pt x="236220" y="998221"/>
                  </a:cubicBezTo>
                  <a:cubicBezTo>
                    <a:pt x="312420" y="913131"/>
                    <a:pt x="356870" y="1271"/>
                    <a:pt x="457200" y="1"/>
                  </a:cubicBezTo>
                  <a:cubicBezTo>
                    <a:pt x="557530" y="-1269"/>
                    <a:pt x="745490" y="981711"/>
                    <a:pt x="838200" y="990601"/>
                  </a:cubicBezTo>
                  <a:cubicBezTo>
                    <a:pt x="930910" y="999491"/>
                    <a:pt x="944880" y="116841"/>
                    <a:pt x="1013460" y="53341"/>
                  </a:cubicBezTo>
                  <a:cubicBezTo>
                    <a:pt x="1082040" y="-10159"/>
                    <a:pt x="1205230" y="527051"/>
                    <a:pt x="1249680" y="609601"/>
                  </a:cubicBezTo>
                </a:path>
              </a:pathLst>
            </a:custGeom>
            <a:noFill/>
            <a:ln>
              <a:solidFill>
                <a:srgbClr val="D063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7B33D5E9-084B-4E89-AD84-07AE649F88E7}"/>
                  </a:ext>
                </a:extLst>
              </p:cNvPr>
              <p:cNvSpPr txBox="1"/>
              <p:nvPr/>
            </p:nvSpPr>
            <p:spPr>
              <a:xfrm>
                <a:off x="4097340" y="5011012"/>
                <a:ext cx="13272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D06375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=1064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nm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7B33D5E9-084B-4E89-AD84-07AE649F8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340" y="5011012"/>
                <a:ext cx="1327223" cy="276999"/>
              </a:xfrm>
              <a:prstGeom prst="rect">
                <a:avLst/>
              </a:prstGeom>
              <a:blipFill>
                <a:blip r:embed="rId4"/>
                <a:stretch>
                  <a:fillRect l="-3211" r="-1835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48774190-D875-405A-B9BF-E5C77E560096}"/>
                  </a:ext>
                </a:extLst>
              </p:cNvPr>
              <p:cNvSpPr txBox="1"/>
              <p:nvPr/>
            </p:nvSpPr>
            <p:spPr>
              <a:xfrm>
                <a:off x="7669427" y="5011012"/>
                <a:ext cx="11885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532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nm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48774190-D875-405A-B9BF-E5C77E560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427" y="5011012"/>
                <a:ext cx="1188595" cy="276999"/>
              </a:xfrm>
              <a:prstGeom prst="rect">
                <a:avLst/>
              </a:prstGeom>
              <a:blipFill>
                <a:blip r:embed="rId5"/>
                <a:stretch>
                  <a:fillRect l="-4103" r="-4615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53E0A037-1311-4A34-BD36-C406E43DF799}"/>
                  </a:ext>
                </a:extLst>
              </p:cNvPr>
              <p:cNvSpPr txBox="1"/>
              <p:nvPr/>
            </p:nvSpPr>
            <p:spPr>
              <a:xfrm>
                <a:off x="3338723" y="3308359"/>
                <a:ext cx="3064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D06375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>
                  <a:solidFill>
                    <a:srgbClr val="D06375"/>
                  </a:solidFill>
                </a:endParaRPr>
              </a:p>
            </p:txBody>
          </p:sp>
        </mc:Choice>
        <mc:Fallback xmlns=""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53E0A037-1311-4A34-BD36-C406E43DF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723" y="3308359"/>
                <a:ext cx="306494" cy="369332"/>
              </a:xfrm>
              <a:prstGeom prst="rect">
                <a:avLst/>
              </a:prstGeom>
              <a:blipFill>
                <a:blip r:embed="rId6"/>
                <a:stretch>
                  <a:fillRect l="-14000" r="-8000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4AA69EB1-D652-4054-AD51-F3C9F11240E5}"/>
                  </a:ext>
                </a:extLst>
              </p:cNvPr>
              <p:cNvSpPr txBox="1"/>
              <p:nvPr/>
            </p:nvSpPr>
            <p:spPr>
              <a:xfrm>
                <a:off x="6749512" y="3305927"/>
                <a:ext cx="3064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D06375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>
                  <a:solidFill>
                    <a:srgbClr val="D06375"/>
                  </a:solidFill>
                </a:endParaRPr>
              </a:p>
            </p:txBody>
          </p:sp>
        </mc:Choice>
        <mc:Fallback xmlns=""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4AA69EB1-D652-4054-AD51-F3C9F1124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512" y="3305927"/>
                <a:ext cx="306494" cy="369332"/>
              </a:xfrm>
              <a:prstGeom prst="rect">
                <a:avLst/>
              </a:prstGeom>
              <a:blipFill>
                <a:blip r:embed="rId7"/>
                <a:stretch>
                  <a:fillRect l="-12000" r="-10000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23C232DD-90EF-4C01-9305-2B6265E3D91F}"/>
                  </a:ext>
                </a:extLst>
              </p:cNvPr>
              <p:cNvSpPr txBox="1"/>
              <p:nvPr/>
            </p:nvSpPr>
            <p:spPr>
              <a:xfrm>
                <a:off x="6720309" y="3982166"/>
                <a:ext cx="3064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D06375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>
                  <a:solidFill>
                    <a:srgbClr val="D06375"/>
                  </a:solidFill>
                </a:endParaRPr>
              </a:p>
            </p:txBody>
          </p:sp>
        </mc:Choice>
        <mc:Fallback xmlns="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23C232DD-90EF-4C01-9305-2B6265E3D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309" y="3982166"/>
                <a:ext cx="306494" cy="369332"/>
              </a:xfrm>
              <a:prstGeom prst="rect">
                <a:avLst/>
              </a:prstGeom>
              <a:blipFill>
                <a:blip r:embed="rId8"/>
                <a:stretch>
                  <a:fillRect l="-11765" r="-7843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163191D2-51B7-4468-BE37-1F6E8ECE0FA8}"/>
                  </a:ext>
                </a:extLst>
              </p:cNvPr>
              <p:cNvSpPr txBox="1"/>
              <p:nvPr/>
            </p:nvSpPr>
            <p:spPr>
              <a:xfrm>
                <a:off x="8467453" y="3550833"/>
                <a:ext cx="410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2400" dirty="0">
                    <a:solidFill>
                      <a:srgbClr val="8DAB8E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srgbClr val="8DAB8E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US" sz="2400" dirty="0">
                  <a:solidFill>
                    <a:srgbClr val="8DAB8E"/>
                  </a:solidFill>
                </a:endParaRPr>
              </a:p>
            </p:txBody>
          </p:sp>
        </mc:Choice>
        <mc:Fallback xmlns=""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163191D2-51B7-4468-BE37-1F6E8ECE0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7453" y="3550833"/>
                <a:ext cx="410690" cy="369332"/>
              </a:xfrm>
              <a:prstGeom prst="rect">
                <a:avLst/>
              </a:prstGeom>
              <a:blipFill>
                <a:blip r:embed="rId9"/>
                <a:stretch>
                  <a:fillRect l="-44776" t="-22951" r="-16418" b="-50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9CC978-D4AC-43D3-BD08-FE7BE5E3A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  <p:sp>
        <p:nvSpPr>
          <p:cNvPr id="29" name="Fußzeilenplatzhalter 3">
            <a:extLst>
              <a:ext uri="{FF2B5EF4-FFF2-40B4-BE49-F238E27FC236}">
                <a16:creationId xmlns:a16="http://schemas.microsoft.com/office/drawing/2014/main" id="{89130EA5-ED51-4DAE-8BDA-F5AF4666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7253736" cy="404614"/>
          </a:xfrm>
        </p:spPr>
        <p:txBody>
          <a:bodyPr/>
          <a:lstStyle/>
          <a:p>
            <a:pPr algn="ctr"/>
            <a:r>
              <a:rPr lang="de-DE" dirty="0"/>
              <a:t>Abbildung nach: </a:t>
            </a:r>
            <a:r>
              <a:rPr lang="de-DE" dirty="0" err="1"/>
              <a:t>panoptics</a:t>
            </a:r>
            <a:r>
              <a:rPr lang="de-DE" dirty="0"/>
              <a:t>, A </a:t>
            </a:r>
            <a:r>
              <a:rPr lang="de-DE" dirty="0" err="1"/>
              <a:t>laser</a:t>
            </a:r>
            <a:r>
              <a:rPr lang="de-DE" dirty="0"/>
              <a:t> </a:t>
            </a:r>
            <a:r>
              <a:rPr lang="de-DE" dirty="0" err="1"/>
              <a:t>pointer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diode-pumped</a:t>
            </a:r>
            <a:r>
              <a:rPr lang="de-DE" dirty="0"/>
              <a:t> solid </a:t>
            </a:r>
            <a:r>
              <a:rPr lang="de-DE" dirty="0" err="1"/>
              <a:t>state</a:t>
            </a:r>
            <a:r>
              <a:rPr lang="de-DE" dirty="0"/>
              <a:t>, 2016, </a:t>
            </a:r>
            <a:r>
              <a:rPr lang="en-US" dirty="0"/>
              <a:t>https://tinyurl.com/y37ru2fl</a:t>
            </a:r>
          </a:p>
        </p:txBody>
      </p:sp>
    </p:spTree>
    <p:extLst>
      <p:ext uri="{BB962C8B-B14F-4D97-AF65-F5344CB8AC3E}">
        <p14:creationId xmlns:p14="http://schemas.microsoft.com/office/powerpoint/2010/main" val="3780616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/>
      <p:bldP spid="57" grpId="0"/>
      <p:bldP spid="72" grpId="0"/>
      <p:bldP spid="74" grpId="0"/>
      <p:bldP spid="75" grpId="0"/>
      <p:bldP spid="7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84EB2D-CC79-4AE5-A701-47AFFE982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725" y="2570151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de-DE" dirty="0"/>
              <a:t>Zweite </a:t>
            </a:r>
            <a:br>
              <a:rPr lang="de-DE" dirty="0"/>
            </a:br>
            <a:r>
              <a:rPr lang="de-DE" dirty="0"/>
              <a:t>Harmonische </a:t>
            </a:r>
            <a:br>
              <a:rPr lang="de-DE" dirty="0"/>
            </a:br>
            <a:r>
              <a:rPr lang="de-DE" dirty="0"/>
              <a:t>im Laserpointer</a:t>
            </a:r>
            <a:endParaRPr lang="en-US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343574D4-CE80-4A85-A730-6E8BC758AB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811" r="6988"/>
          <a:stretch/>
        </p:blipFill>
        <p:spPr>
          <a:xfrm>
            <a:off x="1845892" y="1118336"/>
            <a:ext cx="5819685" cy="4621327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AF606E-8B06-4D93-B579-A4DC034C4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A7601CF2-6656-48BC-BACD-86CA5F37C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7253736" cy="404614"/>
          </a:xfrm>
        </p:spPr>
        <p:txBody>
          <a:bodyPr/>
          <a:lstStyle/>
          <a:p>
            <a:pPr algn="ctr"/>
            <a:r>
              <a:rPr lang="de-DE" dirty="0"/>
              <a:t>Bild: </a:t>
            </a:r>
            <a:r>
              <a:rPr lang="de-DE" dirty="0" err="1"/>
              <a:t>panoptics</a:t>
            </a:r>
            <a:r>
              <a:rPr lang="de-DE" dirty="0"/>
              <a:t>, A </a:t>
            </a:r>
            <a:r>
              <a:rPr lang="de-DE" dirty="0" err="1"/>
              <a:t>laser</a:t>
            </a:r>
            <a:r>
              <a:rPr lang="de-DE" dirty="0"/>
              <a:t> </a:t>
            </a:r>
            <a:r>
              <a:rPr lang="de-DE" dirty="0" err="1"/>
              <a:t>pointer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diode-pumped</a:t>
            </a:r>
            <a:r>
              <a:rPr lang="de-DE" dirty="0"/>
              <a:t> solid </a:t>
            </a:r>
            <a:r>
              <a:rPr lang="de-DE" dirty="0" err="1"/>
              <a:t>state</a:t>
            </a:r>
            <a:r>
              <a:rPr lang="de-DE" dirty="0"/>
              <a:t>, 2016, </a:t>
            </a:r>
            <a:r>
              <a:rPr lang="en-US" dirty="0"/>
              <a:t>https://tinyurl.com/y37ru2fl</a:t>
            </a:r>
          </a:p>
        </p:txBody>
      </p:sp>
    </p:spTree>
    <p:extLst>
      <p:ext uri="{BB962C8B-B14F-4D97-AF65-F5344CB8AC3E}">
        <p14:creationId xmlns:p14="http://schemas.microsoft.com/office/powerpoint/2010/main" val="3831438677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1208</Words>
  <Application>Microsoft Office PowerPoint</Application>
  <PresentationFormat>Breitbild</PresentationFormat>
  <Paragraphs>263</Paragraphs>
  <Slides>40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4" baseType="lpstr">
      <vt:lpstr>Calibri</vt:lpstr>
      <vt:lpstr>Cambria Math</vt:lpstr>
      <vt:lpstr>Franklin Gothic Book</vt:lpstr>
      <vt:lpstr>Ausschnitt</vt:lpstr>
      <vt:lpstr>Nichtlineare optik</vt:lpstr>
      <vt:lpstr>Agenda</vt:lpstr>
      <vt:lpstr>Lineare Lichtmaterie WW </vt:lpstr>
      <vt:lpstr>Lineare Lichtmaterie WW </vt:lpstr>
      <vt:lpstr>Lineare Lichtmaterie WW </vt:lpstr>
      <vt:lpstr>P ⃗=ϵ_0 (χ^((1) ) E ⃗+χ^((2) ) E ⃗^2+χ^((3) ) E ⃗^3+…)</vt:lpstr>
      <vt:lpstr>Der grüne Laserpointer</vt:lpstr>
      <vt:lpstr>Zweite Harmonische</vt:lpstr>
      <vt:lpstr>Zweite  Harmonische  im Laserpointer</vt:lpstr>
      <vt:lpstr>Zweite Harmonische - Beschreibung </vt:lpstr>
      <vt:lpstr>Zweite Harmonische - Beschreibung </vt:lpstr>
      <vt:lpstr>Effizienz</vt:lpstr>
      <vt:lpstr>Effizienz</vt:lpstr>
      <vt:lpstr>PowerPoint-Präsentation</vt:lpstr>
      <vt:lpstr>Phase-matching</vt:lpstr>
      <vt:lpstr>Phase-matching</vt:lpstr>
      <vt:lpstr>Doppelbrechung als Lösung</vt:lpstr>
      <vt:lpstr>Anwendung für Phase-matching</vt:lpstr>
      <vt:lpstr>Resultat - Drehmethode</vt:lpstr>
      <vt:lpstr>Quasi phase matching</vt:lpstr>
      <vt:lpstr>Quasi phase matching</vt:lpstr>
      <vt:lpstr>Vergleich der Methoden</vt:lpstr>
      <vt:lpstr>Auswirkung phase matching</vt:lpstr>
      <vt:lpstr>P ⃗=ϵ_0 (χ^((1) ) E ⃗+χ^((2) ) E ⃗^2+χ^((3) ) E ⃗^3+…)</vt:lpstr>
      <vt:lpstr>Optischer Kerr-Effekt</vt:lpstr>
      <vt:lpstr>Optischer Kerr-Effekt</vt:lpstr>
      <vt:lpstr>Pulsed Laser</vt:lpstr>
      <vt:lpstr>Zwei Strahl Ansatz</vt:lpstr>
      <vt:lpstr>Zwei Strahl Ansatz</vt:lpstr>
      <vt:lpstr>Zwei Strahl Ansatz</vt:lpstr>
      <vt:lpstr>PowerPoint-Präsentation</vt:lpstr>
      <vt:lpstr>Ausblick - Parametrischer Oszillator (OPO)</vt:lpstr>
      <vt:lpstr>Ausblick – Pockels-Zelle</vt:lpstr>
      <vt:lpstr>Ausblick – Squeezed Light</vt:lpstr>
      <vt:lpstr>Vielen Dank für Die Aufmerksamkeit!</vt:lpstr>
      <vt:lpstr>PowerPoint-Präsentation</vt:lpstr>
      <vt:lpstr>Appendix</vt:lpstr>
      <vt:lpstr>Phasenanpassung Drehmethode</vt:lpstr>
      <vt:lpstr>Die dritte Ordnung</vt:lpstr>
      <vt:lpstr>Zweite Harmonische - Polarisation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Nichtlineare optik</dc:title>
  <dc:creator>Steven Becker</dc:creator>
  <cp:lastModifiedBy>Steven Becker</cp:lastModifiedBy>
  <cp:revision>21</cp:revision>
  <dcterms:created xsi:type="dcterms:W3CDTF">2019-05-17T09:10:24Z</dcterms:created>
  <dcterms:modified xsi:type="dcterms:W3CDTF">2019-05-20T20:19:33Z</dcterms:modified>
</cp:coreProperties>
</file>