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>
        <p:scale>
          <a:sx n="100" d="100"/>
          <a:sy n="100" d="100"/>
        </p:scale>
        <p:origin x="72" y="3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13.04.2019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13.04.2019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23411" y="6400801"/>
            <a:ext cx="1155701" cy="276226"/>
          </a:xfrm>
        </p:spPr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Holografie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Eine Einführung von Steven Becker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BD5B5-5853-4CA8-BCE2-1D435D0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A4EE5-09D6-4BA7-8361-DCB96252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75CD6B-B14A-45CB-9AD8-07A1251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E4B9E9-616E-4D9C-BC10-751F0830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4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F5E90-63DF-49CF-BF2F-35F28EFF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Holografie?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AE097-07FF-4D2B-B16A-3F7D85B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7452319" cy="276226"/>
          </a:xfrm>
        </p:spPr>
        <p:txBody>
          <a:bodyPr/>
          <a:lstStyle/>
          <a:p>
            <a:r>
              <a:rPr lang="de-DE" dirty="0" err="1"/>
              <a:t>Holography</a:t>
            </a:r>
            <a:r>
              <a:rPr lang="de-DE" dirty="0"/>
              <a:t>, G. Ackermann &amp; J. Eichler, Wiley, 2007; Experimentalphysik 2, W. </a:t>
            </a:r>
            <a:r>
              <a:rPr lang="de-DE" dirty="0" err="1"/>
              <a:t>Demtröder</a:t>
            </a:r>
            <a:r>
              <a:rPr lang="de-DE" dirty="0"/>
              <a:t>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8D206-3FAA-4EDE-8689-F46CED6C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3</a:t>
            </a:fld>
            <a:endParaRPr lang="de-DE" dirty="0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E48CE5F4-4B60-441E-81A1-34D40A43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932" y="3203078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D23CA40-0FBE-4E18-A7EF-4159DBF1FF49}"/>
              </a:ext>
            </a:extLst>
          </p:cNvPr>
          <p:cNvSpPr/>
          <p:nvPr/>
        </p:nvSpPr>
        <p:spPr>
          <a:xfrm>
            <a:off x="5911713" y="3154231"/>
            <a:ext cx="432048" cy="1430262"/>
          </a:xfrm>
          <a:prstGeom prst="ellipse">
            <a:avLst/>
          </a:prstGeom>
          <a:solidFill>
            <a:schemeClr val="tx2">
              <a:alpha val="62000"/>
            </a:schemeClr>
          </a:solidFill>
          <a:ln>
            <a:solidFill>
              <a:schemeClr val="tx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Kamera">
            <a:extLst>
              <a:ext uri="{FF2B5EF4-FFF2-40B4-BE49-F238E27FC236}">
                <a16:creationId xmlns:a16="http://schemas.microsoft.com/office/drawing/2014/main" id="{14CCBBE9-8851-4F3C-9BFF-286ECECD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4241" y="3343521"/>
            <a:ext cx="1155701" cy="1155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1260A71-EE8B-4D54-AC6E-A943CDBEC9C7}"/>
              </a:ext>
            </a:extLst>
          </p:cNvPr>
          <p:cNvGrpSpPr/>
          <p:nvPr/>
        </p:nvGrpSpPr>
        <p:grpSpPr>
          <a:xfrm>
            <a:off x="3142084" y="2476128"/>
            <a:ext cx="1168896" cy="1041290"/>
            <a:chOff x="3070076" y="2273721"/>
            <a:chExt cx="1168896" cy="104129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1327CC6-8A2F-4BE3-BD09-AC90AA44D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0076" y="2273721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885BD3F-CB24-44FF-905F-FAC08CCBF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876" y="2328343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6FD9D89-756F-4011-BD98-B9F8C61FE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476" y="266693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A4970F6-239B-4260-84CD-7B966DECC77B}"/>
              </a:ext>
            </a:extLst>
          </p:cNvPr>
          <p:cNvGrpSpPr/>
          <p:nvPr/>
        </p:nvGrpSpPr>
        <p:grpSpPr>
          <a:xfrm rot="13004944">
            <a:off x="3793739" y="3570150"/>
            <a:ext cx="1453433" cy="666833"/>
            <a:chOff x="2877121" y="2336319"/>
            <a:chExt cx="1453433" cy="666833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C332675-94D2-4EF9-8B69-018EEE2FFA0B}"/>
                </a:ext>
              </a:extLst>
            </p:cNvPr>
            <p:cNvCxnSpPr>
              <a:cxnSpLocks/>
            </p:cNvCxnSpPr>
            <p:nvPr/>
          </p:nvCxnSpPr>
          <p:spPr>
            <a:xfrm rot="8595056">
              <a:off x="2877121" y="2536273"/>
              <a:ext cx="1116570" cy="5808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17BCFCE2-58B0-4002-9B6D-93DB6EFCE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9297" y="2336319"/>
              <a:ext cx="864096" cy="648072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58FAEF5-C2F2-492B-B7AE-C9FD291D7896}"/>
                </a:ext>
              </a:extLst>
            </p:cNvPr>
            <p:cNvCxnSpPr>
              <a:cxnSpLocks/>
            </p:cNvCxnSpPr>
            <p:nvPr/>
          </p:nvCxnSpPr>
          <p:spPr>
            <a:xfrm rot="8595056" flipV="1">
              <a:off x="3236609" y="2927046"/>
              <a:ext cx="1093945" cy="76106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9EA778F-4BA8-4967-96EE-FD840E678454}"/>
              </a:ext>
            </a:extLst>
          </p:cNvPr>
          <p:cNvGrpSpPr/>
          <p:nvPr/>
        </p:nvGrpSpPr>
        <p:grpSpPr>
          <a:xfrm rot="12988432">
            <a:off x="7069355" y="3548078"/>
            <a:ext cx="1597045" cy="676166"/>
            <a:chOff x="2779349" y="2436786"/>
            <a:chExt cx="1597045" cy="67616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C844E20B-FACD-4AEB-9D64-BC60A3E9F23C}"/>
                </a:ext>
              </a:extLst>
            </p:cNvPr>
            <p:cNvCxnSpPr>
              <a:cxnSpLocks/>
            </p:cNvCxnSpPr>
            <p:nvPr/>
          </p:nvCxnSpPr>
          <p:spPr>
            <a:xfrm rot="8611568" flipV="1">
              <a:off x="2779349" y="2436786"/>
              <a:ext cx="1146939" cy="125295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A997586-3C0F-432D-80E2-735A11313571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116394" y="2676650"/>
              <a:ext cx="1080094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11EAF62-DCBC-4C3B-931F-D0BBC823CB05}"/>
                </a:ext>
              </a:extLst>
            </p:cNvPr>
            <p:cNvCxnSpPr>
              <a:cxnSpLocks/>
            </p:cNvCxnSpPr>
            <p:nvPr/>
          </p:nvCxnSpPr>
          <p:spPr>
            <a:xfrm rot="8611568">
              <a:off x="3205822" y="2941625"/>
              <a:ext cx="1170572" cy="171327"/>
            </a:xfrm>
            <a:prstGeom prst="straightConnector1">
              <a:avLst/>
            </a:prstGeom>
            <a:ln w="44450">
              <a:solidFill>
                <a:schemeClr val="accent2"/>
              </a:solidFill>
              <a:miter lim="800000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A9966E8-1EA9-49A6-BF07-56B86E2D4A12}"/>
              </a:ext>
            </a:extLst>
          </p:cNvPr>
          <p:cNvSpPr txBox="1"/>
          <p:nvPr/>
        </p:nvSpPr>
        <p:spPr>
          <a:xfrm>
            <a:off x="2885443" y="1927159"/>
            <a:ext cx="25462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2"/>
                </a:solidFill>
              </a:rPr>
              <a:t>Inkohärentes Licht</a:t>
            </a:r>
          </a:p>
        </p:txBody>
      </p:sp>
    </p:spTree>
    <p:extLst>
      <p:ext uri="{BB962C8B-B14F-4D97-AF65-F5344CB8AC3E}">
        <p14:creationId xmlns:p14="http://schemas.microsoft.com/office/powerpoint/2010/main" val="196944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2FEC-4B7C-41BA-9E2B-27B29C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Holografie?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601F59-45DE-4C0D-B13A-ECCF8202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Experimentalphysik 2, W. </a:t>
            </a:r>
            <a:r>
              <a:rPr lang="de-DE" dirty="0" err="1"/>
              <a:t>Demtröder</a:t>
            </a:r>
            <a:r>
              <a:rPr lang="de-DE" dirty="0"/>
              <a:t>, Springer Verlag. 2013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18549F-8FDD-407C-816F-0624D1E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E6C679-5D23-4924-963A-1B81D092BF1C}"/>
              </a:ext>
            </a:extLst>
          </p:cNvPr>
          <p:cNvSpPr/>
          <p:nvPr/>
        </p:nvSpPr>
        <p:spPr>
          <a:xfrm>
            <a:off x="1522413" y="2800359"/>
            <a:ext cx="899591" cy="4320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Katze">
            <a:extLst>
              <a:ext uri="{FF2B5EF4-FFF2-40B4-BE49-F238E27FC236}">
                <a16:creationId xmlns:a16="http://schemas.microsoft.com/office/drawing/2014/main" id="{A19072B3-ECC2-4490-8C76-D9A4AFB3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9135" y="2076792"/>
            <a:ext cx="1296144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C8EA5DE-C4B1-4EBB-A89A-0FAC0D07106B}"/>
              </a:ext>
            </a:extLst>
          </p:cNvPr>
          <p:cNvSpPr/>
          <p:nvPr/>
        </p:nvSpPr>
        <p:spPr>
          <a:xfrm rot="19242986">
            <a:off x="5677631" y="2440317"/>
            <a:ext cx="72008" cy="115212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61507B7-8A5A-423E-A9C3-FA95F9668194}"/>
              </a:ext>
            </a:extLst>
          </p:cNvPr>
          <p:cNvSpPr/>
          <p:nvPr/>
        </p:nvSpPr>
        <p:spPr>
          <a:xfrm rot="18973086">
            <a:off x="5395247" y="4631729"/>
            <a:ext cx="132444" cy="10895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B02A0-DC42-46EC-B0DC-5A2BB3BAC795}"/>
              </a:ext>
            </a:extLst>
          </p:cNvPr>
          <p:cNvCxnSpPr>
            <a:cxnSpLocks/>
          </p:cNvCxnSpPr>
          <p:nvPr/>
        </p:nvCxnSpPr>
        <p:spPr>
          <a:xfrm>
            <a:off x="2998068" y="3012725"/>
            <a:ext cx="1512168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3A9D7D7-1ACD-46A3-A6EB-4BF37E9E4404}"/>
              </a:ext>
            </a:extLst>
          </p:cNvPr>
          <p:cNvCxnSpPr>
            <a:cxnSpLocks/>
          </p:cNvCxnSpPr>
          <p:nvPr/>
        </p:nvCxnSpPr>
        <p:spPr>
          <a:xfrm>
            <a:off x="6886500" y="3012725"/>
            <a:ext cx="1440160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B0326F0-55A3-4B62-AC12-9F0BA1434D16}"/>
              </a:ext>
            </a:extLst>
          </p:cNvPr>
          <p:cNvCxnSpPr>
            <a:cxnSpLocks/>
          </p:cNvCxnSpPr>
          <p:nvPr/>
        </p:nvCxnSpPr>
        <p:spPr>
          <a:xfrm>
            <a:off x="6886500" y="5272845"/>
            <a:ext cx="2252635" cy="0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F2200B1-9D45-4D9C-A329-4C4C7855A1E4}"/>
              </a:ext>
            </a:extLst>
          </p:cNvPr>
          <p:cNvCxnSpPr>
            <a:cxnSpLocks/>
          </p:cNvCxnSpPr>
          <p:nvPr/>
        </p:nvCxnSpPr>
        <p:spPr>
          <a:xfrm>
            <a:off x="9750189" y="3585234"/>
            <a:ext cx="0" cy="1152128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DD9585F6-C162-4FBC-9422-74BC5B49626F}"/>
              </a:ext>
            </a:extLst>
          </p:cNvPr>
          <p:cNvSpPr/>
          <p:nvPr/>
        </p:nvSpPr>
        <p:spPr>
          <a:xfrm rot="2685377">
            <a:off x="9667288" y="4569893"/>
            <a:ext cx="239836" cy="14011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CB401E-778F-46FA-A514-7A10B333C123}"/>
              </a:ext>
            </a:extLst>
          </p:cNvPr>
          <p:cNvSpPr txBox="1"/>
          <p:nvPr/>
        </p:nvSpPr>
        <p:spPr>
          <a:xfrm>
            <a:off x="1522413" y="2817209"/>
            <a:ext cx="87716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>
                <a:solidFill>
                  <a:schemeClr val="accent5">
                    <a:lumMod val="50000"/>
                  </a:schemeClr>
                </a:solidFill>
              </a:rPr>
              <a:t>Laser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7C1657A-4498-4D68-A496-50204CE419DF}"/>
              </a:ext>
            </a:extLst>
          </p:cNvPr>
          <p:cNvSpPr txBox="1"/>
          <p:nvPr/>
        </p:nvSpPr>
        <p:spPr>
          <a:xfrm>
            <a:off x="4655049" y="2018820"/>
            <a:ext cx="19784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Beam-Splitter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3B26468-CD47-4152-8EEB-EE50FDC27D12}"/>
              </a:ext>
            </a:extLst>
          </p:cNvPr>
          <p:cNvCxnSpPr>
            <a:cxnSpLocks/>
          </p:cNvCxnSpPr>
          <p:nvPr/>
        </p:nvCxnSpPr>
        <p:spPr>
          <a:xfrm>
            <a:off x="5518348" y="3585234"/>
            <a:ext cx="0" cy="1178903"/>
          </a:xfrm>
          <a:prstGeom prst="straightConnector1">
            <a:avLst/>
          </a:prstGeom>
          <a:ln w="635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7497C5-810A-4393-A731-71DE361FE6CD}"/>
              </a:ext>
            </a:extLst>
          </p:cNvPr>
          <p:cNvSpPr txBox="1"/>
          <p:nvPr/>
        </p:nvSpPr>
        <p:spPr>
          <a:xfrm>
            <a:off x="4325833" y="5306536"/>
            <a:ext cx="113364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Spiegel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8EE06D7-8A41-4EC7-AB60-75D9FD707991}"/>
              </a:ext>
            </a:extLst>
          </p:cNvPr>
          <p:cNvSpPr txBox="1"/>
          <p:nvPr/>
        </p:nvSpPr>
        <p:spPr>
          <a:xfrm>
            <a:off x="9822146" y="5460294"/>
            <a:ext cx="1713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 err="1"/>
              <a:t>Photoplatte</a:t>
            </a:r>
            <a:endParaRPr lang="de-DE" sz="2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0FC8C0-AFA1-48D7-8C57-B19BF0BB9484}"/>
              </a:ext>
            </a:extLst>
          </p:cNvPr>
          <p:cNvSpPr txBox="1"/>
          <p:nvPr/>
        </p:nvSpPr>
        <p:spPr>
          <a:xfrm>
            <a:off x="7988706" y="3927785"/>
            <a:ext cx="172996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6EB32E1-240A-4BF4-AA54-50C1EB7CFBAE}"/>
              </a:ext>
            </a:extLst>
          </p:cNvPr>
          <p:cNvSpPr txBox="1"/>
          <p:nvPr/>
        </p:nvSpPr>
        <p:spPr>
          <a:xfrm>
            <a:off x="6992087" y="5371106"/>
            <a:ext cx="19932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</a:t>
            </a:r>
          </a:p>
        </p:txBody>
      </p:sp>
    </p:spTree>
    <p:extLst>
      <p:ext uri="{BB962C8B-B14F-4D97-AF65-F5344CB8AC3E}">
        <p14:creationId xmlns:p14="http://schemas.microsoft.com/office/powerpoint/2010/main" val="9738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C95FB-C6AA-4224-80CB-B530DBAA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Geht das auch etwas Präziser?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66F83-CB27-4F4E-A721-BF8B9958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CFCFA3-A77C-4921-8D93-1CD6E7F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245F48-671C-464C-9C80-E33FCF2FF73E}"/>
              </a:ext>
            </a:extLst>
          </p:cNvPr>
          <p:cNvSpPr txBox="1"/>
          <p:nvPr/>
        </p:nvSpPr>
        <p:spPr>
          <a:xfrm>
            <a:off x="1522413" y="1916832"/>
            <a:ext cx="20749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Referenzwelle: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8834BA-2D4C-40D9-9BD0-83A704CFE2C1}"/>
                  </a:ext>
                </a:extLst>
              </p:cNvPr>
              <p:cNvSpPr txBox="1"/>
              <p:nvPr/>
            </p:nvSpPr>
            <p:spPr>
              <a:xfrm>
                <a:off x="4980647" y="2341564"/>
                <a:ext cx="3587457" cy="372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sz="2400" b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sz="2400" dirty="0"/>
                  <a:t>)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B48834BA-2D4C-40D9-9BD0-83A704CFE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47" y="2341564"/>
                <a:ext cx="3587457" cy="372666"/>
              </a:xfrm>
              <a:prstGeom prst="rect">
                <a:avLst/>
              </a:prstGeom>
              <a:blipFill>
                <a:blip r:embed="rId2"/>
                <a:stretch>
                  <a:fillRect t="-22951" r="-5093" b="-508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9052E0CD-C578-4001-BB51-94D6475969DE}"/>
              </a:ext>
            </a:extLst>
          </p:cNvPr>
          <p:cNvSpPr txBox="1"/>
          <p:nvPr/>
        </p:nvSpPr>
        <p:spPr>
          <a:xfrm>
            <a:off x="1531541" y="2849510"/>
            <a:ext cx="18117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Objektwelle: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3AEA282-7C9D-4D5C-BEC3-C9431E556964}"/>
                  </a:ext>
                </a:extLst>
              </p:cNvPr>
              <p:cNvSpPr txBox="1"/>
              <p:nvPr/>
            </p:nvSpPr>
            <p:spPr>
              <a:xfrm>
                <a:off x="4870276" y="3274242"/>
                <a:ext cx="3947299" cy="372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3AEA282-7C9D-4D5C-BEC3-C9431E556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276" y="3274242"/>
                <a:ext cx="3947299" cy="372666"/>
              </a:xfrm>
              <a:prstGeom prst="rect">
                <a:avLst/>
              </a:prstGeom>
              <a:blipFill>
                <a:blip r:embed="rId3"/>
                <a:stretch>
                  <a:fillRect l="-927" t="-34426" r="-2009" b="-36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80C41806-929B-4924-8CF4-01760979442C}"/>
              </a:ext>
            </a:extLst>
          </p:cNvPr>
          <p:cNvSpPr txBox="1"/>
          <p:nvPr/>
        </p:nvSpPr>
        <p:spPr>
          <a:xfrm>
            <a:off x="1616342" y="4158816"/>
            <a:ext cx="30428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Intensität </a:t>
            </a:r>
            <a:r>
              <a:rPr lang="de-DE" sz="2400" dirty="0" err="1"/>
              <a:t>Photoshirm</a:t>
            </a:r>
            <a:r>
              <a:rPr lang="de-DE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3973BB-CD1A-430B-B8F4-40E1992B2000}"/>
                  </a:ext>
                </a:extLst>
              </p:cNvPr>
              <p:cNvSpPr txBox="1"/>
              <p:nvPr/>
            </p:nvSpPr>
            <p:spPr>
              <a:xfrm>
                <a:off x="3220613" y="5154967"/>
                <a:ext cx="7107523" cy="399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e-DE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- </m:t>
                      </m:r>
                      <m:sSub>
                        <m:sSubPr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e-DE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dirty="0">
                          <a:solidFill>
                            <a:schemeClr val="accent2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de-DE" sz="2400" b="0" i="0" dirty="0" smtClean="0">
                          <a:solidFill>
                            <a:schemeClr val="accent2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z="2400" b="0" i="0" dirty="0" smtClean="0"/>
                        <m:t>|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3973BB-CD1A-430B-B8F4-40E1992B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3" y="5154967"/>
                <a:ext cx="7107523" cy="399340"/>
              </a:xfrm>
              <a:prstGeom prst="rect">
                <a:avLst/>
              </a:prstGeom>
              <a:blipFill>
                <a:blip r:embed="rId4"/>
                <a:stretch>
                  <a:fillRect l="-943" t="-32308" r="-1715" b="-3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4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C1A1A-66DE-485E-895C-2C85150D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– Warum Holografie?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9E627-B5D7-4249-80DE-00AD9A6B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225EC3-B438-4BE9-A8E0-3FC0C5A6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7BACC-2FA6-43A1-BB5C-E9817239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7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0C43-03EE-4E4D-B772-9648564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A310E9-9FD4-400F-88D5-B7C9134F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F05B3-A175-46DF-B881-70AE198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73781-59FF-4660-88F2-FFF86E7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70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135</Words>
  <Application>Microsoft Office PowerPoint</Application>
  <PresentationFormat>Benutzerdefiniert</PresentationFormat>
  <Paragraphs>30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Consolas</vt:lpstr>
      <vt:lpstr>Corbel</vt:lpstr>
      <vt:lpstr>Schultafel 16 : 9</vt:lpstr>
      <vt:lpstr>Holografie</vt:lpstr>
      <vt:lpstr>Agenda</vt:lpstr>
      <vt:lpstr>Wieso Holografie?</vt:lpstr>
      <vt:lpstr>Wie funktioniert Holografie?</vt:lpstr>
      <vt:lpstr>Geht das auch etwas Präziser?</vt:lpstr>
      <vt:lpstr>Zusammenfassung – Warum Holografie?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Holografie</dc:title>
  <dc:creator>Steven Becker</dc:creator>
  <cp:lastModifiedBy>Steven Becker</cp:lastModifiedBy>
  <cp:revision>9</cp:revision>
  <dcterms:created xsi:type="dcterms:W3CDTF">2019-04-13T14:06:35Z</dcterms:created>
  <dcterms:modified xsi:type="dcterms:W3CDTF">2019-04-13T15:21:28Z</dcterms:modified>
</cp:coreProperties>
</file>