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125" d="100"/>
          <a:sy n="125" d="100"/>
        </p:scale>
        <p:origin x="9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28052-6392-41D1-AB5A-318ED97A17D5}" type="datetimeFigureOut">
              <a:rPr lang="de-DE" smtClean="0"/>
              <a:t>24.12.2018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156F9-ADED-4486-B160-17BFE3B9E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86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7CE0C2-CD7E-46EE-9E82-2871AA636D40}" type="datetime1">
              <a:rPr lang="en-US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Physics of Organic Semiconductors, Wolfgang Brütting, 2005, Wiley-VCH;  2. Molecular Orbital Analysis of Ethene Dimerisation, Dr. Ian Hunt, University of Calgary, http://www.chem.ucalgary.ca/courses/351/Carey5th/Ch10/ch10-6-4.html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628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3275-DF73-4AE2-A4E2-D74AB3C60822}" type="datetime1">
              <a:rPr lang="en-US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of Organic Semiconductors, Wolfgang Brütting, 2005, Wiley-VCH;  2. Molecular Orbital Analysis of Ethene Dimerisation, Dr. Ian Hunt, University of Calgary, http://www.chem.ucalgary.ca/courses/351/Carey5th/Ch10/ch10-6-4.html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7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262-7569-4560-9D67-EAB30866BF23}" type="datetime1">
              <a:rPr lang="en-US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of Organic Semiconductors, Wolfgang Brütting, 2005, Wiley-VCH;  2. Molecular Orbital Analysis of Ethene Dimerisation, Dr. Ian Hunt, University of Calgary, http://www.chem.ucalgary.ca/courses/351/Carey5th/Ch10/ch10-6-4.html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7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915173" cy="348462"/>
          </a:xfrm>
        </p:spPr>
        <p:txBody>
          <a:bodyPr/>
          <a:lstStyle/>
          <a:p>
            <a:fld id="{38644D27-E5AA-4646-BC6D-7BC27F83B8B7}" type="datetime1">
              <a:rPr lang="en-US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4436" y="6291076"/>
            <a:ext cx="8454044" cy="430399"/>
          </a:xfrm>
        </p:spPr>
        <p:txBody>
          <a:bodyPr/>
          <a:lstStyle/>
          <a:p>
            <a:r>
              <a:rPr lang="en-US"/>
              <a:t>Physics of Organic Semiconductors, Wolfgang Brütting, 2005, Wiley-VCH;  2. Molecular Orbital Analysis of Ethene Dimerisation, Dr. Ian Hunt, University of Calgary, http://www.chem.ucalgary.ca/courses/351/Carey5th/Ch10/ch10-6-4.html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32" y="6375679"/>
            <a:ext cx="631767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0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5A0D06-4CBC-4B86-BF7D-4608A498FBA4}" type="datetime1">
              <a:rPr lang="en-US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Physics of Organic Semiconductors, Wolfgang Brütting, 2005, Wiley-VCH;  2. Molecular Orbital Analysis of Ethene Dimerisation, Dr. Ian Hunt, University of Calgary, http://www.chem.ucalgary.ca/courses/351/Carey5th/Ch10/ch10-6-4.html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59955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20EE-DB65-4C13-9A5E-9D21B02DB06A}" type="datetime1">
              <a:rPr lang="en-US" smtClean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of Organic Semiconductors, Wolfgang Brütting, 2005, Wiley-VCH;  2. Molecular Orbital Analysis of Ethene Dimerisation, Dr. Ian Hunt, University of Calgary, http://www.chem.ucalgary.ca/courses/351/Carey5th/Ch10/ch10-6-4.html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29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1205-51FE-436F-818A-E1B0CA9D2D41}" type="datetime1">
              <a:rPr lang="en-US" smtClean="0"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of Organic Semiconductors, Wolfgang Brütting, 2005, Wiley-VCH;  2. Molecular Orbital Analysis of Ethene Dimerisation, Dr. Ian Hunt, University of Calgary, http://www.chem.ucalgary.ca/courses/351/Carey5th/Ch10/ch10-6-4.html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471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6368-4F27-43E1-B367-4FE9AE56A9B9}" type="datetime1">
              <a:rPr lang="en-US" smtClean="0"/>
              <a:t>12/24/2018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of Organic Semiconductors, Wolfgang Brütting, 2005, Wiley-VCH;  2. Molecular Orbital Analysis of Ethene Dimerisation, Dr. Ian Hunt, University of Calgary, http://www.chem.ucalgary.ca/courses/351/Carey5th/Ch10/ch10-6-4.html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4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43C5-58E1-4AED-B953-84FF37A8350D}" type="datetime1">
              <a:rPr lang="en-US" smtClean="0"/>
              <a:t>12/24/2018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of Organic Semiconductors, Wolfgang Brütting, 2005, Wiley-VCH;  2. Molecular Orbital Analysis of Ethene Dimerisation, Dr. Ian Hunt, University of Calgary, http://www.chem.ucalgary.ca/courses/351/Carey5th/Ch10/ch10-6-4.html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1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2C37006-D4A1-4A74-9A2B-C441C0027790}" type="datetime1">
              <a:rPr lang="en-US" smtClean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Physics of Organic Semiconductors, Wolfgang Brütting, 2005, Wiley-VCH;  2. Molecular Orbital Analysis of Ethene Dimerisation, Dr. Ian Hunt, University of Calgary, http://www.chem.ucalgary.ca/courses/351/Carey5th/Ch10/ch10-6-4.html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441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5A2D656-EEF5-4535-9203-CBB96E2CB4DC}" type="datetime1">
              <a:rPr lang="en-US" smtClean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Physics of Organic Semiconductors, Wolfgang Brütting, 2005, Wiley-VCH;  2. Molecular Orbital Analysis of Ethene Dimerisation, Dr. Ian Hunt, University of Calgary, http://www.chem.ucalgary.ca/courses/351/Carey5th/Ch10/ch10-6-4.html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9E128DF-6F8B-4A84-85B8-423FB5F48DA9}" type="datetime1">
              <a:rPr lang="en-US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Physics of Organic Semiconductors, Wolfgang Brütting, 2005, Wiley-VCH;  2. Molecular Orbital Analysis of Ethene Dimerisation, Dr. Ian Hunt, University of Calgary, http://www.chem.ucalgary.ca/courses/351/Carey5th/Ch10/ch10-6-4.html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709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731B0-7A4D-4127-967D-DE8C86408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OLEDS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5516E4-7C33-4A40-BC49-4B93033CB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 VORTRAG VON </a:t>
            </a:r>
          </a:p>
          <a:p>
            <a:r>
              <a:rPr lang="de-DE" dirty="0"/>
              <a:t>STEVEN </a:t>
            </a:r>
            <a:r>
              <a:rPr lang="de-DE" dirty="0" err="1"/>
              <a:t>BECKEr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06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C9C8A-FC35-40EF-BA86-14F53C21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Anregungszustände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7A5FE6-D37E-4C50-BE3C-A8A3C7C5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Nach</a:t>
            </a:r>
            <a:r>
              <a:rPr lang="en-US" dirty="0"/>
              <a:t>: </a:t>
            </a:r>
            <a:r>
              <a:rPr lang="en-US" dirty="0" err="1"/>
              <a:t>Organische</a:t>
            </a:r>
            <a:r>
              <a:rPr lang="en-US" dirty="0"/>
              <a:t> </a:t>
            </a:r>
            <a:r>
              <a:rPr lang="en-US" dirty="0" err="1"/>
              <a:t>Molekulare</a:t>
            </a:r>
            <a:r>
              <a:rPr lang="en-US" dirty="0"/>
              <a:t> </a:t>
            </a:r>
            <a:r>
              <a:rPr lang="en-US" dirty="0" err="1"/>
              <a:t>Festkörper</a:t>
            </a:r>
            <a:r>
              <a:rPr lang="en-US" dirty="0"/>
              <a:t>, Markus </a:t>
            </a:r>
            <a:r>
              <a:rPr lang="en-US" dirty="0" err="1"/>
              <a:t>Schwoerer</a:t>
            </a:r>
            <a:r>
              <a:rPr lang="en-US" dirty="0"/>
              <a:t> und Hans Christoph Wolf, 2005, WILEY-VCH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BE1BCC-F368-4035-A06E-1C77659C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5CC1F92-C21E-47BC-96B7-EB25239D9DAC}"/>
              </a:ext>
            </a:extLst>
          </p:cNvPr>
          <p:cNvGrpSpPr/>
          <p:nvPr/>
        </p:nvGrpSpPr>
        <p:grpSpPr>
          <a:xfrm>
            <a:off x="2580221" y="1843595"/>
            <a:ext cx="7521236" cy="3170810"/>
            <a:chOff x="2580221" y="2089401"/>
            <a:chExt cx="7521236" cy="3170810"/>
          </a:xfrm>
        </p:grpSpPr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AAF932F7-7C24-4909-ABE0-7A15DDE6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80221" y="2089401"/>
              <a:ext cx="7323029" cy="3051262"/>
            </a:xfrm>
            <a:prstGeom prst="rect">
              <a:avLst/>
            </a:prstGeom>
          </p:spPr>
        </p:pic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53E2D04-D621-4FC3-8E0B-CE74705314A4}"/>
                </a:ext>
              </a:extLst>
            </p:cNvPr>
            <p:cNvSpPr txBox="1"/>
            <p:nvPr/>
          </p:nvSpPr>
          <p:spPr>
            <a:xfrm>
              <a:off x="2580221" y="2089401"/>
              <a:ext cx="268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E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2C0CB7C-F1C8-414E-8C4C-3232BFD87B89}"/>
                </a:ext>
              </a:extLst>
            </p:cNvPr>
            <p:cNvSpPr txBox="1"/>
            <p:nvPr/>
          </p:nvSpPr>
          <p:spPr>
            <a:xfrm rot="16200000">
              <a:off x="3501837" y="3747411"/>
              <a:ext cx="16573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Absorption</a:t>
              </a:r>
              <a:endParaRPr lang="de-DE" sz="20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FAB93EDB-328F-489D-9BBB-AA7757D436BE}"/>
                </a:ext>
              </a:extLst>
            </p:cNvPr>
            <p:cNvSpPr txBox="1"/>
            <p:nvPr/>
          </p:nvSpPr>
          <p:spPr>
            <a:xfrm rot="16200000">
              <a:off x="4125823" y="3711525"/>
              <a:ext cx="1729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3"/>
                  </a:solidFill>
                </a:rPr>
                <a:t>Fluoreszenz</a:t>
              </a:r>
              <a:endParaRPr lang="de-DE" sz="2000" dirty="0">
                <a:solidFill>
                  <a:schemeClr val="accent3"/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BA815B7-92A2-4866-A106-6082F965FA46}"/>
                </a:ext>
              </a:extLst>
            </p:cNvPr>
            <p:cNvSpPr txBox="1"/>
            <p:nvPr/>
          </p:nvSpPr>
          <p:spPr>
            <a:xfrm rot="16200000">
              <a:off x="4950821" y="3750691"/>
              <a:ext cx="1658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4"/>
                  </a:solidFill>
                </a:rPr>
                <a:t>Relaxation</a:t>
              </a:r>
              <a:endParaRPr lang="de-DE" sz="2000" dirty="0">
                <a:solidFill>
                  <a:schemeClr val="accent4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001E9DC-B79B-4BB6-8651-B23DBC5E21D5}"/>
                </a:ext>
              </a:extLst>
            </p:cNvPr>
            <p:cNvSpPr txBox="1"/>
            <p:nvPr/>
          </p:nvSpPr>
          <p:spPr>
            <a:xfrm rot="16200000">
              <a:off x="6621839" y="4079888"/>
              <a:ext cx="1468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Absorption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23C01DB7-070E-4DF4-86B5-5EA507AA20CD}"/>
                </a:ext>
              </a:extLst>
            </p:cNvPr>
            <p:cNvSpPr txBox="1"/>
            <p:nvPr/>
          </p:nvSpPr>
          <p:spPr>
            <a:xfrm rot="16200000">
              <a:off x="7258614" y="3899147"/>
              <a:ext cx="1468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3"/>
                  </a:solidFill>
                </a:rPr>
                <a:t>Phos</a:t>
              </a:r>
              <a:r>
                <a:rPr lang="de-DE" dirty="0">
                  <a:solidFill>
                    <a:schemeClr val="accent3"/>
                  </a:solidFill>
                </a:rPr>
                <a:t>-</a:t>
              </a:r>
            </a:p>
            <a:p>
              <a:r>
                <a:rPr lang="de-DE" dirty="0" err="1">
                  <a:solidFill>
                    <a:schemeClr val="accent3"/>
                  </a:solidFill>
                </a:rPr>
                <a:t>phoreszenz</a:t>
              </a:r>
              <a:endParaRPr lang="de-DE" sz="1600" dirty="0">
                <a:solidFill>
                  <a:schemeClr val="accent3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E9BDF9F-9EA6-4CBA-9473-1A31FD09D9CA}"/>
                </a:ext>
              </a:extLst>
            </p:cNvPr>
            <p:cNvSpPr txBox="1"/>
            <p:nvPr/>
          </p:nvSpPr>
          <p:spPr>
            <a:xfrm rot="16200000">
              <a:off x="8190825" y="4011937"/>
              <a:ext cx="1468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4"/>
                  </a:solidFill>
                </a:rPr>
                <a:t>Relaxation</a:t>
              </a:r>
              <a:endParaRPr lang="de-DE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527098B-69BA-4967-8C9E-1D07B025F8E3}"/>
                </a:ext>
              </a:extLst>
            </p:cNvPr>
            <p:cNvSpPr txBox="1"/>
            <p:nvPr/>
          </p:nvSpPr>
          <p:spPr>
            <a:xfrm>
              <a:off x="3606685" y="4736991"/>
              <a:ext cx="5615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S</a:t>
              </a:r>
              <a:r>
                <a:rPr lang="de-DE" sz="2800" baseline="-25000" dirty="0"/>
                <a:t>0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A91490C-A19A-4F05-B0C6-B5EE79F82892}"/>
                </a:ext>
              </a:extLst>
            </p:cNvPr>
            <p:cNvSpPr txBox="1"/>
            <p:nvPr/>
          </p:nvSpPr>
          <p:spPr>
            <a:xfrm>
              <a:off x="3538076" y="2445027"/>
              <a:ext cx="5615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S</a:t>
              </a:r>
              <a:r>
                <a:rPr lang="de-DE" sz="2800" baseline="-25000" dirty="0"/>
                <a:t>1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7D2A26B-BDF3-4DC9-95E5-E4F30C0B52B0}"/>
                </a:ext>
              </a:extLst>
            </p:cNvPr>
            <p:cNvSpPr txBox="1"/>
            <p:nvPr/>
          </p:nvSpPr>
          <p:spPr>
            <a:xfrm>
              <a:off x="9539861" y="3226655"/>
              <a:ext cx="5615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T</a:t>
              </a:r>
              <a:r>
                <a:rPr lang="de-DE" sz="2800" baseline="-25000" dirty="0"/>
                <a:t>1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99251836-7519-4E63-AA25-7A0D8EFF7D66}"/>
                </a:ext>
              </a:extLst>
            </p:cNvPr>
            <p:cNvSpPr txBox="1"/>
            <p:nvPr/>
          </p:nvSpPr>
          <p:spPr>
            <a:xfrm>
              <a:off x="6763696" y="2712646"/>
              <a:ext cx="710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ISC</a:t>
              </a:r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4ACE4C56-5A81-45AE-B7EB-F4E571D05D90}"/>
              </a:ext>
            </a:extLst>
          </p:cNvPr>
          <p:cNvSpPr txBox="1"/>
          <p:nvPr/>
        </p:nvSpPr>
        <p:spPr>
          <a:xfrm>
            <a:off x="2714685" y="5117848"/>
            <a:ext cx="768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An- und Abregungsmöglichkeiten für Elektronen in einem organischen Halbleiter</a:t>
            </a:r>
          </a:p>
        </p:txBody>
      </p:sp>
    </p:spTree>
    <p:extLst>
      <p:ext uri="{BB962C8B-B14F-4D97-AF65-F5344CB8AC3E}">
        <p14:creationId xmlns:p14="http://schemas.microsoft.com/office/powerpoint/2010/main" val="280764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E3063-6FA7-4365-B2D4-DB2220F8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OLED AUFBAU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0BC2E4-F82D-4864-BFBC-F60D12ED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Nach</a:t>
            </a:r>
            <a:r>
              <a:rPr lang="en-US" dirty="0"/>
              <a:t>: </a:t>
            </a:r>
            <a:r>
              <a:rPr lang="en-US" dirty="0" err="1"/>
              <a:t>Organische</a:t>
            </a:r>
            <a:r>
              <a:rPr lang="en-US" dirty="0"/>
              <a:t> </a:t>
            </a:r>
            <a:r>
              <a:rPr lang="en-US" dirty="0" err="1"/>
              <a:t>Molekulare</a:t>
            </a:r>
            <a:r>
              <a:rPr lang="en-US" dirty="0"/>
              <a:t> </a:t>
            </a:r>
            <a:r>
              <a:rPr lang="en-US" dirty="0" err="1"/>
              <a:t>Festkörper</a:t>
            </a:r>
            <a:r>
              <a:rPr lang="en-US" dirty="0"/>
              <a:t>, Markus </a:t>
            </a:r>
            <a:r>
              <a:rPr lang="en-US" dirty="0" err="1"/>
              <a:t>Schwoerer</a:t>
            </a:r>
            <a:r>
              <a:rPr lang="en-US" dirty="0"/>
              <a:t> und Hans Christoph Wolf, 2005, WILEY-VCH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9327FD-6AE4-41F7-8D80-072CB679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57197916-EFF5-4777-9204-B92DFDF6B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6386" y="1906114"/>
            <a:ext cx="5159228" cy="3045771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6F2CDDD-DBD8-446F-81E0-109BAF5D3C9D}"/>
              </a:ext>
            </a:extLst>
          </p:cNvPr>
          <p:cNvSpPr txBox="1"/>
          <p:nvPr/>
        </p:nvSpPr>
        <p:spPr>
          <a:xfrm>
            <a:off x="4132962" y="5352176"/>
            <a:ext cx="39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Schematischer Querschnitt einer OLED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DE5AEB-94E0-46B0-BB5B-CC18F295D9DD}"/>
              </a:ext>
            </a:extLst>
          </p:cNvPr>
          <p:cNvSpPr txBox="1"/>
          <p:nvPr/>
        </p:nvSpPr>
        <p:spPr>
          <a:xfrm>
            <a:off x="4132962" y="197463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Licht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91F455-65B2-4CCC-AFE0-9511C863038F}"/>
              </a:ext>
            </a:extLst>
          </p:cNvPr>
          <p:cNvSpPr txBox="1"/>
          <p:nvPr/>
        </p:nvSpPr>
        <p:spPr>
          <a:xfrm>
            <a:off x="3516386" y="447453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Substrat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CF8F8E5-DB59-470A-AC1E-4A351A675393}"/>
              </a:ext>
            </a:extLst>
          </p:cNvPr>
          <p:cNvSpPr txBox="1"/>
          <p:nvPr/>
        </p:nvSpPr>
        <p:spPr>
          <a:xfrm>
            <a:off x="4831970" y="322169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Kathode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4E7AD-6310-4ED7-8C85-7BFD548A093A}"/>
              </a:ext>
            </a:extLst>
          </p:cNvPr>
          <p:cNvSpPr txBox="1"/>
          <p:nvPr/>
        </p:nvSpPr>
        <p:spPr>
          <a:xfrm>
            <a:off x="3516386" y="4005087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Anode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D87AE40-B509-45F5-ADA1-D560FE86DC47}"/>
              </a:ext>
            </a:extLst>
          </p:cNvPr>
          <p:cNvSpPr txBox="1"/>
          <p:nvPr/>
        </p:nvSpPr>
        <p:spPr>
          <a:xfrm>
            <a:off x="3992638" y="282099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Deckschicht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BB78B97-B125-4406-A89F-45B6D3DD7380}"/>
              </a:ext>
            </a:extLst>
          </p:cNvPr>
          <p:cNvSpPr txBox="1"/>
          <p:nvPr/>
        </p:nvSpPr>
        <p:spPr>
          <a:xfrm>
            <a:off x="4657243" y="3606508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Organische Schicht</a:t>
            </a:r>
          </a:p>
        </p:txBody>
      </p:sp>
    </p:spTree>
    <p:extLst>
      <p:ext uri="{BB962C8B-B14F-4D97-AF65-F5344CB8AC3E}">
        <p14:creationId xmlns:p14="http://schemas.microsoft.com/office/powerpoint/2010/main" val="379725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BBF9EC43-E392-4F86-A965-66707CBE9804}"/>
              </a:ext>
            </a:extLst>
          </p:cNvPr>
          <p:cNvSpPr/>
          <p:nvPr/>
        </p:nvSpPr>
        <p:spPr>
          <a:xfrm>
            <a:off x="3759745" y="1874517"/>
            <a:ext cx="4703868" cy="3080941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67D31B4-778F-456B-A176-1D5664F0B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7008" y="1874517"/>
            <a:ext cx="7117984" cy="3321726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623D3A-5AAE-4458-9815-45549925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82385"/>
            <a:ext cx="10178322" cy="1492132"/>
          </a:xfrm>
        </p:spPr>
        <p:txBody>
          <a:bodyPr/>
          <a:lstStyle/>
          <a:p>
            <a:pPr algn="ctr"/>
            <a:r>
              <a:rPr lang="de-DE" dirty="0" err="1"/>
              <a:t>Einschicht</a:t>
            </a:r>
            <a:r>
              <a:rPr lang="de-DE" dirty="0"/>
              <a:t> OLED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A6826A-3D79-4D73-A7E7-DE262C21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Nach</a:t>
            </a:r>
            <a:r>
              <a:rPr lang="en-US" dirty="0"/>
              <a:t>: </a:t>
            </a:r>
            <a:r>
              <a:rPr lang="en-US" dirty="0" err="1"/>
              <a:t>Organische</a:t>
            </a:r>
            <a:r>
              <a:rPr lang="en-US" dirty="0"/>
              <a:t> </a:t>
            </a:r>
            <a:r>
              <a:rPr lang="en-US" dirty="0" err="1"/>
              <a:t>Molekulare</a:t>
            </a:r>
            <a:r>
              <a:rPr lang="en-US" dirty="0"/>
              <a:t> </a:t>
            </a:r>
            <a:r>
              <a:rPr lang="en-US" dirty="0" err="1"/>
              <a:t>Festkörper</a:t>
            </a:r>
            <a:r>
              <a:rPr lang="en-US" dirty="0"/>
              <a:t>, Markus </a:t>
            </a:r>
            <a:r>
              <a:rPr lang="en-US" dirty="0" err="1"/>
              <a:t>Schwoerer</a:t>
            </a:r>
            <a:r>
              <a:rPr lang="en-US" dirty="0"/>
              <a:t> und Hans Christoph Wolf, 2005, WILEY-VCH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031CB4-0EA7-4583-A763-4F0D1978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8A10FE-86DE-42C8-9F77-674416B63369}"/>
              </a:ext>
            </a:extLst>
          </p:cNvPr>
          <p:cNvSpPr txBox="1"/>
          <p:nvPr/>
        </p:nvSpPr>
        <p:spPr>
          <a:xfrm>
            <a:off x="2627000" y="400199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A530DE7-2FFB-4565-A9F1-81472F24BF0F}"/>
              </a:ext>
            </a:extLst>
          </p:cNvPr>
          <p:cNvSpPr txBox="1"/>
          <p:nvPr/>
        </p:nvSpPr>
        <p:spPr>
          <a:xfrm>
            <a:off x="4789175" y="42925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DA6A792-FA15-4297-87F5-F679924C17F0}"/>
              </a:ext>
            </a:extLst>
          </p:cNvPr>
          <p:cNvSpPr txBox="1"/>
          <p:nvPr/>
        </p:nvSpPr>
        <p:spPr>
          <a:xfrm>
            <a:off x="8128881" y="3611230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F6C297B-89DF-4D43-B234-948AE0AE2BAE}"/>
              </a:ext>
            </a:extLst>
          </p:cNvPr>
          <p:cNvSpPr txBox="1"/>
          <p:nvPr/>
        </p:nvSpPr>
        <p:spPr>
          <a:xfrm>
            <a:off x="6270313" y="39609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359400-B656-4E4C-B327-28EBA14124F2}"/>
              </a:ext>
            </a:extLst>
          </p:cNvPr>
          <p:cNvSpPr txBox="1"/>
          <p:nvPr/>
        </p:nvSpPr>
        <p:spPr>
          <a:xfrm>
            <a:off x="4008125" y="261610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0A3EC16-4497-4D66-B71D-D53805E8C609}"/>
              </a:ext>
            </a:extLst>
          </p:cNvPr>
          <p:cNvSpPr txBox="1"/>
          <p:nvPr/>
        </p:nvSpPr>
        <p:spPr>
          <a:xfrm>
            <a:off x="7665840" y="1898030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B6D168D-8734-41D9-9CEA-A92351C4711C}"/>
              </a:ext>
            </a:extLst>
          </p:cNvPr>
          <p:cNvSpPr txBox="1"/>
          <p:nvPr/>
        </p:nvSpPr>
        <p:spPr>
          <a:xfrm>
            <a:off x="9166706" y="2508693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DAE305D-18F9-46D3-B228-18AC5DDFBB70}"/>
              </a:ext>
            </a:extLst>
          </p:cNvPr>
          <p:cNvSpPr txBox="1"/>
          <p:nvPr/>
        </p:nvSpPr>
        <p:spPr>
          <a:xfrm>
            <a:off x="6286202" y="2157463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716CF4B-C1D1-43B9-B92A-89C8E1D732FC}"/>
              </a:ext>
            </a:extLst>
          </p:cNvPr>
          <p:cNvSpPr txBox="1"/>
          <p:nvPr/>
        </p:nvSpPr>
        <p:spPr>
          <a:xfrm>
            <a:off x="2236926" y="20826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5855ACF-C5BC-4FE5-8AA6-9809C928D196}"/>
              </a:ext>
            </a:extLst>
          </p:cNvPr>
          <p:cNvSpPr txBox="1"/>
          <p:nvPr/>
        </p:nvSpPr>
        <p:spPr>
          <a:xfrm>
            <a:off x="2946318" y="15471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3CDAF110-1B62-4742-A0DB-CB4AD4A38B3E}"/>
                  </a:ext>
                </a:extLst>
              </p:cNvPr>
              <p:cNvSpPr txBox="1"/>
              <p:nvPr/>
            </p:nvSpPr>
            <p:spPr>
              <a:xfrm>
                <a:off x="5321300" y="3057232"/>
                <a:ext cx="7053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m:rPr>
                          <m:sty m:val="p"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3CDAF110-1B62-4742-A0DB-CB4AD4A38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300" y="3057232"/>
                <a:ext cx="70532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6618FA38-DA15-4D2F-A230-D78F8D29CDFE}"/>
                  </a:ext>
                </a:extLst>
              </p:cNvPr>
              <p:cNvSpPr txBox="1"/>
              <p:nvPr/>
            </p:nvSpPr>
            <p:spPr>
              <a:xfrm>
                <a:off x="3143984" y="4057871"/>
                <a:ext cx="683245" cy="2950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br>
                  <a:rPr lang="de-DE" b="0" dirty="0"/>
                </a:br>
                <a:endParaRPr lang="de-DE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6618FA38-DA15-4D2F-A230-D78F8D29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984" y="4057871"/>
                <a:ext cx="683245" cy="295017"/>
              </a:xfrm>
              <a:prstGeom prst="rect">
                <a:avLst/>
              </a:prstGeom>
              <a:blipFill>
                <a:blip r:embed="rId5"/>
                <a:stretch>
                  <a:fillRect b="-291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1338E60B-D37C-4301-A36C-F4651E53B478}"/>
                  </a:ext>
                </a:extLst>
              </p:cNvPr>
              <p:cNvSpPr txBox="1"/>
              <p:nvPr/>
            </p:nvSpPr>
            <p:spPr>
              <a:xfrm>
                <a:off x="8333420" y="2342129"/>
                <a:ext cx="683245" cy="277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br>
                  <a:rPr lang="de-DE" b="0" dirty="0"/>
                </a:br>
                <a:endParaRPr lang="de-DE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1338E60B-D37C-4301-A36C-F4651E53B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420" y="2342129"/>
                <a:ext cx="683245" cy="277064"/>
              </a:xfrm>
              <a:prstGeom prst="rect">
                <a:avLst/>
              </a:prstGeom>
              <a:blipFill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EE0F4AE4-D6EB-40DB-AB6A-C2549A76C8E0}"/>
              </a:ext>
            </a:extLst>
          </p:cNvPr>
          <p:cNvSpPr txBox="1"/>
          <p:nvPr/>
        </p:nvSpPr>
        <p:spPr>
          <a:xfrm>
            <a:off x="2542200" y="48905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Anode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75BC534-F081-4770-92A0-CD7F8516FC55}"/>
              </a:ext>
            </a:extLst>
          </p:cNvPr>
          <p:cNvSpPr txBox="1"/>
          <p:nvPr/>
        </p:nvSpPr>
        <p:spPr>
          <a:xfrm>
            <a:off x="8691891" y="368853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Kathode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300778D-4935-4F2E-8CBA-CAB8B773AE4D}"/>
              </a:ext>
            </a:extLst>
          </p:cNvPr>
          <p:cNvSpPr txBox="1"/>
          <p:nvPr/>
        </p:nvSpPr>
        <p:spPr>
          <a:xfrm>
            <a:off x="5894107" y="453800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HOMO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1DA1C2B-A018-4ECD-8C71-1ABADDF90353}"/>
              </a:ext>
            </a:extLst>
          </p:cNvPr>
          <p:cNvSpPr txBox="1"/>
          <p:nvPr/>
        </p:nvSpPr>
        <p:spPr>
          <a:xfrm>
            <a:off x="5894107" y="185712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LUMO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2B6A31F-7AFD-4C5F-A90B-6E485A96EBC6}"/>
              </a:ext>
            </a:extLst>
          </p:cNvPr>
          <p:cNvSpPr/>
          <p:nvPr/>
        </p:nvSpPr>
        <p:spPr>
          <a:xfrm>
            <a:off x="3170659" y="5422206"/>
            <a:ext cx="6285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Termschema</a:t>
            </a:r>
            <a:r>
              <a:rPr lang="de-DE" dirty="0"/>
              <a:t> und Ladungsträgerprozess in einer </a:t>
            </a:r>
            <a:r>
              <a:rPr lang="de-DE" dirty="0" err="1"/>
              <a:t>Einschicht</a:t>
            </a:r>
            <a:r>
              <a:rPr lang="de-DE" dirty="0"/>
              <a:t> OLED</a:t>
            </a:r>
          </a:p>
        </p:txBody>
      </p:sp>
    </p:spTree>
    <p:extLst>
      <p:ext uri="{BB962C8B-B14F-4D97-AF65-F5344CB8AC3E}">
        <p14:creationId xmlns:p14="http://schemas.microsoft.com/office/powerpoint/2010/main" val="284785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F3FCC-5D25-4ACC-9B5D-85385273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AEFE2C-BF2A-4541-AE59-E7E6D1E9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A57523-8C0F-4558-BF10-C94FE6E1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9F0F0E9-C9B1-44D4-BF71-09F475900319}"/>
              </a:ext>
            </a:extLst>
          </p:cNvPr>
          <p:cNvSpPr/>
          <p:nvPr/>
        </p:nvSpPr>
        <p:spPr>
          <a:xfrm>
            <a:off x="2717800" y="2908300"/>
            <a:ext cx="1587500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D4164D-2B32-4E1B-8D6B-1C3BBE57EB2A}"/>
              </a:ext>
            </a:extLst>
          </p:cNvPr>
          <p:cNvSpPr/>
          <p:nvPr/>
        </p:nvSpPr>
        <p:spPr>
          <a:xfrm>
            <a:off x="5194298" y="2895600"/>
            <a:ext cx="1384300" cy="863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8D249E0-8658-429D-B5FB-7D56C1747F5C}"/>
              </a:ext>
            </a:extLst>
          </p:cNvPr>
          <p:cNvSpPr/>
          <p:nvPr/>
        </p:nvSpPr>
        <p:spPr>
          <a:xfrm>
            <a:off x="7797800" y="3225800"/>
            <a:ext cx="2032000" cy="863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9360E2C-8EDE-4A28-BC86-34630DD4D1F8}"/>
              </a:ext>
            </a:extLst>
          </p:cNvPr>
          <p:cNvSpPr/>
          <p:nvPr/>
        </p:nvSpPr>
        <p:spPr>
          <a:xfrm>
            <a:off x="2717800" y="4851400"/>
            <a:ext cx="1968500" cy="10281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8334815-D123-450B-AC30-D175115D0E23}"/>
              </a:ext>
            </a:extLst>
          </p:cNvPr>
          <p:cNvSpPr/>
          <p:nvPr/>
        </p:nvSpPr>
        <p:spPr>
          <a:xfrm>
            <a:off x="6096000" y="4851400"/>
            <a:ext cx="1409702" cy="863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4B852EF-0ECA-42FA-A485-4F9E896A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of Organic Semiconductors, Wolfgang Brütting, 2005, Wiley-VCH;  2. Molecular Orbital Analysis of Ethene Dimerisation, Dr. Ian Hunt, University of Calgary, http://www.chem.ucalgary.ca/courses/351/Carey5th/Ch10/ch10-6-4.html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0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B867E-742A-48C2-8018-C0EACAF5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91A272-6617-4498-9385-F05CD16D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Was sind organische Festkörper ?</a:t>
            </a:r>
          </a:p>
          <a:p>
            <a:endParaRPr lang="de-DE" dirty="0"/>
          </a:p>
          <a:p>
            <a:r>
              <a:rPr lang="de-DE" dirty="0"/>
              <a:t>Was sind organische Halbleiter?</a:t>
            </a:r>
          </a:p>
          <a:p>
            <a:endParaRPr lang="de-DE" dirty="0"/>
          </a:p>
          <a:p>
            <a:r>
              <a:rPr lang="de-DE" dirty="0"/>
              <a:t>Funktionsprinzip von OLEDS</a:t>
            </a:r>
          </a:p>
          <a:p>
            <a:endParaRPr lang="de-DE" dirty="0"/>
          </a:p>
          <a:p>
            <a:r>
              <a:rPr lang="de-DE" dirty="0"/>
              <a:t>Optimierung von OLEDS</a:t>
            </a:r>
          </a:p>
          <a:p>
            <a:endParaRPr lang="de-DE" dirty="0"/>
          </a:p>
          <a:p>
            <a:r>
              <a:rPr lang="de-DE" dirty="0"/>
              <a:t>OLEDS in der Anwendung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EE4EC1-E070-49F4-9CF7-8ADC0F3E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4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08626-4414-4ED3-85EA-EC61E406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Organische Festkörper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1DDAD7-278D-4EAB-AFF4-D3353E28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530" y="2890008"/>
            <a:ext cx="7076114" cy="10779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800" dirty="0"/>
              <a:t>Verbindungen mit C-Atomen als wesentlichen Strukturelementen die </a:t>
            </a:r>
            <a:r>
              <a:rPr lang="el-GR" sz="2800" dirty="0"/>
              <a:t>π</a:t>
            </a:r>
            <a:r>
              <a:rPr lang="de-DE" sz="2800" dirty="0"/>
              <a:t>-Elektronensysteme im Gerüst enthalten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77E700-CC43-4534-83D2-F5AD57EB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238E7E-852E-4888-87F5-2C9D2DE3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Organische</a:t>
            </a:r>
            <a:r>
              <a:rPr lang="en-US" dirty="0"/>
              <a:t> </a:t>
            </a:r>
            <a:r>
              <a:rPr lang="en-US" dirty="0" err="1"/>
              <a:t>Molekulare</a:t>
            </a:r>
            <a:r>
              <a:rPr lang="en-US" dirty="0"/>
              <a:t> </a:t>
            </a:r>
            <a:r>
              <a:rPr lang="en-US" dirty="0" err="1"/>
              <a:t>Festkörper</a:t>
            </a:r>
            <a:r>
              <a:rPr lang="en-US" dirty="0"/>
              <a:t>, Markus </a:t>
            </a:r>
            <a:r>
              <a:rPr lang="en-US" dirty="0" err="1"/>
              <a:t>Schwoerer</a:t>
            </a:r>
            <a:r>
              <a:rPr lang="en-US" dirty="0"/>
              <a:t> und Hans Christoph Wolf, 2005, WILEY-VCH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8D8102F-7FA5-4FB5-AC8B-8BEF1171C883}"/>
              </a:ext>
            </a:extLst>
          </p:cNvPr>
          <p:cNvSpPr txBox="1"/>
          <p:nvPr/>
        </p:nvSpPr>
        <p:spPr>
          <a:xfrm>
            <a:off x="9404059" y="5041783"/>
            <a:ext cx="1786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einen Benzolring reinmalen</a:t>
            </a:r>
          </a:p>
        </p:txBody>
      </p:sp>
    </p:spTree>
    <p:extLst>
      <p:ext uri="{BB962C8B-B14F-4D97-AF65-F5344CB8AC3E}">
        <p14:creationId xmlns:p14="http://schemas.microsoft.com/office/powerpoint/2010/main" val="429113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6B3F025-FAAC-46F7-A0C9-2AA0717F84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4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sz="4800" dirty="0"/>
                  <a:t>-Elektronensysteme</a:t>
                </a:r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6B3F025-FAAC-46F7-A0C9-2AA0717F84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18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F094BB-DED2-4DA5-AB14-BB9CAA92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E84174-31B2-474A-ADD3-41A2B7D59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0759" y="1718762"/>
            <a:ext cx="5390480" cy="37499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D9BF2E6-8142-4E82-9CC9-2860A724850C}"/>
              </a:ext>
            </a:extLst>
          </p:cNvPr>
          <p:cNvSpPr txBox="1"/>
          <p:nvPr/>
        </p:nvSpPr>
        <p:spPr>
          <a:xfrm>
            <a:off x="5514069" y="5790904"/>
            <a:ext cx="1653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Ethene</a:t>
            </a:r>
            <a:endParaRPr lang="de-D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3732055-5870-41F9-A8BC-95A1D41C798C}"/>
                  </a:ext>
                </a:extLst>
              </p:cNvPr>
              <p:cNvSpPr txBox="1"/>
              <p:nvPr/>
            </p:nvSpPr>
            <p:spPr>
              <a:xfrm>
                <a:off x="7475144" y="3593712"/>
                <a:ext cx="185980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sz="2800" b="0" dirty="0">
                    <a:solidFill>
                      <a:schemeClr val="accent2"/>
                    </a:solidFill>
                  </a:rPr>
                  <a:t> -</a:t>
                </a:r>
                <a:r>
                  <a:rPr lang="de-DE" sz="2800" b="0" dirty="0"/>
                  <a:t> </a:t>
                </a:r>
                <a:r>
                  <a:rPr lang="de-DE" sz="2800" b="0" dirty="0">
                    <a:solidFill>
                      <a:schemeClr val="accent2"/>
                    </a:solidFill>
                  </a:rPr>
                  <a:t>Bindung</a:t>
                </a:r>
                <a:br>
                  <a:rPr lang="de-DE" sz="2800" b="0" dirty="0"/>
                </a:br>
                <a:endParaRPr lang="de-DE" sz="28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3732055-5870-41F9-A8BC-95A1D41C7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44" y="3593712"/>
                <a:ext cx="1859805" cy="954107"/>
              </a:xfrm>
              <a:prstGeom prst="rect">
                <a:avLst/>
              </a:prstGeom>
              <a:blipFill>
                <a:blip r:embed="rId5"/>
                <a:stretch>
                  <a:fillRect t="-7051" r="-59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7451BE9-22EB-4132-BDB2-FEDECD2B7AB3}"/>
                  </a:ext>
                </a:extLst>
              </p:cNvPr>
              <p:cNvSpPr txBox="1"/>
              <p:nvPr/>
            </p:nvSpPr>
            <p:spPr>
              <a:xfrm>
                <a:off x="5158242" y="2490888"/>
                <a:ext cx="187551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sz="2800" b="0" dirty="0">
                    <a:solidFill>
                      <a:schemeClr val="accent3"/>
                    </a:solidFill>
                  </a:rPr>
                  <a:t> - Bindung</a:t>
                </a:r>
                <a:br>
                  <a:rPr lang="de-DE" sz="2800" b="0" dirty="0"/>
                </a:br>
                <a:endParaRPr lang="de-DE" sz="28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7451BE9-22EB-4132-BDB2-FEDECD2B7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242" y="2490888"/>
                <a:ext cx="1875513" cy="954107"/>
              </a:xfrm>
              <a:prstGeom prst="rect">
                <a:avLst/>
              </a:prstGeom>
              <a:blipFill>
                <a:blip r:embed="rId6"/>
                <a:stretch>
                  <a:fillRect t="-7051" r="-58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34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55447-9084-42EE-BC0E-FB513569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</a:t>
            </a:r>
            <a:r>
              <a:rPr lang="de-DE" baseline="30000" dirty="0"/>
              <a:t>2 </a:t>
            </a:r>
            <a:r>
              <a:rPr lang="de-DE" dirty="0"/>
              <a:t>– Hybridisierung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035BF5-3FEE-4603-831C-139D7EC2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170589-BFF7-4EFE-ACCF-02E8564758AA}"/>
              </a:ext>
            </a:extLst>
          </p:cNvPr>
          <p:cNvSpPr txBox="1"/>
          <p:nvPr/>
        </p:nvSpPr>
        <p:spPr>
          <a:xfrm>
            <a:off x="1979628" y="1874517"/>
            <a:ext cx="248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 - Grundzustand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FA8609B4-0103-42D1-A878-BC1998E839D1}"/>
                  </a:ext>
                </a:extLst>
              </p:cNvPr>
              <p:cNvSpPr txBox="1"/>
              <p:nvPr/>
            </p:nvSpPr>
            <p:spPr>
              <a:xfrm>
                <a:off x="2417354" y="4949267"/>
                <a:ext cx="1613226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FA8609B4-0103-42D1-A878-BC1998E83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354" y="4949267"/>
                <a:ext cx="1613226" cy="646331"/>
              </a:xfrm>
              <a:prstGeom prst="rect">
                <a:avLst/>
              </a:prstGeom>
              <a:blipFill>
                <a:blip r:embed="rId2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fik 17">
            <a:extLst>
              <a:ext uri="{FF2B5EF4-FFF2-40B4-BE49-F238E27FC236}">
                <a16:creationId xmlns:a16="http://schemas.microsoft.com/office/drawing/2014/main" id="{AC9BAA5F-2F5D-4A17-A17F-4A8519D7F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7534" y="2798190"/>
            <a:ext cx="2727962" cy="191694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AA9CEEA-A4A3-467B-9995-C79E9F06D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4979" y="2798190"/>
            <a:ext cx="2727962" cy="19169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F58FD788-0DE3-4925-8887-60307CF53EBB}"/>
                  </a:ext>
                </a:extLst>
              </p:cNvPr>
              <p:cNvSpPr txBox="1"/>
              <p:nvPr/>
            </p:nvSpPr>
            <p:spPr>
              <a:xfrm>
                <a:off x="4468306" y="3089650"/>
                <a:ext cx="3234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F58FD788-0DE3-4925-8887-60307CF5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306" y="3089650"/>
                <a:ext cx="323422" cy="276999"/>
              </a:xfrm>
              <a:prstGeom prst="rect">
                <a:avLst/>
              </a:prstGeom>
              <a:blipFill>
                <a:blip r:embed="rId7"/>
                <a:stretch>
                  <a:fillRect l="-24528" r="-20755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7DBD3B7-4B4E-4475-BAC3-C16FCF8C451D}"/>
                  </a:ext>
                </a:extLst>
              </p:cNvPr>
              <p:cNvSpPr txBox="1"/>
              <p:nvPr/>
            </p:nvSpPr>
            <p:spPr>
              <a:xfrm>
                <a:off x="9685885" y="3478653"/>
                <a:ext cx="5226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b="0" dirty="0"/>
              </a:p>
              <a:p>
                <a:endParaRPr lang="de-DE" b="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7DBD3B7-4B4E-4475-BAC3-C16FCF8C4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885" y="3478653"/>
                <a:ext cx="522644" cy="553998"/>
              </a:xfrm>
              <a:prstGeom prst="rect">
                <a:avLst/>
              </a:prstGeom>
              <a:blipFill>
                <a:blip r:embed="rId8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7F899647-60B0-4C31-995E-91DEDB8C3051}"/>
                  </a:ext>
                </a:extLst>
              </p:cNvPr>
              <p:cNvSpPr txBox="1"/>
              <p:nvPr/>
            </p:nvSpPr>
            <p:spPr>
              <a:xfrm>
                <a:off x="4472257" y="4151822"/>
                <a:ext cx="1762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7F899647-60B0-4C31-995E-91DEDB8C3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257" y="4151822"/>
                <a:ext cx="176267" cy="276999"/>
              </a:xfrm>
              <a:prstGeom prst="rect">
                <a:avLst/>
              </a:prstGeom>
              <a:blipFill>
                <a:blip r:embed="rId9"/>
                <a:stretch>
                  <a:fillRect l="-17241" r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45FC335-533E-4112-9917-EF209EE5667E}"/>
                  </a:ext>
                </a:extLst>
              </p:cNvPr>
              <p:cNvSpPr txBox="1"/>
              <p:nvPr/>
            </p:nvSpPr>
            <p:spPr>
              <a:xfrm>
                <a:off x="9785496" y="3089649"/>
                <a:ext cx="3234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45FC335-533E-4112-9917-EF209EE56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496" y="3089649"/>
                <a:ext cx="323422" cy="276999"/>
              </a:xfrm>
              <a:prstGeom prst="rect">
                <a:avLst/>
              </a:prstGeom>
              <a:blipFill>
                <a:blip r:embed="rId10"/>
                <a:stretch>
                  <a:fillRect l="-22642" r="-22642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0423858-557E-4DC1-8E86-D3414ED86A38}"/>
                  </a:ext>
                </a:extLst>
              </p:cNvPr>
              <p:cNvSpPr txBox="1"/>
              <p:nvPr/>
            </p:nvSpPr>
            <p:spPr>
              <a:xfrm>
                <a:off x="4458403" y="3623882"/>
                <a:ext cx="304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0423858-557E-4DC1-8E86-D3414ED86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403" y="3623882"/>
                <a:ext cx="304506" cy="276999"/>
              </a:xfrm>
              <a:prstGeom prst="rect">
                <a:avLst/>
              </a:prstGeom>
              <a:blipFill>
                <a:blip r:embed="rId11"/>
                <a:stretch>
                  <a:fillRect l="-16000" r="-16000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26A1F6BD-E376-4578-850B-C473B1E6DC88}"/>
                  </a:ext>
                </a:extLst>
              </p:cNvPr>
              <p:cNvSpPr txBox="1"/>
              <p:nvPr/>
            </p:nvSpPr>
            <p:spPr>
              <a:xfrm>
                <a:off x="9785496" y="4149090"/>
                <a:ext cx="1762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26A1F6BD-E376-4578-850B-C473B1E6D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496" y="4149090"/>
                <a:ext cx="176267" cy="276999"/>
              </a:xfrm>
              <a:prstGeom prst="rect">
                <a:avLst/>
              </a:prstGeom>
              <a:blipFill>
                <a:blip r:embed="rId12"/>
                <a:stretch>
                  <a:fillRect l="-17241" r="-13793" b="-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EB61D743-B054-4823-8680-F2C7D83B26A6}"/>
              </a:ext>
            </a:extLst>
          </p:cNvPr>
          <p:cNvSpPr txBox="1"/>
          <p:nvPr/>
        </p:nvSpPr>
        <p:spPr>
          <a:xfrm>
            <a:off x="7384950" y="1884878"/>
            <a:ext cx="314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sp</a:t>
            </a:r>
            <a:r>
              <a:rPr lang="de-DE" sz="2400" baseline="30000" dirty="0"/>
              <a:t>2</a:t>
            </a:r>
            <a:r>
              <a:rPr lang="de-DE" sz="2400" dirty="0"/>
              <a:t> – Hybridisierung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E3DD2F6F-51F7-449A-81E2-D66A45085662}"/>
                  </a:ext>
                </a:extLst>
              </p:cNvPr>
              <p:cNvSpPr/>
              <p:nvPr/>
            </p:nvSpPr>
            <p:spPr>
              <a:xfrm>
                <a:off x="8150731" y="4827135"/>
                <a:ext cx="161322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de-DE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𝑠𝑝</m:t>
                      </m:r>
                      <m:sSup>
                        <m:sSup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de-DE" sz="2400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E3DD2F6F-51F7-449A-81E2-D66A45085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731" y="4827135"/>
                <a:ext cx="1613226" cy="738664"/>
              </a:xfrm>
              <a:prstGeom prst="rect">
                <a:avLst/>
              </a:prstGeom>
              <a:blipFill>
                <a:blip r:embed="rId13"/>
                <a:stretch>
                  <a:fillRect l="-755" r="-3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129DB3-C6EC-4FA4-85FF-3A026EFE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Elektronenkonfiguration des Kohlenstoff-Atoms im Überblick, Thomas Musolf, 2015, https://chemiezauber.de/inhalt/q1/aufbau-der-materie/bindungsmodelle/kohlenstoffverbindungen/845-elektronenkonfiguration-des-kohlenstoff-atoms-im-%C3%BCberblick.html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5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85BDD-3AC5-41EC-938D-5A42D62D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pPr algn="ctr"/>
            <a:r>
              <a:rPr lang="de-DE" dirty="0"/>
              <a:t>Hybridisierung von </a:t>
            </a:r>
            <a:r>
              <a:rPr lang="de-DE" dirty="0" err="1"/>
              <a:t>Ethene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A96784-B853-4DD7-AA4B-6B657B68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9095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1FC4A86-A76A-4777-A471-DEEBA1DC2CCD}"/>
              </a:ext>
            </a:extLst>
          </p:cNvPr>
          <p:cNvSpPr txBox="1"/>
          <p:nvPr/>
        </p:nvSpPr>
        <p:spPr>
          <a:xfrm>
            <a:off x="7486455" y="3429000"/>
            <a:ext cx="348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4000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372B661F-1D25-4DA6-A4DD-D50F308B4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0292" y="1874517"/>
            <a:ext cx="6171416" cy="40555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A9F15FF-1ABB-4808-8FD8-631BCB62F064}"/>
              </a:ext>
            </a:extLst>
          </p:cNvPr>
          <p:cNvSpPr txBox="1"/>
          <p:nvPr/>
        </p:nvSpPr>
        <p:spPr>
          <a:xfrm>
            <a:off x="5089321" y="5699184"/>
            <a:ext cx="185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sp</a:t>
            </a:r>
            <a:r>
              <a:rPr lang="de-DE" sz="2400" dirty="0"/>
              <a:t> - Orbitale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1A3279-3865-4990-A2EB-481EEBC1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Nach</a:t>
            </a:r>
            <a:r>
              <a:rPr lang="en-US" dirty="0"/>
              <a:t>: sp^2 hybridization, Jay, Khan Academy, https://www.khanacademy.org/science/chemistry/chemical-bonds/hybridization-and-hybrid-orbitals-chemistry/v/sp2-hybridization-jay-final</a:t>
            </a:r>
          </a:p>
        </p:txBody>
      </p:sp>
    </p:spTree>
    <p:extLst>
      <p:ext uri="{BB962C8B-B14F-4D97-AF65-F5344CB8AC3E}">
        <p14:creationId xmlns:p14="http://schemas.microsoft.com/office/powerpoint/2010/main" val="82682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85BDD-3AC5-41EC-938D-5A42D62D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pPr algn="ctr"/>
            <a:r>
              <a:rPr lang="de-DE" dirty="0"/>
              <a:t>Hybridisierung von </a:t>
            </a:r>
            <a:r>
              <a:rPr lang="de-DE" dirty="0" err="1"/>
              <a:t>Ethene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A96784-B853-4DD7-AA4B-6B657B68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9095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1FC4A86-A76A-4777-A471-DEEBA1DC2CCD}"/>
              </a:ext>
            </a:extLst>
          </p:cNvPr>
          <p:cNvSpPr txBox="1"/>
          <p:nvPr/>
        </p:nvSpPr>
        <p:spPr>
          <a:xfrm>
            <a:off x="7486455" y="3429000"/>
            <a:ext cx="348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4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D35602-D154-46C9-8F3B-4CB7A0833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0292" y="1996507"/>
            <a:ext cx="6171416" cy="393351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8A9B17E-FE45-4120-81CC-F0FA2C560415}"/>
              </a:ext>
            </a:extLst>
          </p:cNvPr>
          <p:cNvSpPr txBox="1"/>
          <p:nvPr/>
        </p:nvSpPr>
        <p:spPr>
          <a:xfrm>
            <a:off x="5167618" y="5682891"/>
            <a:ext cx="185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 - Orbitale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D47669-8295-4499-BE40-3F426123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Nach</a:t>
            </a:r>
            <a:r>
              <a:rPr lang="en-US" dirty="0"/>
              <a:t>: sp^2 hybridization, Jay, Khan Academy, https://www.khanacademy.org/science/chemistry/chemical-bonds/hybridization-and-hybrid-orbitals-chemistry/v/sp2-hybridization-jay-final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96D7F20-E4F3-4A16-A4E9-EBA425C64AB4}"/>
              </a:ext>
            </a:extLst>
          </p:cNvPr>
          <p:cNvCxnSpPr/>
          <p:nvPr/>
        </p:nvCxnSpPr>
        <p:spPr>
          <a:xfrm>
            <a:off x="5373278" y="2988297"/>
            <a:ext cx="1651104" cy="0"/>
          </a:xfrm>
          <a:prstGeom prst="line">
            <a:avLst/>
          </a:prstGeom>
          <a:ln w="50800"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DFCFF70-74C8-4B09-892F-61C9677FB3FB}"/>
              </a:ext>
            </a:extLst>
          </p:cNvPr>
          <p:cNvCxnSpPr/>
          <p:nvPr/>
        </p:nvCxnSpPr>
        <p:spPr>
          <a:xfrm>
            <a:off x="5373278" y="4856376"/>
            <a:ext cx="1651104" cy="0"/>
          </a:xfrm>
          <a:prstGeom prst="line">
            <a:avLst/>
          </a:prstGeom>
          <a:ln w="50800"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96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B375A-BEE7-47D2-B74B-7B0CBDE5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Organische Halbleiter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F0708E-77F0-408A-ACE2-1CE74281D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75157"/>
            <a:ext cx="10178322" cy="3593591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2 Arten von organischen Halbleitern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13D96F-42E1-4391-8772-A49D2F89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8D23A8-D283-40AC-A730-2E0E951F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of Organic Semiconductors, Wolfgang Brütting, 2005, Wiley-VCH;  2. Molecular Orbital Analysis of Ethene Dimerisation, Dr. Ian Hunt, University of Calgary, http://www.chem.ucalgary.ca/courses/351/Carey5th/Ch10/ch10-6-4.html</a:t>
            </a:r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3431573-8B70-4E89-A39C-ED9BBB0C495A}"/>
              </a:ext>
            </a:extLst>
          </p:cNvPr>
          <p:cNvGrpSpPr/>
          <p:nvPr/>
        </p:nvGrpSpPr>
        <p:grpSpPr>
          <a:xfrm>
            <a:off x="3399934" y="2872004"/>
            <a:ext cx="6966459" cy="2080730"/>
            <a:chOff x="3503629" y="2249835"/>
            <a:chExt cx="6966459" cy="2080730"/>
          </a:xfrm>
        </p:grpSpPr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7F59F047-8153-4D32-9788-E6A95AB18C4E}"/>
                </a:ext>
              </a:extLst>
            </p:cNvPr>
            <p:cNvSpPr/>
            <p:nvPr/>
          </p:nvSpPr>
          <p:spPr>
            <a:xfrm rot="7811325">
              <a:off x="5224587" y="2542288"/>
              <a:ext cx="790229" cy="3103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Pfeil: nach rechts 11">
              <a:extLst>
                <a:ext uri="{FF2B5EF4-FFF2-40B4-BE49-F238E27FC236}">
                  <a16:creationId xmlns:a16="http://schemas.microsoft.com/office/drawing/2014/main" id="{3BFE5F90-35E1-4EFF-B367-171B7A63DB60}"/>
                </a:ext>
              </a:extLst>
            </p:cNvPr>
            <p:cNvSpPr/>
            <p:nvPr/>
          </p:nvSpPr>
          <p:spPr>
            <a:xfrm rot="2902454">
              <a:off x="6828031" y="2521846"/>
              <a:ext cx="854415" cy="3103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56EDA97-C98F-43F8-92E8-048D0B4BC798}"/>
                </a:ext>
              </a:extLst>
            </p:cNvPr>
            <p:cNvSpPr txBox="1"/>
            <p:nvPr/>
          </p:nvSpPr>
          <p:spPr>
            <a:xfrm>
              <a:off x="7457682" y="3180417"/>
              <a:ext cx="1058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accent6"/>
                  </a:solidFill>
                </a:rPr>
                <a:t>Polymere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48FDD78-3F73-42AC-BEFD-DD7430D03A01}"/>
                </a:ext>
              </a:extLst>
            </p:cNvPr>
            <p:cNvSpPr/>
            <p:nvPr/>
          </p:nvSpPr>
          <p:spPr>
            <a:xfrm>
              <a:off x="4445286" y="3961233"/>
              <a:ext cx="184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F5969B9-ACFE-43CE-97D9-AA6D7835D5AB}"/>
                </a:ext>
              </a:extLst>
            </p:cNvPr>
            <p:cNvSpPr txBox="1"/>
            <p:nvPr/>
          </p:nvSpPr>
          <p:spPr>
            <a:xfrm>
              <a:off x="4579031" y="3200870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accent6"/>
                  </a:solidFill>
                </a:rPr>
                <a:t>Moleküle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3191E4C0-270D-470F-8470-E41CE41D66FB}"/>
                </a:ext>
              </a:extLst>
            </p:cNvPr>
            <p:cNvSpPr txBox="1"/>
            <p:nvPr/>
          </p:nvSpPr>
          <p:spPr>
            <a:xfrm>
              <a:off x="3503629" y="3961233"/>
              <a:ext cx="6966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Soll ich hier noch eine Abbildung von Polymer und Polymere reinpacken?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59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418BF-D92D-4DF0-9998-AE978177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Organische Halbleiter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13EA12-F133-49A1-88C7-4046ACB8C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Van der Waals gebunden</a:t>
            </a:r>
          </a:p>
          <a:p>
            <a:endParaRPr lang="de-DE" dirty="0">
              <a:ea typeface="Cambria Math" panose="02040503050406030204" pitchFamily="18" charset="0"/>
            </a:endParaRPr>
          </a:p>
          <a:p>
            <a:r>
              <a:rPr lang="de-DE" b="0" dirty="0">
                <a:ea typeface="Cambria Math" panose="02040503050406030204" pitchFamily="18" charset="0"/>
              </a:rPr>
              <a:t>Valenzband   --  </a:t>
            </a:r>
            <a:r>
              <a:rPr lang="de-DE" b="1" dirty="0" err="1"/>
              <a:t>H</a:t>
            </a:r>
            <a:r>
              <a:rPr lang="de-DE" dirty="0" err="1"/>
              <a:t>ighest</a:t>
            </a:r>
            <a:r>
              <a:rPr lang="de-DE" dirty="0"/>
              <a:t> </a:t>
            </a:r>
            <a:r>
              <a:rPr lang="de-DE" b="1" dirty="0" err="1"/>
              <a:t>O</a:t>
            </a:r>
            <a:r>
              <a:rPr lang="de-DE" dirty="0" err="1"/>
              <a:t>ccupied</a:t>
            </a:r>
            <a:r>
              <a:rPr lang="de-DE" dirty="0"/>
              <a:t> </a:t>
            </a:r>
            <a:r>
              <a:rPr lang="de-DE" b="1" dirty="0" err="1"/>
              <a:t>M</a:t>
            </a:r>
            <a:r>
              <a:rPr lang="de-DE" dirty="0" err="1"/>
              <a:t>olecular</a:t>
            </a:r>
            <a:r>
              <a:rPr lang="de-DE" dirty="0"/>
              <a:t> </a:t>
            </a:r>
            <a:r>
              <a:rPr lang="de-DE" b="1" dirty="0"/>
              <a:t>O</a:t>
            </a:r>
            <a:r>
              <a:rPr lang="de-DE" dirty="0"/>
              <a:t>rbital   (HOMO)</a:t>
            </a:r>
            <a:endParaRPr lang="de-DE" b="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de-DE" b="0" dirty="0">
                <a:ea typeface="Cambria Math" panose="02040503050406030204" pitchFamily="18" charset="0"/>
              </a:rPr>
              <a:t>   </a:t>
            </a:r>
          </a:p>
          <a:p>
            <a:pPr marL="0" indent="0">
              <a:buNone/>
            </a:pPr>
            <a:endParaRPr lang="de-DE" dirty="0">
              <a:ea typeface="Cambria Math" panose="02040503050406030204" pitchFamily="18" charset="0"/>
            </a:endParaRPr>
          </a:p>
          <a:p>
            <a:r>
              <a:rPr lang="de-DE" b="0" dirty="0">
                <a:ea typeface="Cambria Math" panose="02040503050406030204" pitchFamily="18" charset="0"/>
              </a:rPr>
              <a:t>Leitungsband --</a:t>
            </a:r>
            <a:r>
              <a:rPr lang="de-DE" dirty="0">
                <a:ea typeface="Cambria Math" panose="02040503050406030204" pitchFamily="18" charset="0"/>
                <a:sym typeface="Wingdings" panose="05000000000000000000" pitchFamily="2" charset="2"/>
              </a:rPr>
              <a:t>  </a:t>
            </a:r>
            <a:r>
              <a:rPr lang="de-DE" b="1" dirty="0" err="1"/>
              <a:t>L</a:t>
            </a:r>
            <a:r>
              <a:rPr lang="de-DE" dirty="0" err="1"/>
              <a:t>owest</a:t>
            </a:r>
            <a:r>
              <a:rPr lang="de-DE" dirty="0"/>
              <a:t> </a:t>
            </a:r>
            <a:r>
              <a:rPr lang="de-DE" b="1" dirty="0" err="1"/>
              <a:t>U</a:t>
            </a:r>
            <a:r>
              <a:rPr lang="de-DE" dirty="0" err="1"/>
              <a:t>noccupied</a:t>
            </a:r>
            <a:r>
              <a:rPr lang="de-DE" dirty="0"/>
              <a:t> </a:t>
            </a:r>
            <a:r>
              <a:rPr lang="de-DE" b="1" dirty="0" err="1"/>
              <a:t>M</a:t>
            </a:r>
            <a:r>
              <a:rPr lang="de-DE" dirty="0" err="1"/>
              <a:t>olecular</a:t>
            </a:r>
            <a:r>
              <a:rPr lang="de-DE" i="1" dirty="0"/>
              <a:t> </a:t>
            </a:r>
            <a:r>
              <a:rPr lang="de-DE" b="1" dirty="0"/>
              <a:t>O</a:t>
            </a:r>
            <a:r>
              <a:rPr lang="de-DE" dirty="0"/>
              <a:t>rbital</a:t>
            </a:r>
            <a:r>
              <a:rPr lang="de-DE" i="1" dirty="0"/>
              <a:t>   </a:t>
            </a:r>
            <a:r>
              <a:rPr lang="de-DE" dirty="0"/>
              <a:t>(LUMO)</a:t>
            </a:r>
          </a:p>
          <a:p>
            <a:pPr marL="0" indent="0">
              <a:buNone/>
            </a:pPr>
            <a:br>
              <a:rPr lang="de-DE" b="0" dirty="0">
                <a:ea typeface="Cambria Math" panose="02040503050406030204" pitchFamily="18" charset="0"/>
              </a:rPr>
            </a:b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5989DD-6F0B-46DD-8006-0A3B2CA6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EB4B90-953F-4029-AF6B-C7B3EF27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2088" y="6252061"/>
            <a:ext cx="9002598" cy="447108"/>
          </a:xfrm>
        </p:spPr>
        <p:txBody>
          <a:bodyPr/>
          <a:lstStyle/>
          <a:p>
            <a:r>
              <a:rPr lang="en-US" dirty="0"/>
              <a:t>1. Physics of Organic Semiconductors, Wolfgang </a:t>
            </a:r>
            <a:r>
              <a:rPr lang="en-US" dirty="0" err="1"/>
              <a:t>Brütting</a:t>
            </a:r>
            <a:r>
              <a:rPr lang="en-US" dirty="0"/>
              <a:t>, 2005, Wiley-VCH</a:t>
            </a:r>
          </a:p>
          <a:p>
            <a:r>
              <a:rPr lang="en-US" dirty="0"/>
              <a:t>2. Molecular Orbital Analysis of Ethene </a:t>
            </a:r>
            <a:r>
              <a:rPr lang="en-US" dirty="0" err="1"/>
              <a:t>Dimerisation</a:t>
            </a:r>
            <a:r>
              <a:rPr lang="en-US" dirty="0"/>
              <a:t>, Dr. Ian Hunt, http://www.chem.ucalgary.ca/courses/351/Carey5th/Ch10/ch10-6-4.html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C9E575-CBF9-4DA9-BA8B-FDDC2912B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921" y="1802947"/>
            <a:ext cx="3103345" cy="360391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518DFD1-99EA-46C1-8414-01138148EC5C}"/>
              </a:ext>
            </a:extLst>
          </p:cNvPr>
          <p:cNvSpPr txBox="1"/>
          <p:nvPr/>
        </p:nvSpPr>
        <p:spPr>
          <a:xfrm>
            <a:off x="9184456" y="5478435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HOMO &amp; LUMO </a:t>
            </a:r>
          </a:p>
          <a:p>
            <a:r>
              <a:rPr lang="de-DE" dirty="0"/>
              <a:t>von Ethene</a:t>
            </a:r>
            <a:r>
              <a:rPr lang="de-DE" baseline="30000" dirty="0"/>
              <a:t>2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693921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Abzeichen</Template>
  <TotalTime>0</TotalTime>
  <Words>522</Words>
  <Application>Microsoft Office PowerPoint</Application>
  <PresentationFormat>Breitbild</PresentationFormat>
  <Paragraphs>118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Corbel</vt:lpstr>
      <vt:lpstr>Gill Sans MT</vt:lpstr>
      <vt:lpstr>Impact</vt:lpstr>
      <vt:lpstr>Badge</vt:lpstr>
      <vt:lpstr>OLEDS</vt:lpstr>
      <vt:lpstr>Agenda</vt:lpstr>
      <vt:lpstr>Organische Festkörper</vt:lpstr>
      <vt:lpstr>π-Elektronensysteme </vt:lpstr>
      <vt:lpstr>Sp2 – Hybridisierung</vt:lpstr>
      <vt:lpstr>Hybridisierung von Ethene </vt:lpstr>
      <vt:lpstr>Hybridisierung von Ethene </vt:lpstr>
      <vt:lpstr>Organische Halbleiter</vt:lpstr>
      <vt:lpstr>Organische Halbleiter</vt:lpstr>
      <vt:lpstr>Anregungszustände</vt:lpstr>
      <vt:lpstr>OLED AUFBAU</vt:lpstr>
      <vt:lpstr>Einschicht OLED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OLEDS</dc:title>
  <dc:creator>Steven Becker</dc:creator>
  <cp:lastModifiedBy>Steven Becker</cp:lastModifiedBy>
  <cp:revision>31</cp:revision>
  <dcterms:created xsi:type="dcterms:W3CDTF">2018-12-16T14:40:07Z</dcterms:created>
  <dcterms:modified xsi:type="dcterms:W3CDTF">2018-12-24T12:09:10Z</dcterms:modified>
</cp:coreProperties>
</file>