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CB806C3-A8A5-4A0B-9CC9-039D9E7C2296}">
  <a:tblStyle styleId="{9CB806C3-A8A5-4A0B-9CC9-039D9E7C22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Merriweather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fb5605c3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fb5605c3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fc0df8cf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fc0df8cf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fb5605c3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fb5605c3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b5605c3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fb5605c3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fb5605c3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fb5605c3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b5605c3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fb5605c3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fb5605c3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fb5605c3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fb5605c3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fb5605c3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fb5605c3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fb5605c3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fb5605c3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fb5605c3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rfwireless-world.com/Tutorials/Zigbee-protocol-stack.html" TargetMode="External"/><Relationship Id="rId4" Type="http://schemas.openxmlformats.org/officeDocument/2006/relationships/hyperlink" Target="http://www.technologyuk.net/computing/computer-networks/internet/tcp-ip-stack.s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telematica2grupo.wordpress.com/2011/02/26/v-35/" TargetMode="External"/><Relationship Id="rId4" Type="http://schemas.openxmlformats.org/officeDocument/2006/relationships/hyperlink" Target="https://electrotelematica.wordpress.com/2011/02/26/caracteristicas-de-conectores-db60-v35-hssi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 1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39"/>
            <a:ext cx="4242600" cy="15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Conceptos y definiciones de introducción a Redes de computadora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Rebeca Baños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157655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Bibliografía</a:t>
            </a:r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446175" y="1450100"/>
            <a:ext cx="8241900" cy="3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Tanenbaum, Wetherall. (2012). Redes de Computadoras. México: Pearson.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RF Wireless World. (NA). Zigbee Protocol Stack. 19/08/2019, de Home of RF and Wireless Vendors and Resources Sitio web: </a:t>
            </a:r>
            <a:r>
              <a:rPr lang="es-419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https://www.rfwireless-world.com/Tutorials/Zigbee-protocol-stack.html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Christopher J. Wells. (2009). The TCP/IP Protocol Stack. 19/08/2019, de www.technologyuk.net Sitio web: </a:t>
            </a:r>
            <a:r>
              <a:rPr lang="es-419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http://www.technologyuk.net/computing/computer-networks/internet/tcp-ip-stack.shtml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J.Félix Rábago. (NA). Módem. 19/08/2019, de EcuRed Sitio web: https://www.ecured.cu/Módem#Caracter.C3.ADsticas_de_los_m.C3.B3dem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/>
        </p:nvSpPr>
        <p:spPr>
          <a:xfrm>
            <a:off x="446175" y="1450100"/>
            <a:ext cx="8241900" cy="3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audioariza. (2011). V.35. 20/08/19, de Telematica2 Sitio web: </a:t>
            </a:r>
            <a:r>
              <a:rPr lang="es-419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https://telematica2grupo.wordpress.com/2011/02/26/v-35/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fjun1016. (2011). Características de conectores DB60, V.25, HSSI. 20/08/19, de Electrotelematica Sitio web: </a:t>
            </a:r>
            <a:r>
              <a:rPr lang="es-419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https://electrotelematica.wordpress.com/2011/02/26/caracteristicas-de-conectores-db60-v35-hssi/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228275"/>
            <a:ext cx="8520600" cy="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-419" sz="2400"/>
              <a:t>Compara las características de una red con servicio orientado a conexión vs. otro sin conexión</a:t>
            </a:r>
            <a:endParaRPr sz="2400"/>
          </a:p>
        </p:txBody>
      </p:sp>
      <p:sp>
        <p:nvSpPr>
          <p:cNvPr id="71" name="Google Shape;71;p14"/>
          <p:cNvSpPr txBox="1"/>
          <p:nvPr/>
        </p:nvSpPr>
        <p:spPr>
          <a:xfrm>
            <a:off x="371825" y="1536850"/>
            <a:ext cx="8440200" cy="3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Las capas de redes pueden brindar a las capas superiores los servicios orientados a conexión y sin conexión.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s-419" sz="1800">
                <a:latin typeface="Roboto"/>
                <a:ea typeface="Roboto"/>
                <a:cs typeface="Roboto"/>
                <a:sym typeface="Roboto"/>
              </a:rPr>
              <a:t>Orientados a conexión: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Modelado a partir del sistema telefónico, es decir, el usuario establece primero la conexión, la usa y después la desocupa. El proceso funciona como un tubo al que el emisor le inserta bits y el receptor los toma.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En algunos casos el emisor y receptor ponen las bases del “</a:t>
            </a: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diálogo</a:t>
            </a: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” en la conexión.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351900" y="1288975"/>
            <a:ext cx="84402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s-419" sz="1800">
                <a:latin typeface="Roboto"/>
                <a:ea typeface="Roboto"/>
                <a:cs typeface="Roboto"/>
                <a:sym typeface="Roboto"/>
              </a:rPr>
              <a:t>Sin conexión</a:t>
            </a:r>
            <a:r>
              <a:rPr b="1" lang="es-419" sz="1800"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Modelado a partir del sistema postal, es decir, cada mensaje transmitido lleva la dirección completa del destinatario y es enrutado hacia los nodos intermedios de la conexión.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Cada mensaje es independiente de otro.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Los mensajes se pueden clasificar de acuerdo al contexto en el que se encuentra.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■"/>
            </a:pPr>
            <a:r>
              <a:rPr lang="es-419" sz="1800" u="sng">
                <a:latin typeface="Roboto"/>
                <a:ea typeface="Roboto"/>
                <a:cs typeface="Roboto"/>
                <a:sym typeface="Roboto"/>
              </a:rPr>
              <a:t>Paquete:</a:t>
            </a: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 Mensaje en la capa de red.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■"/>
            </a:pPr>
            <a:r>
              <a:rPr lang="es-419" sz="1800" u="sng">
                <a:latin typeface="Roboto"/>
                <a:ea typeface="Roboto"/>
                <a:cs typeface="Roboto"/>
                <a:sym typeface="Roboto"/>
              </a:rPr>
              <a:t>Conmutación de almacenamiento y envío:</a:t>
            </a: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 cuando los nodos intermedios reciben un mensaje completo antes de mandarlo al, siguiente nodo.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Dependiendo de lo que se busque realizar es el tipo de red que se utiliza.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228275"/>
            <a:ext cx="8520600" cy="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2. Menciona algunas limitaciones del modelo de referencia OSI</a:t>
            </a:r>
            <a:endParaRPr sz="2400"/>
          </a:p>
        </p:txBody>
      </p:sp>
      <p:sp>
        <p:nvSpPr>
          <p:cNvPr id="82" name="Google Shape;82;p16"/>
          <p:cNvSpPr txBox="1"/>
          <p:nvPr/>
        </p:nvSpPr>
        <p:spPr>
          <a:xfrm>
            <a:off x="351900" y="1326150"/>
            <a:ext cx="8440200" cy="3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No es una arquitectura de red, ya que no especifica los servicios y protocolos exactos que serán utilizados en cada capa. Solo indica lo que una debe hacer.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En la capa física, los aspectos de diseño se tienen que adecuar con las interfaces mecánica, eléctrica y de temporización; así como con el medio de transmisión físico.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En la capa de enlace de datos, una limitación importante es cómo evitar que un transmisor rápido llene de datos a un receptor lento.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En la capa de res, si hay muchos paquetes en la subred a la vez, se pueden llegar a intersecar por lo que generan saturación. También el direccionamiento de paquetes puede no coincidir o no aceptar el paquete ya que es demasiado grande.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351900" y="1326150"/>
            <a:ext cx="8440200" cy="3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En la capa de transporte, todo el funcionamiento que realiza debe hacerse de forma eficiente y de tal manera que aísle las capas superiores de los cambios en la tecnología de hardware.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228275"/>
            <a:ext cx="8520600" cy="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3. Presenta las diferencias entre el stack del protocolo Zigbee vs. el stack del protocolo TCP/IP</a:t>
            </a:r>
            <a:endParaRPr sz="2400"/>
          </a:p>
        </p:txBody>
      </p:sp>
      <p:sp>
        <p:nvSpPr>
          <p:cNvPr id="93" name="Google Shape;93;p18"/>
          <p:cNvSpPr txBox="1"/>
          <p:nvPr/>
        </p:nvSpPr>
        <p:spPr>
          <a:xfrm>
            <a:off x="351900" y="1326150"/>
            <a:ext cx="8440200" cy="3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s-419" sz="1800">
                <a:latin typeface="Roboto"/>
                <a:ea typeface="Roboto"/>
                <a:cs typeface="Roboto"/>
                <a:sym typeface="Roboto"/>
              </a:rPr>
              <a:t>Stack del Protocolo Zigbee:</a:t>
            </a: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Consta de 4 capas: PHY, MAC, red y seguridad y capa de aplicación.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325" y="2162625"/>
            <a:ext cx="3501350" cy="228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351900" y="1326150"/>
            <a:ext cx="8440200" cy="3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s-419" sz="1800">
                <a:latin typeface="Roboto"/>
                <a:ea typeface="Roboto"/>
                <a:cs typeface="Roboto"/>
                <a:sym typeface="Roboto"/>
              </a:rPr>
              <a:t>Stack del Protocolo TCP/IP: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Este modelo también consta de 4 capas: enlace, Internet, Transporte y la capa de aplicación.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800" y="2346600"/>
            <a:ext cx="7313375" cy="235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0"/>
            <a:ext cx="85206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4. Resume las características más importantes de las siguientes normas relacionadas con las interfaces y sus aplicaciones. </a:t>
            </a:r>
            <a:endParaRPr sz="2400"/>
          </a:p>
        </p:txBody>
      </p:sp>
      <p:graphicFrame>
        <p:nvGraphicFramePr>
          <p:cNvPr id="106" name="Google Shape;106;p20"/>
          <p:cNvGraphicFramePr/>
          <p:nvPr/>
        </p:nvGraphicFramePr>
        <p:xfrm>
          <a:off x="311700" y="134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{9CB806C3-A8A5-4A0B-9CC9-039D9E7C2296}</a:tableStyleId>
              </a:tblPr>
              <a:tblGrid>
                <a:gridCol w="1239075"/>
                <a:gridCol w="7281525"/>
              </a:tblGrid>
              <a:tr h="33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Norma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Descripción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2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EIA-232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Interfaz para el intercambio de datos binarios serie entre un DTE y un DCE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V.35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Transmisión sincrónica de datos que especifica el tipo de conector, el pin out y niveles de tensión y corriente. Las  señales son combinaciones de las especificaciones V.11 y V.28.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EIA-530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Estándar de interfaz en serie equilibrado que utiliza un conector 25 pines.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X.21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333333"/>
                          </a:solidFill>
                        </a:rPr>
                        <a:t>Norma ITU-T para las comunicaciones en serie sobre líneas digitales síncronas. Define una interface física para X.25, utilizando un conector de 15 pin.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HSSI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333333"/>
                          </a:solidFill>
                        </a:rPr>
                        <a:t>La HSSI de Cisco ofrece conexiones serie de alta densidad individuales o dobles que aumentan la velocidad de transferencia de paquetes a hasta 52 Mbps.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G.703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222222"/>
                          </a:solidFill>
                        </a:rPr>
                        <a:t>Es un estándar de la UIT-T que define las características físicas y eléctricas de la interfaz para transmitir voz o datos sobre canales digitales. Son utilizadas para la interconexión de routers y multiplexores.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129100"/>
            <a:ext cx="85206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5. Describe cuál es la función de un módem	y menciona algunos ejemplos de su uso.</a:t>
            </a:r>
            <a:endParaRPr sz="2400"/>
          </a:p>
        </p:txBody>
      </p:sp>
      <p:sp>
        <p:nvSpPr>
          <p:cNvPr id="112" name="Google Shape;112;p21"/>
          <p:cNvSpPr txBox="1"/>
          <p:nvPr/>
        </p:nvSpPr>
        <p:spPr>
          <a:xfrm>
            <a:off x="446175" y="1450100"/>
            <a:ext cx="8241900" cy="3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1133"/>
                </a:solidFill>
                <a:highlight>
                  <a:srgbClr val="FFFFFF"/>
                </a:highlight>
              </a:rPr>
              <a:t>Es un dispositivo que envía una señal con información mediante otra de entrada llamada señal moduladora. Existe desde los 60´s debido a que la transmisión directa de las señales electrónicas inteligibles no era eficiente.</a:t>
            </a:r>
            <a:endParaRPr sz="1800">
              <a:solidFill>
                <a:srgbClr val="0011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1133"/>
                </a:solidFill>
                <a:highlight>
                  <a:srgbClr val="FFFFFF"/>
                </a:highlight>
              </a:rPr>
              <a:t>La función básica es aceptar datos de un ordenador o estación transmisora y convertir las señales analógicas o digitales que se puedan transmitir a través de líneas telefónicas de transmisión de voz.</a:t>
            </a:r>
            <a:endParaRPr sz="1800">
              <a:solidFill>
                <a:srgbClr val="0011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1133"/>
                </a:solidFill>
                <a:highlight>
                  <a:srgbClr val="FFFFFF"/>
                </a:highlight>
              </a:rPr>
              <a:t>Los módems pueden realizar diferentes cosas:</a:t>
            </a:r>
            <a:endParaRPr sz="1800">
              <a:solidFill>
                <a:srgbClr val="0011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1133"/>
              </a:buClr>
              <a:buSzPts val="1800"/>
              <a:buChar char="●"/>
            </a:pPr>
            <a:r>
              <a:rPr lang="es-419" sz="1800">
                <a:solidFill>
                  <a:srgbClr val="001133"/>
                </a:solidFill>
                <a:highlight>
                  <a:srgbClr val="FFFFFF"/>
                </a:highlight>
              </a:rPr>
              <a:t>Puede almacenar números de teléfono y marcarlos automáticamente. </a:t>
            </a:r>
            <a:endParaRPr sz="1800">
              <a:solidFill>
                <a:srgbClr val="0011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1133"/>
              </a:buClr>
              <a:buSzPts val="1800"/>
              <a:buChar char="●"/>
            </a:pPr>
            <a:r>
              <a:rPr lang="es-419" sz="1800">
                <a:solidFill>
                  <a:srgbClr val="001133"/>
                </a:solidFill>
                <a:highlight>
                  <a:srgbClr val="FFFFFF"/>
                </a:highlight>
              </a:rPr>
              <a:t>Puede contestar una llamada automáticamente sin que el usuario intervenga.</a:t>
            </a:r>
            <a:endParaRPr sz="1150">
              <a:solidFill>
                <a:srgbClr val="0011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11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