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72" r:id="rId6"/>
    <p:sldId id="273" r:id="rId7"/>
    <p:sldId id="274" r:id="rId8"/>
    <p:sldId id="275" r:id="rId9"/>
    <p:sldId id="282" r:id="rId10"/>
    <p:sldId id="283" r:id="rId11"/>
    <p:sldId id="307" r:id="rId12"/>
    <p:sldId id="284" r:id="rId13"/>
    <p:sldId id="300" r:id="rId14"/>
    <p:sldId id="302" r:id="rId15"/>
    <p:sldId id="301" r:id="rId16"/>
    <p:sldId id="291" r:id="rId17"/>
    <p:sldId id="303" r:id="rId18"/>
    <p:sldId id="288" r:id="rId19"/>
    <p:sldId id="289" r:id="rId20"/>
    <p:sldId id="305" r:id="rId21"/>
    <p:sldId id="293" r:id="rId22"/>
    <p:sldId id="304" r:id="rId23"/>
    <p:sldId id="294" r:id="rId24"/>
    <p:sldId id="295" r:id="rId25"/>
    <p:sldId id="285" r:id="rId26"/>
    <p:sldId id="286" r:id="rId27"/>
    <p:sldId id="308" r:id="rId28"/>
  </p:sldIdLst>
  <p:sldSz cx="9144000" cy="6858000" type="screen4x3"/>
  <p:notesSz cx="6858000" cy="91995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B900"/>
    <a:srgbClr val="767900"/>
    <a:srgbClr val="00B7A5"/>
    <a:srgbClr val="00DFCA"/>
    <a:srgbClr val="F35B1B"/>
    <a:srgbClr val="F95AB7"/>
    <a:srgbClr val="CECECE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9" autoAdjust="0"/>
    <p:restoredTop sz="94737" autoAdjust="0"/>
  </p:normalViewPr>
  <p:slideViewPr>
    <p:cSldViewPr>
      <p:cViewPr>
        <p:scale>
          <a:sx n="66" d="100"/>
          <a:sy n="66" d="100"/>
        </p:scale>
        <p:origin x="2904" y="1050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1764" y="108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15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46113"/>
            <a:ext cx="4729163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39800" y="236538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895600" y="228600"/>
            <a:ext cx="10001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s-MX" sz="1200" smtClean="0"/>
              <a:t>S. O. LINUX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069975" y="8637588"/>
            <a:ext cx="12715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s-MX" sz="1000" smtClean="0"/>
              <a:t>Introducción a UNIX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pic>
        <p:nvPicPr>
          <p:cNvPr id="25608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405313" y="8628063"/>
            <a:ext cx="1571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s-MX" sz="1000" smtClean="0"/>
              <a:t>Conceptos generales  1. </a:t>
            </a:r>
            <a:fld id="{7C46A01C-F745-4915-8D00-BAE39DAE3643}" type="slidenum">
              <a:rPr lang="en-US" altLang="es-MX" sz="1000" smtClean="0"/>
              <a:pPr algn="l">
                <a:defRPr/>
              </a:pPr>
              <a:t>‹Nº›</a:t>
            </a:fld>
            <a:endParaRPr lang="en-US" altLang="es-MX" sz="1000" smtClean="0"/>
          </a:p>
        </p:txBody>
      </p:sp>
    </p:spTree>
    <p:extLst>
      <p:ext uri="{BB962C8B-B14F-4D97-AF65-F5344CB8AC3E}">
        <p14:creationId xmlns:p14="http://schemas.microsoft.com/office/powerpoint/2010/main" val="2130958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5526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41301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Abreviaciones para establecer trayectorias:</a:t>
            </a:r>
          </a:p>
          <a:p>
            <a:pPr lvl="1"/>
            <a:r>
              <a:rPr lang="en-US" altLang="es-MX" smtClean="0"/>
              <a:t>“.”	(Punto) Especifica el directorio de trabajo. Generalmente puede omitirse.</a:t>
            </a:r>
          </a:p>
          <a:p>
            <a:pPr lvl="1"/>
            <a:r>
              <a:rPr lang="en-US" altLang="es-MX" smtClean="0"/>
              <a:t>“..”	(Punto punto) Especifica el directorio padre.  Para </a:t>
            </a:r>
            <a:r>
              <a:rPr lang="en-US" altLang="es-MX" i="1" smtClean="0"/>
              <a:t>root</a:t>
            </a:r>
            <a:r>
              <a:rPr lang="en-US" altLang="es-MX" smtClean="0"/>
              <a:t>, especifica el mismo directorio.</a:t>
            </a:r>
          </a:p>
          <a:p>
            <a:pPr lvl="1"/>
            <a:r>
              <a:rPr lang="en-US" altLang="es-MX" smtClean="0"/>
              <a:t>“~”	(Tilde) En </a:t>
            </a:r>
            <a:r>
              <a:rPr lang="en-US" altLang="es-MX" i="1" smtClean="0"/>
              <a:t>csh</a:t>
            </a:r>
            <a:r>
              <a:rPr lang="en-US" altLang="es-MX" smtClean="0"/>
              <a:t>, especifica el directorio base.  </a:t>
            </a:r>
          </a:p>
        </p:txBody>
      </p:sp>
    </p:spTree>
    <p:extLst>
      <p:ext uri="{BB962C8B-B14F-4D97-AF65-F5344CB8AC3E}">
        <p14:creationId xmlns:p14="http://schemas.microsoft.com/office/powerpoint/2010/main" val="8561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smtClean="0"/>
              <a:t>Se </a:t>
            </a:r>
            <a:r>
              <a:rPr lang="en-US" altLang="es-MX" dirty="0" err="1" smtClean="0"/>
              <a:t>despliega</a:t>
            </a:r>
            <a:r>
              <a:rPr lang="en-US" altLang="es-MX" dirty="0" smtClean="0"/>
              <a:t> la </a:t>
            </a:r>
            <a:r>
              <a:rPr lang="en-US" altLang="es-MX" dirty="0" err="1" smtClean="0"/>
              <a:t>trayectoria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absoluta</a:t>
            </a:r>
            <a:r>
              <a:rPr lang="en-US" altLang="es-MX" dirty="0" smtClean="0"/>
              <a:t>. 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ejemplo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si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estamos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directorio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señalado</a:t>
            </a:r>
            <a:r>
              <a:rPr lang="en-US" altLang="es-MX" dirty="0" smtClean="0"/>
              <a:t>, el </a:t>
            </a:r>
            <a:r>
              <a:rPr lang="en-US" altLang="es-MX" dirty="0" err="1" smtClean="0"/>
              <a:t>comando</a:t>
            </a:r>
            <a:r>
              <a:rPr lang="en-US" altLang="es-MX" dirty="0" smtClean="0"/>
              <a:t> </a:t>
            </a:r>
            <a:r>
              <a:rPr lang="en-US" altLang="es-MX" i="1" dirty="0" err="1" smtClean="0"/>
              <a:t>pwd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generaría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siguiente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resultado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i="1" dirty="0" smtClean="0"/>
              <a:t>	/</a:t>
            </a:r>
            <a:r>
              <a:rPr lang="en-US" altLang="es-MX" i="1" dirty="0" err="1" smtClean="0"/>
              <a:t>usr</a:t>
            </a:r>
            <a:r>
              <a:rPr lang="en-US" altLang="es-MX" i="1" dirty="0" smtClean="0"/>
              <a:t>/users/</a:t>
            </a:r>
            <a:r>
              <a:rPr lang="en-US" altLang="es-MX" i="1" dirty="0" err="1" smtClean="0"/>
              <a:t>luis</a:t>
            </a:r>
            <a:r>
              <a:rPr lang="en-US" altLang="es-MX" i="1" dirty="0" smtClean="0"/>
              <a:t>/</a:t>
            </a:r>
            <a:r>
              <a:rPr lang="en-US" altLang="es-MX" i="1" dirty="0" err="1" smtClean="0"/>
              <a:t>dat</a:t>
            </a:r>
            <a:r>
              <a:rPr lang="en-US" altLang="es-MX" i="1" dirty="0" smtClean="0"/>
              <a:t> </a:t>
            </a:r>
            <a:endParaRPr lang="en-US" altLang="es-MX" i="1" dirty="0"/>
          </a:p>
          <a:p>
            <a:pPr lvl="1"/>
            <a:endParaRPr lang="en-US" altLang="es-MX" i="1" dirty="0" smtClean="0"/>
          </a:p>
          <a:p>
            <a:r>
              <a:rPr lang="en-US" altLang="es-MX" dirty="0" err="1" smtClean="0"/>
              <a:t>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lugar</a:t>
            </a:r>
            <a:r>
              <a:rPr lang="en-US" altLang="es-MX" dirty="0" smtClean="0"/>
              <a:t> del commando </a:t>
            </a:r>
            <a:r>
              <a:rPr lang="en-US" altLang="es-MX" b="1" i="1" dirty="0" err="1" smtClean="0"/>
              <a:t>pwd</a:t>
            </a:r>
            <a:r>
              <a:rPr lang="en-US" altLang="es-MX" dirty="0" smtClean="0"/>
              <a:t> se </a:t>
            </a:r>
            <a:r>
              <a:rPr lang="en-US" altLang="es-MX" dirty="0" err="1" smtClean="0"/>
              <a:t>puede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usar</a:t>
            </a:r>
            <a:r>
              <a:rPr lang="en-US" altLang="es-MX" dirty="0" smtClean="0"/>
              <a:t> </a:t>
            </a:r>
            <a:r>
              <a:rPr lang="en-US" altLang="es-MX" b="1" i="1" dirty="0" smtClean="0"/>
              <a:t>echo $</a:t>
            </a:r>
            <a:r>
              <a:rPr lang="en-US" altLang="es-MX" b="1" i="1" dirty="0" err="1" smtClean="0"/>
              <a:t>cwd</a:t>
            </a:r>
            <a:endParaRPr lang="en-US" altLang="es-MX" b="1" i="1" dirty="0" smtClean="0"/>
          </a:p>
        </p:txBody>
      </p:sp>
    </p:spTree>
    <p:extLst>
      <p:ext uri="{BB962C8B-B14F-4D97-AF65-F5344CB8AC3E}">
        <p14:creationId xmlns:p14="http://schemas.microsoft.com/office/powerpoint/2010/main" val="422760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cd.- Cambia de directorio.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cd [trayectoria]</a:t>
            </a:r>
          </a:p>
          <a:p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Si no se especifica </a:t>
            </a:r>
            <a:r>
              <a:rPr lang="en-US" altLang="es-MX" i="1" smtClean="0"/>
              <a:t>trayectoria</a:t>
            </a:r>
            <a:r>
              <a:rPr lang="en-US" altLang="es-MX" smtClean="0"/>
              <a:t>, pasa al directorio base del proceso.</a:t>
            </a:r>
            <a:br>
              <a:rPr lang="en-US" altLang="es-MX" smtClean="0"/>
            </a:br>
            <a:r>
              <a:rPr lang="en-US" altLang="es-MX" smtClean="0"/>
              <a:t>Si especifica la </a:t>
            </a:r>
            <a:r>
              <a:rPr lang="en-US" altLang="es-MX" i="1" smtClean="0"/>
              <a:t>trayectoria</a:t>
            </a:r>
            <a:r>
              <a:rPr lang="en-US" altLang="es-MX" smtClean="0"/>
              <a:t>, cambia a ese directorio (si se cuenta con los permisos necesarios).</a:t>
            </a:r>
          </a:p>
          <a:p>
            <a:r>
              <a:rPr lang="en-US" altLang="es-MX" smtClean="0"/>
              <a:t>La </a:t>
            </a:r>
            <a:r>
              <a:rPr lang="en-US" altLang="es-MX" i="1" smtClean="0"/>
              <a:t>trayectoria</a:t>
            </a:r>
            <a:r>
              <a:rPr lang="en-US" altLang="es-MX" smtClean="0"/>
              <a:t> puede ser relativa al directorio de trabajo actual, ó absoluta. </a:t>
            </a:r>
          </a:p>
          <a:p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63907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es-MX" smtClean="0"/>
              <a:t>Formato de una Página del Manual en Línea</a:t>
            </a:r>
          </a:p>
          <a:p>
            <a:pPr algn="l">
              <a:lnSpc>
                <a:spcPct val="100000"/>
              </a:lnSpc>
            </a:pPr>
            <a:r>
              <a:rPr lang="en-US" altLang="es-MX" smtClean="0"/>
              <a:t>NAME:	Nombre y breve descripción del comando</a:t>
            </a:r>
            <a:br>
              <a:rPr lang="en-US" altLang="es-MX" smtClean="0"/>
            </a:br>
            <a:r>
              <a:rPr lang="en-US" altLang="es-MX" smtClean="0"/>
              <a:t>SYNOPSIS:	Sintaxis del comando</a:t>
            </a:r>
            <a:br>
              <a:rPr lang="en-US" altLang="es-MX" smtClean="0"/>
            </a:br>
            <a:r>
              <a:rPr lang="en-US" altLang="es-MX" smtClean="0"/>
              <a:t>DESCRIPTION:	Descripción detallada</a:t>
            </a:r>
            <a:br>
              <a:rPr lang="en-US" altLang="es-MX" smtClean="0"/>
            </a:br>
            <a:r>
              <a:rPr lang="en-US" altLang="es-MX" smtClean="0"/>
              <a:t>EXAMPLES:	Ejemplos de uso del comando</a:t>
            </a:r>
            <a:br>
              <a:rPr lang="en-US" altLang="es-MX" smtClean="0"/>
            </a:br>
            <a:r>
              <a:rPr lang="en-US" altLang="es-MX" smtClean="0"/>
              <a:t>FILES:	Archivos relacionados con el comando</a:t>
            </a:r>
            <a:br>
              <a:rPr lang="en-US" altLang="es-MX" smtClean="0"/>
            </a:br>
            <a:r>
              <a:rPr lang="en-US" altLang="es-MX" smtClean="0"/>
              <a:t>SEE ALSO:	Comandos relacionados con este comando</a:t>
            </a:r>
            <a:br>
              <a:rPr lang="en-US" altLang="es-MX" smtClean="0"/>
            </a:br>
            <a:r>
              <a:rPr lang="en-US" altLang="es-MX" smtClean="0"/>
              <a:t>WARNINGS:	Posibles problemas, efectos laterales y/o errores</a:t>
            </a:r>
            <a:br>
              <a:rPr lang="en-US" altLang="es-MX" smtClean="0"/>
            </a:br>
            <a:r>
              <a:rPr lang="en-US" altLang="es-MX" smtClean="0"/>
              <a:t>	detectados.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74371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altLang="es-MX" smtClean="0"/>
              <a:t>man</a:t>
            </a:r>
            <a:r>
              <a:rPr lang="en-US" altLang="es-MX" smtClean="0"/>
              <a:t> despliega la página del comando especificado.  Pueden incluirse varios comandos en la misma orden. </a:t>
            </a:r>
            <a:endParaRPr lang="es-MX" altLang="es-MX" smtClean="0"/>
          </a:p>
          <a:p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>Si se especifica el número de sección, se desplegará el comando asociado a esa sección.  Si no, se buscará sección por sección hasta encontrar la primera donde se haga referencia al comando.</a:t>
            </a:r>
          </a:p>
          <a:p>
            <a:r>
              <a:rPr lang="en-US" altLang="es-MX" smtClean="0"/>
              <a:t>La segunda forma, busca y despliega aquellas entradas en el manual que contienen la palabra dada como argumento, en su línea de descripción.</a:t>
            </a:r>
            <a:br>
              <a:rPr lang="en-US" altLang="es-MX" smtClean="0"/>
            </a:b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12768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s-MX" smtClean="0"/>
              <a:t>Comando  ls.- Lista el contenido de directorios.</a:t>
            </a:r>
          </a:p>
          <a:p>
            <a:pPr>
              <a:spcBef>
                <a:spcPct val="50000"/>
              </a:spcBef>
            </a:pPr>
            <a:r>
              <a:rPr lang="en-US" altLang="es-MX" smtClean="0"/>
              <a:t>Sintaxis: </a:t>
            </a:r>
            <a:r>
              <a:rPr lang="en-US" altLang="es-MX" i="1" smtClean="0"/>
              <a:t>ls [-abcflrCFR...] nombre ...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Si no se especifica </a:t>
            </a:r>
            <a:r>
              <a:rPr lang="en-US" altLang="es-MX" i="1" smtClean="0"/>
              <a:t>nombre, </a:t>
            </a:r>
            <a:r>
              <a:rPr lang="en-US" altLang="es-MX" smtClean="0"/>
              <a:t>se lista el contenido del directorio de trabajo.  Si </a:t>
            </a:r>
            <a:r>
              <a:rPr lang="en-US" altLang="es-MX" i="1" smtClean="0"/>
              <a:t>nombre</a:t>
            </a:r>
            <a:r>
              <a:rPr lang="en-US" altLang="es-MX" smtClean="0"/>
              <a:t> es un directorio, se muestra el contenido de ese directorio.  Si </a:t>
            </a:r>
            <a:r>
              <a:rPr lang="en-US" altLang="es-MX" i="1" smtClean="0"/>
              <a:t>nombre </a:t>
            </a:r>
            <a:r>
              <a:rPr lang="en-US" altLang="es-MX" smtClean="0"/>
              <a:t>es un nombre de archivo con caracteres comodines, se muestran los archivos que coincidan con la expresión.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Existen muchas opciones para este comando. Algunas de las de uso más comun son:</a:t>
            </a:r>
            <a:br>
              <a:rPr lang="en-US" altLang="es-MX" smtClean="0"/>
            </a:br>
            <a:endParaRPr lang="en-US" altLang="es-MX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-a	</a:t>
            </a:r>
            <a:r>
              <a:rPr lang="en-US" altLang="es-MX" smtClean="0"/>
              <a:t>Muestra tambíen los archivos ocultos (aquellos que empiezan con ‘.’)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-b	</a:t>
            </a:r>
            <a:r>
              <a:rPr lang="en-US" altLang="es-MX" smtClean="0"/>
              <a:t>Si el nombre de archivo tiene caracteres no imprimibles, muestra su valor octal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</a:t>
            </a:r>
            <a:r>
              <a:rPr lang="en-US" altLang="es-MX" smtClean="0"/>
              <a:t>	Muestra la última fecha de modificación del i-nodo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-l	</a:t>
            </a:r>
            <a:r>
              <a:rPr lang="en-US" altLang="es-MX" smtClean="0"/>
              <a:t>Muestra mas detalles de los archivos: Permisos,</a:t>
            </a:r>
            <a:endParaRPr lang="es-MX" altLang="es-MX" smtClean="0"/>
          </a:p>
          <a:p>
            <a:pPr lvl="1" algn="l">
              <a:spcBef>
                <a:spcPct val="0"/>
              </a:spcBef>
            </a:pPr>
            <a:r>
              <a:rPr lang="es-MX" altLang="es-MX" smtClean="0"/>
              <a:t>        </a:t>
            </a:r>
            <a:r>
              <a:rPr lang="en-US" altLang="es-MX" smtClean="0"/>
              <a:t> </a:t>
            </a:r>
            <a:r>
              <a:rPr lang="es-MX" altLang="es-MX" smtClean="0"/>
              <a:t>   </a:t>
            </a:r>
            <a:r>
              <a:rPr lang="en-US" altLang="es-MX" smtClean="0"/>
              <a:t>propietario, tamaño, fecha último acceso, etc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el contenido en orden inverso</a:t>
            </a:r>
            <a:endParaRPr lang="en-US" altLang="es-MX" i="1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	</a:t>
            </a:r>
            <a:r>
              <a:rPr lang="en-US" altLang="es-MX" smtClean="0"/>
              <a:t>Muestra el contenido del directorio en varias</a:t>
            </a:r>
            <a:r>
              <a:rPr lang="es-MX" altLang="es-MX" smtClean="0"/>
              <a:t> </a:t>
            </a:r>
            <a:r>
              <a:rPr lang="en-US" altLang="es-MX" smtClean="0"/>
              <a:t>columnas.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-F	</a:t>
            </a:r>
            <a:r>
              <a:rPr lang="en-US" altLang="es-MX" smtClean="0"/>
              <a:t>Identifica directorios (/), ejecutables (*) y ligas (@)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recursivamente el contenido de subdirectorios</a:t>
            </a:r>
          </a:p>
          <a:p>
            <a:pPr algn="l"/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pPr algn="l"/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4171294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s-MX" smtClean="0"/>
              <a:t>Comando  ls.- Lista el contenido de directorios.</a:t>
            </a:r>
          </a:p>
          <a:p>
            <a:pPr>
              <a:spcBef>
                <a:spcPct val="50000"/>
              </a:spcBef>
            </a:pPr>
            <a:r>
              <a:rPr lang="en-US" altLang="es-MX" smtClean="0"/>
              <a:t>Sintaxis: </a:t>
            </a:r>
            <a:r>
              <a:rPr lang="en-US" altLang="es-MX" i="1" smtClean="0"/>
              <a:t>ls [-abcflrCFR...] nombre ...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Si no se especifica </a:t>
            </a:r>
            <a:r>
              <a:rPr lang="en-US" altLang="es-MX" i="1" smtClean="0"/>
              <a:t>nombre, </a:t>
            </a:r>
            <a:r>
              <a:rPr lang="en-US" altLang="es-MX" smtClean="0"/>
              <a:t>se lista el contenido del directorio de trabajo.  Si </a:t>
            </a:r>
            <a:r>
              <a:rPr lang="en-US" altLang="es-MX" i="1" smtClean="0"/>
              <a:t>nombre</a:t>
            </a:r>
            <a:r>
              <a:rPr lang="en-US" altLang="es-MX" smtClean="0"/>
              <a:t> es un directorio, se muestra el contenido de ese directorio.  Si </a:t>
            </a:r>
            <a:r>
              <a:rPr lang="en-US" altLang="es-MX" i="1" smtClean="0"/>
              <a:t>nombre </a:t>
            </a:r>
            <a:r>
              <a:rPr lang="en-US" altLang="es-MX" smtClean="0"/>
              <a:t>es un nombre de archivo con caracteres comodines, se muestran los archivos que coincidan con la expresión.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Existen muchas opciones para este comando. Algunas de las de uso más comun son:</a:t>
            </a:r>
            <a:br>
              <a:rPr lang="en-US" altLang="es-MX" smtClean="0"/>
            </a:br>
            <a:endParaRPr lang="en-US" altLang="es-MX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-a	</a:t>
            </a:r>
            <a:r>
              <a:rPr lang="en-US" altLang="es-MX" smtClean="0"/>
              <a:t>Muestra tambíen los archivos ocultos (aquellos que empiezan con ‘.’)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-b	</a:t>
            </a:r>
            <a:r>
              <a:rPr lang="en-US" altLang="es-MX" smtClean="0"/>
              <a:t>Si el nombre de archivo tiene caracteres no imprimibles, muestra su valor octal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</a:t>
            </a:r>
            <a:r>
              <a:rPr lang="en-US" altLang="es-MX" smtClean="0"/>
              <a:t>	Muestra la última fecha de modificación del i-nodo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-l	</a:t>
            </a:r>
            <a:r>
              <a:rPr lang="en-US" altLang="es-MX" smtClean="0"/>
              <a:t>Muestra mas detalles de los archivos: Permisos,</a:t>
            </a:r>
            <a:endParaRPr lang="es-MX" altLang="es-MX" smtClean="0"/>
          </a:p>
          <a:p>
            <a:pPr lvl="1" algn="l">
              <a:spcBef>
                <a:spcPct val="0"/>
              </a:spcBef>
            </a:pPr>
            <a:r>
              <a:rPr lang="es-MX" altLang="es-MX" smtClean="0"/>
              <a:t>        </a:t>
            </a:r>
            <a:r>
              <a:rPr lang="en-US" altLang="es-MX" smtClean="0"/>
              <a:t> </a:t>
            </a:r>
            <a:r>
              <a:rPr lang="es-MX" altLang="es-MX" smtClean="0"/>
              <a:t>   </a:t>
            </a:r>
            <a:r>
              <a:rPr lang="en-US" altLang="es-MX" smtClean="0"/>
              <a:t>propietario, tamaño, fecha último acceso, etc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el contenido en orden inverso</a:t>
            </a:r>
            <a:endParaRPr lang="en-US" altLang="es-MX" i="1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	</a:t>
            </a:r>
            <a:r>
              <a:rPr lang="en-US" altLang="es-MX" smtClean="0"/>
              <a:t>Muestra el contenido del directorio en varias</a:t>
            </a:r>
            <a:r>
              <a:rPr lang="es-MX" altLang="es-MX" smtClean="0"/>
              <a:t> </a:t>
            </a:r>
            <a:r>
              <a:rPr lang="en-US" altLang="es-MX" smtClean="0"/>
              <a:t>columnas.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-F	</a:t>
            </a:r>
            <a:r>
              <a:rPr lang="en-US" altLang="es-MX" smtClean="0"/>
              <a:t>Identifica directorios (/), ejecutables (*) y ligas (@)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recursivamente el contenido de subdirectorios</a:t>
            </a:r>
          </a:p>
          <a:p>
            <a:pPr algn="l"/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pPr algn="l"/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93895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98547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mkdir.- Crea un directorio.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mkdir [-p][-m modo] nombre ...</a:t>
            </a:r>
          </a:p>
          <a:p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Crea el directorio ó directorios especificados en </a:t>
            </a:r>
            <a:r>
              <a:rPr lang="en-US" altLang="es-MX" i="1" smtClean="0"/>
              <a:t>nombre.</a:t>
            </a:r>
          </a:p>
          <a:p>
            <a:r>
              <a:rPr lang="en-US" altLang="es-MX" smtClean="0"/>
              <a:t>La opción </a:t>
            </a:r>
            <a:r>
              <a:rPr lang="en-US" altLang="es-MX" i="1" smtClean="0"/>
              <a:t>-p</a:t>
            </a:r>
            <a:r>
              <a:rPr lang="en-US" altLang="es-MX" smtClean="0"/>
              <a:t> permite crear todos los subdirectorios necesarios si </a:t>
            </a:r>
            <a:r>
              <a:rPr lang="en-US" altLang="es-MX" i="1" smtClean="0"/>
              <a:t>nombre</a:t>
            </a:r>
            <a:r>
              <a:rPr lang="en-US" altLang="es-MX" smtClean="0"/>
              <a:t> es una trayectoria.</a:t>
            </a:r>
          </a:p>
          <a:p>
            <a:r>
              <a:rPr lang="en-US" altLang="es-MX" smtClean="0"/>
              <a:t>Con la opción </a:t>
            </a:r>
            <a:r>
              <a:rPr lang="en-US" altLang="es-MX" i="1" smtClean="0"/>
              <a:t>-m modo</a:t>
            </a:r>
            <a:r>
              <a:rPr lang="en-US" altLang="es-MX" smtClean="0"/>
              <a:t> se pueden definir los permisos del directorio al momento de su creación.  Por omisión los directorios se crean con los permisos no inhibidos en la máscara </a:t>
            </a:r>
            <a:r>
              <a:rPr lang="en-US" altLang="es-MX" i="1" smtClean="0"/>
              <a:t>umask</a:t>
            </a:r>
            <a:r>
              <a:rPr lang="en-US" altLang="es-MX" smtClean="0"/>
              <a:t>.</a:t>
            </a:r>
          </a:p>
          <a:p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64744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En la actualidad, debido al crecimiento explosivo de las redes de computadoras y a los bajos costos de las computadoras personales, es muy frecuente que los usuarios ejecuten un programa de emulación de terminal en una PC (una terminal virtual), mediante el cual acceden a la computadora multiusuario a través de la red.</a:t>
            </a:r>
          </a:p>
          <a:p>
            <a:r>
              <a:rPr lang="en-US" altLang="es-MX" smtClean="0"/>
              <a:t>La consola de las estaciones de trabajo con un monitor de alta resolución y con capacidades gráficas, se conocen como terminales X, debido a que se basan en el sistema de ventanas X-Window.</a:t>
            </a:r>
          </a:p>
          <a:p>
            <a:r>
              <a:rPr lang="en-US" altLang="es-MX" smtClean="0"/>
              <a:t>Existen también programas que permiten la emulación de terminales X.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243016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rmdir.- Elimina directorios.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rmdir [-i][-p] directorio...</a:t>
            </a:r>
          </a:p>
          <a:p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Elimina los directorios especificados.  Para poder borrar un directorio, éste deberá estar vacío.</a:t>
            </a:r>
          </a:p>
          <a:p>
            <a:r>
              <a:rPr lang="en-US" altLang="es-MX" smtClean="0"/>
              <a:t>	La opción </a:t>
            </a:r>
            <a:r>
              <a:rPr lang="en-US" altLang="es-MX" i="1" smtClean="0"/>
              <a:t>-i</a:t>
            </a:r>
            <a:r>
              <a:rPr lang="en-US" altLang="es-MX" smtClean="0"/>
              <a:t> solicita una confirmación antes de borrar el directorio.  Cualquier respuesta que empiece con ‘y’ se considera como autorización.</a:t>
            </a:r>
          </a:p>
          <a:p>
            <a:r>
              <a:rPr lang="en-US" altLang="es-MX" smtClean="0"/>
              <a:t>	Si el nombre del </a:t>
            </a:r>
            <a:r>
              <a:rPr lang="en-US" altLang="es-MX" i="1" smtClean="0"/>
              <a:t>directorio</a:t>
            </a:r>
            <a:r>
              <a:rPr lang="en-US" altLang="es-MX" smtClean="0"/>
              <a:t> define una trayectoria, la opción </a:t>
            </a:r>
            <a:r>
              <a:rPr lang="en-US" altLang="es-MX" i="1" smtClean="0"/>
              <a:t>-p</a:t>
            </a:r>
            <a:r>
              <a:rPr lang="en-US" altLang="es-MX" smtClean="0"/>
              <a:t> borrará el directorio, y si su padre queda vacío, también eliminará al padre y así sucesivamente hasta encontrar alguno no vacío.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700902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date.- Despliega la fecha y la hora.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date [+formato] [mmddhhmmaa]</a:t>
            </a:r>
          </a:p>
          <a:p>
            <a:pPr algn="l"/>
            <a:r>
              <a:rPr lang="en-US" altLang="es-MX" smtClean="0"/>
              <a:t>Descripción: </a:t>
            </a:r>
            <a:br>
              <a:rPr lang="en-US" altLang="es-MX" smtClean="0"/>
            </a:br>
            <a:r>
              <a:rPr lang="en-US" altLang="es-MX" smtClean="0"/>
              <a:t>Despliega la fecha y la hora del sistema, opcionalmente con un formato definido.</a:t>
            </a:r>
            <a:br>
              <a:rPr lang="en-US" altLang="es-MX" smtClean="0"/>
            </a:br>
            <a:r>
              <a:rPr lang="en-US" altLang="es-MX" smtClean="0"/>
              <a:t>Para la impresión con formato se tienen los sig. modificadores:</a:t>
            </a:r>
          </a:p>
          <a:p>
            <a:pPr lvl="1" algn="l"/>
            <a:r>
              <a:rPr lang="en-US" altLang="es-MX" smtClean="0"/>
              <a:t>a:	Día de la semana con tres letras</a:t>
            </a:r>
            <a:br>
              <a:rPr lang="en-US" altLang="es-MX" smtClean="0"/>
            </a:br>
            <a:r>
              <a:rPr lang="en-US" altLang="es-MX" smtClean="0"/>
              <a:t>b:	Mes con tres letras</a:t>
            </a:r>
            <a:br>
              <a:rPr lang="en-US" altLang="es-MX" smtClean="0"/>
            </a:br>
            <a:r>
              <a:rPr lang="en-US" altLang="es-MX" smtClean="0"/>
              <a:t>d:	Día del mes en dígitos</a:t>
            </a:r>
            <a:br>
              <a:rPr lang="en-US" altLang="es-MX" smtClean="0"/>
            </a:br>
            <a:r>
              <a:rPr lang="en-US" altLang="es-MX" smtClean="0"/>
              <a:t>m:	Mes en dígitos</a:t>
            </a:r>
            <a:br>
              <a:rPr lang="en-US" altLang="es-MX" smtClean="0"/>
            </a:br>
            <a:r>
              <a:rPr lang="en-US" altLang="es-MX" smtClean="0"/>
              <a:t>y:	Dos últimos dígitos del año</a:t>
            </a:r>
            <a:br>
              <a:rPr lang="en-US" altLang="es-MX" smtClean="0"/>
            </a:br>
            <a:r>
              <a:rPr lang="en-US" altLang="es-MX" smtClean="0"/>
              <a:t>H:	Hora en dos dígitos</a:t>
            </a:r>
            <a:br>
              <a:rPr lang="en-US" altLang="es-MX" smtClean="0"/>
            </a:br>
            <a:r>
              <a:rPr lang="en-US" altLang="es-MX" smtClean="0"/>
              <a:t>M:	Minuto en dos dígitos</a:t>
            </a:r>
            <a:br>
              <a:rPr lang="en-US" altLang="es-MX" smtClean="0"/>
            </a:br>
            <a:r>
              <a:rPr lang="en-US" altLang="es-MX" smtClean="0"/>
              <a:t>S:	Segundo en dos dígitos</a:t>
            </a:r>
            <a:br>
              <a:rPr lang="en-US" altLang="es-MX" smtClean="0"/>
            </a:br>
            <a:r>
              <a:rPr lang="en-US" altLang="es-MX" smtClean="0"/>
              <a:t>n:	Caracter nueva línea</a:t>
            </a:r>
            <a:br>
              <a:rPr lang="en-US" altLang="es-MX" smtClean="0"/>
            </a:br>
            <a:r>
              <a:rPr lang="en-US" altLang="es-MX" smtClean="0"/>
              <a:t>t:	Tabulador </a:t>
            </a:r>
          </a:p>
          <a:p>
            <a:r>
              <a:rPr lang="en-US" altLang="es-MX" smtClean="0"/>
              <a:t>	Con la opción </a:t>
            </a:r>
            <a:r>
              <a:rPr lang="en-US" altLang="es-MX" i="1" smtClean="0"/>
              <a:t>mmddhhmmaa</a:t>
            </a:r>
            <a:r>
              <a:rPr lang="en-US" altLang="es-MX" smtClean="0"/>
              <a:t>, el superusuario puede modificar la fecha y la hora del sistema.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40527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/>
              <a:t>Comando  cal.- Muestra el calendario.</a:t>
            </a:r>
          </a:p>
          <a:p>
            <a:pPr algn="l"/>
            <a:r>
              <a:rPr lang="en-US" altLang="es-MX" smtClean="0"/>
              <a:t>Sintaxis: </a:t>
            </a:r>
            <a:r>
              <a:rPr lang="en-US" altLang="es-MX" i="1" smtClean="0"/>
              <a:t>cal [[mes] año]</a:t>
            </a:r>
          </a:p>
          <a:p>
            <a:pPr algn="l"/>
            <a:r>
              <a:rPr lang="en-US" altLang="es-MX" smtClean="0"/>
              <a:t>Descripción: </a:t>
            </a:r>
            <a:br>
              <a:rPr lang="en-US" altLang="es-MX" smtClean="0"/>
            </a:br>
            <a:r>
              <a:rPr lang="en-US" altLang="es-MX" smtClean="0"/>
              <a:t>Si no se especifica mes ni año, se despliega el calendario del mes actual.</a:t>
            </a:r>
          </a:p>
          <a:p>
            <a:pPr algn="l"/>
            <a:r>
              <a:rPr lang="en-US" altLang="es-MX" smtClean="0"/>
              <a:t>	Si únicamente se especifica año, se desplegará el calendario de todo ese año. El comando cal 10 se refiere al año 10, no al mes de Octubre.</a:t>
            </a:r>
          </a:p>
          <a:p>
            <a:pPr algn="l"/>
            <a:r>
              <a:rPr lang="en-US" altLang="es-MX" smtClean="0"/>
              <a:t>	Como nota curiosa, despliegue el calendario de Septiembre de 1752 y observará que faltan 11 días!.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05770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/>
              <a:t>Comando  cal.- Muestra el calendario.</a:t>
            </a:r>
          </a:p>
          <a:p>
            <a:pPr algn="l"/>
            <a:r>
              <a:rPr lang="en-US" altLang="es-MX" smtClean="0"/>
              <a:t>Sintaxis: </a:t>
            </a:r>
            <a:r>
              <a:rPr lang="en-US" altLang="es-MX" i="1" smtClean="0"/>
              <a:t>cal [[mes] año]</a:t>
            </a:r>
          </a:p>
          <a:p>
            <a:pPr algn="l"/>
            <a:r>
              <a:rPr lang="en-US" altLang="es-MX" smtClean="0"/>
              <a:t>Descripción: </a:t>
            </a:r>
            <a:br>
              <a:rPr lang="en-US" altLang="es-MX" smtClean="0"/>
            </a:br>
            <a:r>
              <a:rPr lang="en-US" altLang="es-MX" smtClean="0"/>
              <a:t>Si no se especifica mes ni año, se despliega el calendario del mes actual.</a:t>
            </a:r>
          </a:p>
          <a:p>
            <a:pPr algn="l"/>
            <a:r>
              <a:rPr lang="en-US" altLang="es-MX" smtClean="0"/>
              <a:t>	Si únicamente se especifica año, se desplegará el calendario de todo ese año. El comando cal 10 se refiere al año 10, no al mes de Octubre.</a:t>
            </a:r>
          </a:p>
          <a:p>
            <a:pPr algn="l"/>
            <a:r>
              <a:rPr lang="en-US" altLang="es-MX" smtClean="0"/>
              <a:t>	Como nota curiosa, despliegue el calendario de Septiembre de 1752 y observará que faltan 11 días!.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33722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s-MX" smtClean="0"/>
              <a:t>SHELL, proceso:</a:t>
            </a:r>
          </a:p>
          <a:p>
            <a:r>
              <a:rPr lang="es-ES_tradnl" altLang="es-MX" smtClean="0"/>
              <a:t>que sirve de interfase usuario-Sistema de Cómputo y usuario-Sistema Operativo.</a:t>
            </a:r>
          </a:p>
          <a:p>
            <a:r>
              <a:rPr lang="es-ES_tradnl" altLang="es-MX" smtClean="0"/>
              <a:t>también conocido como intérprete de comandos.</a:t>
            </a:r>
          </a:p>
          <a:p>
            <a:r>
              <a:rPr lang="es-ES_tradnl" altLang="es-MX" smtClean="0"/>
              <a:t>Que interpreta los comandos como si fueran instrucciones de un lenguaje de programación.</a:t>
            </a:r>
          </a:p>
          <a:p>
            <a:r>
              <a:rPr lang="es-ES_tradnl" altLang="es-MX" smtClean="0"/>
              <a:t>SHELLs tradicionales de UNIX</a:t>
            </a:r>
          </a:p>
          <a:p>
            <a:r>
              <a:rPr lang="es-ES_tradnl" altLang="es-MX" u="sng" smtClean="0"/>
              <a:t>Bourne </a:t>
            </a:r>
            <a:r>
              <a:rPr lang="es-ES_tradnl" altLang="es-MX" smtClean="0"/>
              <a:t>: autor: S. R. Bourne, proceso: sh o bsh, prompt: </a:t>
            </a:r>
            <a:r>
              <a:rPr lang="es-ES_tradnl" altLang="es-MX" u="sng" smtClean="0"/>
              <a:t>$</a:t>
            </a:r>
          </a:p>
          <a:p>
            <a:r>
              <a:rPr lang="es-ES_tradnl" altLang="es-MX" u="sng" smtClean="0"/>
              <a:t>Korn </a:t>
            </a:r>
            <a:r>
              <a:rPr lang="es-ES_tradnl" altLang="es-MX" smtClean="0"/>
              <a:t>: autor: David Korne, proceso: ksh, prompt: </a:t>
            </a:r>
            <a:r>
              <a:rPr lang="es-ES_tradnl" altLang="es-MX" u="sng" smtClean="0"/>
              <a:t>$</a:t>
            </a:r>
            <a:endParaRPr lang="en-US" altLang="es-MX" u="sng" smtClean="0"/>
          </a:p>
          <a:p>
            <a:r>
              <a:rPr lang="es-ES_tradnl" altLang="es-MX" u="sng" smtClean="0"/>
              <a:t>Bourne </a:t>
            </a:r>
            <a:r>
              <a:rPr lang="es-ES_tradnl" altLang="es-MX" smtClean="0"/>
              <a:t>: autor: S. R. Bourne, proceso: sh o bsh, prompt: </a:t>
            </a:r>
            <a:r>
              <a:rPr lang="es-ES_tradnl" altLang="es-MX" u="sng" smtClean="0"/>
              <a:t>%</a:t>
            </a:r>
            <a:endParaRPr lang="en-US" altLang="es-MX" u="sng" smtClean="0"/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42749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Por ejemplo: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Identificadores de cuenta o </a:t>
            </a:r>
            <a:r>
              <a:rPr lang="en-US" altLang="es-MX" i="1" smtClean="0"/>
              <a:t>UN(User Name)</a:t>
            </a:r>
            <a:r>
              <a:rPr lang="en-US" altLang="es-MX" smtClean="0"/>
              <a:t>: </a:t>
            </a:r>
            <a:r>
              <a:rPr lang="en-US" altLang="es-MX" b="1" smtClean="0"/>
              <a:t>JuanR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Número de cuenta o </a:t>
            </a:r>
            <a:r>
              <a:rPr lang="en-US" altLang="es-MX" i="1" smtClean="0"/>
              <a:t>UID(User Identification)</a:t>
            </a:r>
            <a:r>
              <a:rPr lang="en-US" altLang="es-MX" smtClean="0"/>
              <a:t>: </a:t>
            </a:r>
            <a:r>
              <a:rPr lang="en-US" altLang="es-MX" b="1" smtClean="0"/>
              <a:t>23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Directorio base o </a:t>
            </a:r>
            <a:r>
              <a:rPr lang="en-US" altLang="es-MX" i="1" smtClean="0"/>
              <a:t>home directory</a:t>
            </a:r>
            <a:r>
              <a:rPr lang="en-US" altLang="es-MX" smtClean="0"/>
              <a:t>: </a:t>
            </a:r>
            <a:r>
              <a:rPr lang="en-US" altLang="es-MX" b="1" smtClean="0"/>
              <a:t>/usr/users/juan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Interprete de comandos o </a:t>
            </a:r>
            <a:r>
              <a:rPr lang="en-US" altLang="es-MX" i="1" smtClean="0"/>
              <a:t>Shell</a:t>
            </a:r>
            <a:r>
              <a:rPr lang="en-US" altLang="es-MX" smtClean="0"/>
              <a:t>: </a:t>
            </a:r>
            <a:r>
              <a:rPr lang="en-US" altLang="es-MX" b="1" smtClean="0"/>
              <a:t>csh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Grupo al que pertenece </a:t>
            </a:r>
            <a:r>
              <a:rPr lang="en-US" altLang="es-MX" i="1" smtClean="0"/>
              <a:t>GID(Group ID)</a:t>
            </a:r>
            <a:r>
              <a:rPr lang="en-US" altLang="es-MX" smtClean="0"/>
              <a:t>: </a:t>
            </a:r>
            <a:r>
              <a:rPr lang="en-US" altLang="es-MX" b="1" smtClean="0"/>
              <a:t>211 (Usuarios)</a:t>
            </a:r>
            <a:endParaRPr lang="en-US" altLang="es-MX" smtClean="0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29700" name="Group 11"/>
          <p:cNvGrpSpPr>
            <a:grpSpLocks/>
          </p:cNvGrpSpPr>
          <p:nvPr/>
        </p:nvGrpSpPr>
        <p:grpSpPr bwMode="auto">
          <a:xfrm>
            <a:off x="1149350" y="7015163"/>
            <a:ext cx="4616450" cy="1379537"/>
            <a:chOff x="724" y="4392"/>
            <a:chExt cx="2908" cy="864"/>
          </a:xfrm>
        </p:grpSpPr>
        <p:sp>
          <p:nvSpPr>
            <p:cNvPr id="29701" name="Line 4"/>
            <p:cNvSpPr>
              <a:spLocks noChangeShapeType="1"/>
            </p:cNvSpPr>
            <p:nvPr/>
          </p:nvSpPr>
          <p:spPr bwMode="auto">
            <a:xfrm>
              <a:off x="724" y="439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724" y="453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724" y="482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724" y="468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724" y="496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724" y="511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724" y="525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8226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i="1" smtClean="0"/>
              <a:t>login</a:t>
            </a:r>
            <a:r>
              <a:rPr lang="en-US" altLang="es-MX" smtClean="0"/>
              <a:t> es la invitación para introducir el identificador de usuario.</a:t>
            </a:r>
            <a:br>
              <a:rPr lang="en-US" altLang="es-MX" smtClean="0"/>
            </a:br>
            <a:r>
              <a:rPr lang="en-US" altLang="es-MX" i="1" smtClean="0"/>
              <a:t>Password: </a:t>
            </a:r>
            <a:r>
              <a:rPr lang="en-US" altLang="es-MX" smtClean="0"/>
              <a:t>es la invitación para introducir la contraseña.</a:t>
            </a:r>
          </a:p>
          <a:p>
            <a:r>
              <a:rPr lang="en-US" altLang="es-MX" smtClean="0"/>
              <a:t>Si ambas fueron introducidas correctamente, el sistema desplegará una serie de mensajes de inicialización, el mensaje del día y posteriormente mostrará el </a:t>
            </a:r>
            <a:r>
              <a:rPr lang="en-US" altLang="es-MX" i="1" smtClean="0"/>
              <a:t>prompt</a:t>
            </a:r>
            <a:r>
              <a:rPr lang="en-US" altLang="es-MX" smtClean="0"/>
              <a:t> del </a:t>
            </a:r>
            <a:r>
              <a:rPr lang="en-US" altLang="es-MX" i="1" smtClean="0"/>
              <a:t>shell</a:t>
            </a:r>
            <a:r>
              <a:rPr lang="en-US" altLang="es-MX" smtClean="0"/>
              <a:t>, invitándonos a introducir un comando.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45171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67740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376119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Cuando se ejecuta el comando </a:t>
            </a:r>
            <a:r>
              <a:rPr lang="en-US" altLang="es-MX" i="1" smtClean="0"/>
              <a:t>passwd</a:t>
            </a:r>
            <a:r>
              <a:rPr lang="en-US" altLang="es-MX" smtClean="0"/>
              <a:t>, el sistema responde de la siguiente forma:</a:t>
            </a:r>
          </a:p>
          <a:p>
            <a:pPr algn="l"/>
            <a:r>
              <a:rPr lang="en-US" altLang="es-MX" smtClean="0"/>
              <a:t>Old	Password:	(Solicita contraseña actual)</a:t>
            </a:r>
            <a:br>
              <a:rPr lang="en-US" altLang="es-MX" smtClean="0"/>
            </a:br>
            <a:r>
              <a:rPr lang="en-US" altLang="es-MX" smtClean="0"/>
              <a:t>New	Password:	(Solicita nueva contraseña)</a:t>
            </a:r>
            <a:br>
              <a:rPr lang="en-US" altLang="es-MX" smtClean="0"/>
            </a:br>
            <a:r>
              <a:rPr lang="en-US" altLang="es-MX" smtClean="0"/>
              <a:t>Retype:    	(Solicita confirmación de la nueva contraseña)</a:t>
            </a:r>
          </a:p>
          <a:p>
            <a:r>
              <a:rPr lang="en-US" altLang="es-MX" smtClean="0"/>
              <a:t>Debido a su nivel de seguridad, algunos sistemas exigen que la contraseña sea mayor a 5 caracteres, que contenga al menos una letra mayúscula y una minúscula, y/o que incluya un caracter numérico.</a:t>
            </a:r>
            <a:endParaRPr lang="es-MX" altLang="es-MX" smtClean="0"/>
          </a:p>
          <a:p>
            <a:r>
              <a:rPr lang="es-MX" altLang="es-MX" smtClean="0"/>
              <a:t>(**) Este comando es diferente si Ud. esta trabajando bajo algún sistema de información de red como puede ser el NIS de Sun o YP para otros equipos UNIX. En el caso del NIS use el comando </a:t>
            </a:r>
            <a:r>
              <a:rPr lang="es-MX" altLang="es-MX" b="1" i="1" smtClean="0"/>
              <a:t>nispasswd</a:t>
            </a:r>
            <a:r>
              <a:rPr lang="es-MX" altLang="es-MX" smtClean="0"/>
              <a:t>, y en el caso de algún YP use </a:t>
            </a:r>
            <a:r>
              <a:rPr lang="es-MX" altLang="es-MX" b="1" i="1" smtClean="0"/>
              <a:t>yppasswd</a:t>
            </a:r>
            <a:r>
              <a:rPr lang="es-MX" altLang="es-MX" smtClean="0"/>
              <a:t>.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49742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s-MX" smtClean="0"/>
              <a:t>El sistema de archivos de UNIX se deriva a partir de un directorio principal llamado </a:t>
            </a:r>
            <a:r>
              <a:rPr lang="en-US" altLang="es-MX" i="1" smtClean="0"/>
              <a:t>directorio raíz ó root (‘/’)</a:t>
            </a:r>
            <a:r>
              <a:rPr lang="en-US" altLang="es-MX" smtClean="0"/>
              <a:t>.</a:t>
            </a:r>
          </a:p>
          <a:p>
            <a:pPr>
              <a:buFontTx/>
              <a:buChar char="•"/>
            </a:pPr>
            <a:r>
              <a:rPr lang="en-US" altLang="es-MX" smtClean="0"/>
              <a:t>Cada usuario tiene asignado un directorio privado en el sistema de archivos, su </a:t>
            </a:r>
            <a:r>
              <a:rPr lang="en-US" altLang="es-MX" i="1" smtClean="0"/>
              <a:t>directorio base (home).</a:t>
            </a:r>
          </a:p>
          <a:p>
            <a:pPr>
              <a:buFontTx/>
              <a:buChar char="•"/>
            </a:pPr>
            <a:r>
              <a:rPr lang="en-US" altLang="es-MX" smtClean="0"/>
              <a:t>Todo proceso posee un directorio </a:t>
            </a:r>
            <a:r>
              <a:rPr lang="en-US" altLang="es-MX" i="1" smtClean="0"/>
              <a:t>raiz</a:t>
            </a:r>
            <a:r>
              <a:rPr lang="en-US" altLang="es-MX" smtClean="0"/>
              <a:t> y un </a:t>
            </a:r>
            <a:r>
              <a:rPr lang="en-US" altLang="es-MX" i="1" smtClean="0"/>
              <a:t>directorio de trabajo</a:t>
            </a:r>
            <a:r>
              <a:rPr lang="en-US" altLang="es-MX" smtClean="0"/>
              <a:t>.</a:t>
            </a:r>
          </a:p>
          <a:p>
            <a:pPr>
              <a:buFontTx/>
              <a:buChar char="•"/>
            </a:pPr>
            <a:r>
              <a:rPr lang="en-US" altLang="es-MX" smtClean="0"/>
              <a:t>El </a:t>
            </a:r>
            <a:r>
              <a:rPr lang="en-US" altLang="es-MX" i="1" smtClean="0"/>
              <a:t>directorio de trabajo</a:t>
            </a:r>
            <a:r>
              <a:rPr lang="en-US" altLang="es-MX" smtClean="0"/>
              <a:t> es el directorio donde el proceso se encuentra posicionado en el sistema de archivos.</a:t>
            </a:r>
          </a:p>
          <a:p>
            <a:pPr>
              <a:buFontTx/>
              <a:buChar char="•"/>
            </a:pPr>
            <a:r>
              <a:rPr lang="en-US" altLang="es-MX" smtClean="0"/>
              <a:t>Un </a:t>
            </a:r>
            <a:r>
              <a:rPr lang="en-US" altLang="es-MX" i="1" smtClean="0"/>
              <a:t>directorio</a:t>
            </a:r>
            <a:r>
              <a:rPr lang="en-US" altLang="es-MX" smtClean="0"/>
              <a:t> </a:t>
            </a:r>
            <a:r>
              <a:rPr lang="en-US" altLang="es-MX" i="1" smtClean="0"/>
              <a:t>padre</a:t>
            </a:r>
            <a:r>
              <a:rPr lang="en-US" altLang="es-MX" smtClean="0"/>
              <a:t> es aquél que contiene otros directorios (directorios hijos ó </a:t>
            </a:r>
            <a:r>
              <a:rPr lang="en-US" altLang="es-MX" i="1" smtClean="0"/>
              <a:t>subdirectorios</a:t>
            </a:r>
            <a:r>
              <a:rPr lang="en-US" altLang="es-MX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64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7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0"/>
            <a:ext cx="1982787" cy="526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6425" y="0"/>
            <a:ext cx="5795963" cy="526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0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606425" y="2816225"/>
            <a:ext cx="3889375" cy="244475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2816225"/>
            <a:ext cx="3889375" cy="24447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99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816225"/>
            <a:ext cx="7931150" cy="1146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6425" y="4114800"/>
            <a:ext cx="7931150" cy="1146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8493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816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816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0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19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32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3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425" y="2816225"/>
            <a:ext cx="7931150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525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Introducción</a:t>
            </a:r>
            <a:r>
              <a:rPr lang="en-US" dirty="0" smtClean="0"/>
              <a:t> al SO Linux/Unix</a:t>
            </a:r>
            <a:br>
              <a:rPr lang="en-US" dirty="0" smtClean="0"/>
            </a:br>
            <a:endParaRPr lang="en-US" sz="1800" dirty="0" smtClean="0"/>
          </a:p>
        </p:txBody>
      </p:sp>
      <p:sp>
        <p:nvSpPr>
          <p:cNvPr id="2051" name="AutoShape 3"/>
          <p:cNvSpPr>
            <a:spLocks noGrp="1" noChangeArrowheads="1"/>
          </p:cNvSpPr>
          <p:nvPr>
            <p:ph type="subTitle" idx="1"/>
          </p:nvPr>
        </p:nvSpPr>
        <p:spPr>
          <a:xfrm>
            <a:off x="1368425" y="2362200"/>
            <a:ext cx="6407150" cy="1263650"/>
          </a:xfrm>
          <a:noFill/>
        </p:spPr>
        <p:txBody>
          <a:bodyPr anchor="t" anchorCtr="0"/>
          <a:lstStyle/>
          <a:p>
            <a:pPr marL="293688" indent="-293688"/>
            <a:r>
              <a:rPr lang="en-US" altLang="es-MX" smtClean="0"/>
              <a:t>Ubuntu</a:t>
            </a:r>
          </a:p>
          <a:p>
            <a:pPr marL="293688" indent="-293688"/>
            <a:r>
              <a:rPr lang="en-US" altLang="es-MX" smtClean="0"/>
              <a:t>(Linux)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Convenciones de directorios en UNIX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04888"/>
            <a:ext cx="8167688" cy="5607050"/>
          </a:xfrm>
          <a:noFill/>
        </p:spPr>
        <p:txBody>
          <a:bodyPr/>
          <a:lstStyle/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/bin.-	Programas ejecutables disponibles a todos </a:t>
            </a:r>
            <a:br>
              <a:rPr lang="en-US" altLang="es-MX" sz="2800" smtClean="0"/>
            </a:br>
            <a:r>
              <a:rPr lang="en-US" altLang="es-MX" sz="2800" smtClean="0"/>
              <a:t>	los usuarios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/dev.-	Archivos correspondientes a dispositivos </a:t>
            </a:r>
            <a:br>
              <a:rPr lang="en-US" altLang="es-MX" sz="2800" smtClean="0"/>
            </a:br>
            <a:r>
              <a:rPr lang="en-US" altLang="es-MX" sz="2800" smtClean="0"/>
              <a:t>	externos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/etc.-	Archivos y programas para la administración</a:t>
            </a:r>
            <a:br>
              <a:rPr lang="en-US" altLang="es-MX" sz="2800" smtClean="0"/>
            </a:br>
            <a:r>
              <a:rPr lang="en-US" altLang="es-MX" sz="2800" smtClean="0"/>
              <a:t>	del sistema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/lib.-	Rutinas en C compiladas que los usuarios </a:t>
            </a:r>
            <a:br>
              <a:rPr lang="en-US" altLang="es-MX" sz="2800" smtClean="0"/>
            </a:br>
            <a:r>
              <a:rPr lang="en-US" altLang="es-MX" sz="2800" smtClean="0"/>
              <a:t>	pueden ligar a sus programas en C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/usr.-	Programas, subdirectorios y archivos de los</a:t>
            </a:r>
            <a:br>
              <a:rPr lang="en-US" altLang="es-MX" sz="2800" smtClean="0"/>
            </a:br>
            <a:r>
              <a:rPr lang="en-US" altLang="es-MX" sz="2800" smtClean="0"/>
              <a:t>	usuarios del sistema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/tmp.-	Archivos temporales creados durante la</a:t>
            </a:r>
            <a:br>
              <a:rPr lang="en-US" altLang="es-MX" sz="2800" smtClean="0"/>
            </a:br>
            <a:r>
              <a:rPr lang="en-US" altLang="es-MX" sz="2800" smtClean="0"/>
              <a:t>	operación del sistema.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Trayectorias de directorios y archivos</a:t>
            </a:r>
          </a:p>
        </p:txBody>
      </p:sp>
      <p:sp>
        <p:nvSpPr>
          <p:cNvPr id="12291" name="AutoShape 3075"/>
          <p:cNvSpPr>
            <a:spLocks noGrp="1" noChangeArrowheads="1"/>
          </p:cNvSpPr>
          <p:nvPr>
            <p:ph type="body" idx="1"/>
          </p:nvPr>
        </p:nvSpPr>
        <p:spPr>
          <a:xfrm>
            <a:off x="546100" y="1004888"/>
            <a:ext cx="8167688" cy="5607050"/>
          </a:xfrm>
          <a:noFill/>
        </p:spPr>
        <p:txBody>
          <a:bodyPr/>
          <a:lstStyle/>
          <a:p>
            <a:r>
              <a:rPr lang="en-US" altLang="es-MX" sz="2800" smtClean="0"/>
              <a:t>La posición de un archivo en el sistema de archivos, se define especificando su </a:t>
            </a:r>
            <a:r>
              <a:rPr lang="en-US" altLang="es-MX" sz="2800" i="1" smtClean="0"/>
              <a:t>trayectoria,</a:t>
            </a:r>
            <a:r>
              <a:rPr lang="en-US" altLang="es-MX" sz="2800" smtClean="0"/>
              <a:t> es decir, los directorios que deben recorrerse hasta llegar al archivo o directorio</a:t>
            </a:r>
          </a:p>
          <a:p>
            <a:r>
              <a:rPr lang="en-US" altLang="es-MX" sz="2800" smtClean="0"/>
              <a:t>Los nombres de los directorios recorridos se separan con una diagonal (“/”)</a:t>
            </a:r>
          </a:p>
          <a:p>
            <a:pPr lvl="1"/>
            <a:r>
              <a:rPr lang="en-US" altLang="es-MX" sz="2800" smtClean="0"/>
              <a:t>Si el recorrido se especifica a partir del directorio raíz (/), se tiene una </a:t>
            </a:r>
            <a:r>
              <a:rPr lang="en-US" altLang="es-MX" sz="2800" i="1" smtClean="0"/>
              <a:t>trayectoria absoluta</a:t>
            </a:r>
            <a:endParaRPr lang="en-US" altLang="es-MX" i="1" smtClean="0"/>
          </a:p>
          <a:p>
            <a:pPr lvl="1"/>
            <a:r>
              <a:rPr lang="en-US" altLang="es-MX" sz="2800" smtClean="0"/>
              <a:t>Si el recorrido se especifica a partir del directorio de trabajo, se tiene una </a:t>
            </a:r>
            <a:r>
              <a:rPr lang="en-US" altLang="es-MX" sz="2800" i="1" smtClean="0"/>
              <a:t>trayectoria relativa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pwd</a:t>
            </a:r>
          </a:p>
        </p:txBody>
      </p:sp>
      <p:sp>
        <p:nvSpPr>
          <p:cNvPr id="1331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7375" y="1336675"/>
            <a:ext cx="7843838" cy="1130300"/>
          </a:xfrm>
          <a:noFill/>
        </p:spPr>
        <p:txBody>
          <a:bodyPr/>
          <a:lstStyle/>
          <a:p>
            <a:pPr marL="762000" lvl="1" indent="0" defTabSz="1428750">
              <a:buFontTx/>
              <a:buNone/>
            </a:pPr>
            <a:r>
              <a:rPr lang="en-US" altLang="es-MX" smtClean="0"/>
              <a:t>Despliega la trayectoria absoluta del directorio de trabajo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2079625" y="5319713"/>
            <a:ext cx="263525" cy="4286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660650" y="5316538"/>
            <a:ext cx="244475" cy="4429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984625" y="5316538"/>
            <a:ext cx="250825" cy="3968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614863" y="5305425"/>
            <a:ext cx="292100" cy="412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178550" y="3713163"/>
            <a:ext cx="222250" cy="4540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6684963" y="3708400"/>
            <a:ext cx="282575" cy="4762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668838" y="5726113"/>
            <a:ext cx="592137" cy="52228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fase3.c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940425" y="4191000"/>
            <a:ext cx="590550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passwd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54363" y="4964113"/>
            <a:ext cx="590550" cy="523875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memo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638550" y="5726113"/>
            <a:ext cx="590550" cy="52228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main.c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731000" y="4171950"/>
            <a:ext cx="592138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2668588" y="5753100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prod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773238" y="5753100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cuenta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050925" y="34496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tmp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025650" y="3441700"/>
            <a:ext cx="83978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bin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044950" y="2917825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/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547813" y="39830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man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32063" y="39830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users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49650" y="3983038"/>
            <a:ext cx="83978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spool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1555750" y="4506913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luis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532188" y="4514850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juan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1050925" y="5046663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bin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2060575" y="5046663"/>
            <a:ext cx="839788" cy="266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dat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4011613" y="5038725"/>
            <a:ext cx="842962" cy="26511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proy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545013" y="3990975"/>
            <a:ext cx="83820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adm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044825" y="3422650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usr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4056063" y="3432175"/>
            <a:ext cx="841375" cy="2682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dev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056188" y="34496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lib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6049963" y="3441700"/>
            <a:ext cx="839787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etc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050088" y="34496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sys</a:t>
            </a:r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3640138" y="5726113"/>
            <a:ext cx="592137" cy="52228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4675188" y="5718175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6738938" y="4171950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4476750" y="3190875"/>
            <a:ext cx="0" cy="2397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1492250" y="3322638"/>
            <a:ext cx="59817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1982788" y="3859213"/>
            <a:ext cx="30051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1503363" y="4916488"/>
            <a:ext cx="9842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1987550" y="4386263"/>
            <a:ext cx="199231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1976438" y="3859213"/>
            <a:ext cx="0" cy="11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974975" y="3865563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3484563" y="3697288"/>
            <a:ext cx="0" cy="1555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3979863" y="3865563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4994275" y="3859213"/>
            <a:ext cx="0" cy="1222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2987675" y="4251325"/>
            <a:ext cx="0" cy="128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3973513" y="4389438"/>
            <a:ext cx="0" cy="127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993900" y="438943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3973513" y="479583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3973513" y="4922838"/>
            <a:ext cx="4699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4454525" y="4929188"/>
            <a:ext cx="0" cy="1174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1993900" y="4767263"/>
            <a:ext cx="0" cy="1428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2493963" y="4922838"/>
            <a:ext cx="0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1497013" y="4922838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 flipH="1">
            <a:off x="3502025" y="4795838"/>
            <a:ext cx="200025" cy="1730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1485900" y="3324225"/>
            <a:ext cx="0" cy="1158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2486025" y="3328988"/>
            <a:ext cx="0" cy="11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3484563" y="3328988"/>
            <a:ext cx="0" cy="1000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5483225" y="3328988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6480175" y="3324225"/>
            <a:ext cx="0" cy="11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7475538" y="3324225"/>
            <a:ext cx="0" cy="1206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10347325" y="33448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6764338" y="4287838"/>
            <a:ext cx="701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</a:rPr>
              <a:t>hosts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cd</a:t>
            </a:r>
          </a:p>
        </p:txBody>
      </p:sp>
      <p:sp>
        <p:nvSpPr>
          <p:cNvPr id="1433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98475" y="1219200"/>
            <a:ext cx="8158163" cy="550068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/usr/users/juan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proy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/usr/users/juan/proy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../../luis/dat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/usr/users/luis/dat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/usr/users/luis/bin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/usr/users/luis/bin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~/../../adm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/usr/adm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Ayuda en línea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58875"/>
            <a:ext cx="8148638" cy="5341938"/>
          </a:xfrm>
          <a:noFill/>
        </p:spPr>
        <p:txBody>
          <a:bodyPr/>
          <a:lstStyle/>
          <a:p>
            <a:pPr marL="103188" indent="-7938">
              <a:buFontTx/>
              <a:buNone/>
            </a:pPr>
            <a:r>
              <a:rPr lang="en-US" altLang="es-MX" sz="3200" smtClean="0"/>
              <a:t>Casi todos los sistemas UNIX cuentan con un manual de ayuda en línea dividido en 8 secciones: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1	Comandos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2	Llamadas al sistema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3	Funciones de librería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4	Archivos especiales 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5	Formato de archivos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6	Juegos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7	Información miscelánea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8	Comandos de mantenimiento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man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44500" y="963613"/>
            <a:ext cx="8261350" cy="5795962"/>
          </a:xfrm>
          <a:noFill/>
        </p:spPr>
        <p:txBody>
          <a:bodyPr/>
          <a:lstStyle/>
          <a:p>
            <a:pPr marL="571500" indent="-571500" defTabSz="1428750">
              <a:buFontTx/>
              <a:buNone/>
            </a:pPr>
            <a:r>
              <a:rPr lang="en-US" altLang="es-MX" sz="2800" smtClean="0"/>
              <a:t>Busca información del manual en línea</a:t>
            </a:r>
          </a:p>
          <a:p>
            <a:pPr marL="571500" indent="-571500" defTabSz="1428750">
              <a:buFontTx/>
              <a:buNone/>
            </a:pPr>
            <a:endParaRPr lang="en-US" altLang="es-MX" sz="1800" smtClean="0"/>
          </a:p>
          <a:p>
            <a:pPr marL="571500" indent="-571500" defTabSz="1428750">
              <a:buFontTx/>
              <a:buNone/>
            </a:pPr>
            <a:r>
              <a:rPr lang="en-US" altLang="es-MX" sz="2400" smtClean="0"/>
              <a:t>SINTAXIS: </a:t>
            </a:r>
            <a:endParaRPr lang="en-US" altLang="es-MX" sz="2800" smtClean="0"/>
          </a:p>
          <a:p>
            <a:pPr marL="571500" indent="-571500" defTabSz="1428750">
              <a:buFontTx/>
              <a:buNone/>
            </a:pPr>
            <a:r>
              <a:rPr lang="en-US" altLang="es-MX" sz="2400" i="1" smtClean="0"/>
              <a:t>       man comando</a:t>
            </a:r>
          </a:p>
          <a:p>
            <a:pPr marL="571500" indent="-571500" defTabSz="1428750">
              <a:buFontTx/>
              <a:buNone/>
            </a:pPr>
            <a:r>
              <a:rPr lang="en-US" altLang="es-MX" sz="2800" smtClean="0"/>
              <a:t>      </a:t>
            </a:r>
            <a:r>
              <a:rPr lang="en-US" altLang="es-MX" sz="2400" i="1" smtClean="0"/>
              <a:t>man [-s sección] comando …       </a:t>
            </a:r>
            <a:endParaRPr lang="en-US" altLang="es-MX" sz="2000" smtClean="0"/>
          </a:p>
          <a:p>
            <a:pPr marL="571500" indent="-571500" defTabSz="1428750">
              <a:buFontTx/>
              <a:buNone/>
            </a:pPr>
            <a:r>
              <a:rPr lang="en-US" altLang="es-MX" sz="2800" smtClean="0"/>
              <a:t>Ejemplos:</a:t>
            </a:r>
            <a:endParaRPr lang="en-US" altLang="es-MX" smtClean="0"/>
          </a:p>
          <a:p>
            <a:pPr marL="1143000" lvl="1" indent="-381000" defTabSz="1428750">
              <a:buFontTx/>
              <a:buNone/>
            </a:pPr>
            <a:r>
              <a:rPr lang="en-US" altLang="es-MX" sz="2200" b="1" i="1" u="sng" smtClean="0"/>
              <a:t>csh&gt;</a:t>
            </a:r>
            <a:r>
              <a:rPr lang="en-US" altLang="es-MX" sz="2200" i="1" smtClean="0"/>
              <a:t> man date</a:t>
            </a:r>
            <a:br>
              <a:rPr lang="en-US" altLang="es-MX" sz="2200" i="1" smtClean="0"/>
            </a:br>
            <a:r>
              <a:rPr lang="en-US" altLang="es-MX" sz="2200" smtClean="0"/>
              <a:t>date (1)	- print and set the date</a:t>
            </a:r>
            <a:br>
              <a:rPr lang="en-US" altLang="es-MX" sz="2200" smtClean="0"/>
            </a:br>
            <a:r>
              <a:rPr lang="en-US" altLang="es-MX" sz="2200" smtClean="0"/>
              <a:t>         …………….</a:t>
            </a:r>
          </a:p>
          <a:p>
            <a:pPr marL="1143000" lvl="1" indent="-381000" defTabSz="1428750">
              <a:buFontTx/>
              <a:buNone/>
            </a:pPr>
            <a:r>
              <a:rPr lang="en-US" altLang="es-MX" sz="2200" b="1" i="1" u="sng" smtClean="0"/>
              <a:t>csh &gt;</a:t>
            </a:r>
            <a:r>
              <a:rPr lang="en-US" altLang="es-MX" sz="2200" i="1" smtClean="0"/>
              <a:t> man -s 2 kill</a:t>
            </a:r>
            <a:br>
              <a:rPr lang="en-US" altLang="es-MX" sz="2200" i="1" smtClean="0"/>
            </a:br>
            <a:r>
              <a:rPr lang="en-US" altLang="es-MX" sz="2200" smtClean="0"/>
              <a:t>kill (2)	- send a signal to the process ...</a:t>
            </a:r>
            <a:br>
              <a:rPr lang="en-US" altLang="es-MX" sz="2200" smtClean="0"/>
            </a:br>
            <a:r>
              <a:rPr lang="en-US" altLang="es-MX" sz="2200" smtClean="0"/>
              <a:t>          ……………</a:t>
            </a:r>
          </a:p>
          <a:p>
            <a:pPr marL="1143000" lvl="1" indent="-381000" defTabSz="1428750">
              <a:buFontTx/>
              <a:buNone/>
            </a:pPr>
            <a:r>
              <a:rPr lang="en-US" altLang="es-MX" sz="2200" b="1" i="1" u="sng" smtClean="0"/>
              <a:t>csh &gt;</a:t>
            </a:r>
            <a:r>
              <a:rPr lang="en-US" altLang="es-MX" sz="2200" i="1" smtClean="0"/>
              <a:t> man ascii</a:t>
            </a:r>
            <a:br>
              <a:rPr lang="en-US" altLang="es-MX" sz="2200" i="1" smtClean="0"/>
            </a:br>
            <a:r>
              <a:rPr lang="en-US" altLang="es-MX" sz="2200" smtClean="0"/>
              <a:t>despliega la tabla de ascii en diferentes bases numéricas          ……………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ls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0075" y="1612900"/>
            <a:ext cx="8070850" cy="4289425"/>
          </a:xfrm>
          <a:noFill/>
        </p:spPr>
        <p:txBody>
          <a:bodyPr/>
          <a:lstStyle/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pwd</a:t>
            </a:r>
            <a:br>
              <a:rPr lang="en-US" altLang="es-MX" sz="1800" smtClean="0"/>
            </a:br>
            <a:r>
              <a:rPr lang="en-US" altLang="es-MX" sz="1800" i="1" smtClean="0"/>
              <a:t>/usr/users/juan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s-ES_tradnl" altLang="es-MX" sz="1800" i="1" smtClean="0"/>
              <a:t>csh&gt;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s-ES_tradnl" altLang="es-MX" sz="1800" i="1" smtClean="0"/>
              <a:t>csh&gt; </a:t>
            </a:r>
            <a:r>
              <a:rPr lang="es-ES_tradnl" altLang="es-MX" sz="1800" smtClean="0"/>
              <a:t>ls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     memo   proy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 </a:t>
            </a:r>
            <a:r>
              <a:rPr lang="en-US" altLang="es-MX" sz="1800" smtClean="0"/>
              <a:t>ls -a</a:t>
            </a:r>
            <a:br>
              <a:rPr lang="en-US" altLang="es-MX" sz="1800" smtClean="0"/>
            </a:br>
            <a:r>
              <a:rPr lang="en-US" altLang="es-MX" sz="1800" i="1" smtClean="0"/>
              <a:t>.   ..   memo   proy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cd 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-al</a:t>
            </a:r>
            <a:r>
              <a:rPr lang="en-US" altLang="es-MX" sz="1800" i="1" smtClean="0"/>
              <a:t/>
            </a:r>
            <a:br>
              <a:rPr lang="en-US" altLang="es-MX" sz="1800" i="1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drwxr-xr-x	3	juan	divcomp	512	Jan  17 12:23	 .</a:t>
            </a:r>
            <a:br>
              <a:rPr lang="en-US" altLang="es-MX" sz="1800" i="1" smtClean="0"/>
            </a:br>
            <a:r>
              <a:rPr lang="en-US" altLang="es-MX" sz="1800" i="1" smtClean="0"/>
              <a:t>drwx------	4	root	sys	512	Jan 17  12:23	..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 	divcomp     1230	Aug  9 17:30   	memo</a:t>
            </a:r>
            <a:br>
              <a:rPr lang="en-US" altLang="es-MX" sz="1800" i="1" smtClean="0"/>
            </a:br>
            <a:r>
              <a:rPr lang="en-US" altLang="es-MX" sz="1800" i="1" smtClean="0"/>
              <a:t>drwxt-xr-x	2 	juan	 divcomp	512  	Aug 12 10:42  	 pro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s-ES_tradnl" altLang="es-MX" sz="1800" i="1" smtClean="0"/>
              <a:t>csh&gt; </a:t>
            </a:r>
            <a:endParaRPr lang="en-US" altLang="es-MX" sz="1800" i="1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ls</a:t>
            </a:r>
          </a:p>
        </p:txBody>
      </p:sp>
      <p:sp>
        <p:nvSpPr>
          <p:cNvPr id="18435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81025" y="885825"/>
            <a:ext cx="8174038" cy="5695950"/>
          </a:xfrm>
          <a:noFill/>
        </p:spPr>
        <p:txBody>
          <a:bodyPr/>
          <a:lstStyle/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pwd</a:t>
            </a:r>
            <a:br>
              <a:rPr lang="en-US" altLang="es-MX" sz="1800" smtClean="0"/>
            </a:br>
            <a:r>
              <a:rPr lang="en-US" altLang="es-MX" sz="1800" i="1" smtClean="0"/>
              <a:t>/usr/users/juan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-alR</a:t>
            </a:r>
            <a:r>
              <a:rPr lang="en-US" altLang="es-MX" sz="1800" i="1" smtClean="0"/>
              <a:t/>
            </a:r>
            <a:br>
              <a:rPr lang="en-US" altLang="es-MX" sz="1800" i="1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drwxr-xr-x	3	juan	divcomp	512	Jan  17 12:23	 .</a:t>
            </a:r>
            <a:br>
              <a:rPr lang="en-US" altLang="es-MX" sz="1800" i="1" smtClean="0"/>
            </a:br>
            <a:r>
              <a:rPr lang="en-US" altLang="es-MX" sz="1800" i="1" smtClean="0"/>
              <a:t>drwx------	4	root	sys	512	Jan 17  12:23	..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 	divcomp     1230	Aug  9 17:30   	memo</a:t>
            </a:r>
            <a:br>
              <a:rPr lang="en-US" altLang="es-MX" sz="1800" i="1" smtClean="0"/>
            </a:br>
            <a:r>
              <a:rPr lang="en-US" altLang="es-MX" sz="1800" i="1" smtClean="0"/>
              <a:t>drwxt-xr-x	2 	juan	 divcomp	512  	Aug 12 10:42  	 proy</a:t>
            </a:r>
            <a:br>
              <a:rPr lang="en-US" altLang="es-MX" sz="1800" i="1" smtClean="0"/>
            </a:br>
            <a:r>
              <a:rPr lang="en-US" altLang="es-MX" sz="1800" i="1" smtClean="0"/>
              <a:t>./proy</a:t>
            </a:r>
            <a:br>
              <a:rPr lang="en-US" altLang="es-MX" sz="1800" i="1" smtClean="0"/>
            </a:br>
            <a:r>
              <a:rPr lang="en-US" altLang="es-MX" sz="1800" i="1" smtClean="0"/>
              <a:t>total 2</a:t>
            </a:r>
            <a:br>
              <a:rPr lang="en-US" altLang="es-MX" sz="1800" i="1" smtClean="0"/>
            </a:br>
            <a:r>
              <a:rPr lang="en-US" altLang="es-MX" sz="1800" i="1" smtClean="0"/>
              <a:t>drwxr-xr-x	2	juan	divcomp	512	Aug 12 10:42	 .</a:t>
            </a:r>
            <a:br>
              <a:rPr lang="en-US" altLang="es-MX" sz="1800" i="1" smtClean="0"/>
            </a:br>
            <a:r>
              <a:rPr lang="en-US" altLang="es-MX" sz="1800" i="1" smtClean="0"/>
              <a:t>drwx------	3	juan	divcomp	512	Jan 17 12:23	.. 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	divcomp	   0 	Aug 23 21:30   	main.c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	divcomp    2048	Aug 12 11:02  	Fase3.c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cd ../luis/dat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-C</a:t>
            </a:r>
            <a:br>
              <a:rPr lang="en-US" altLang="es-MX" sz="1800" smtClean="0"/>
            </a:br>
            <a:r>
              <a:rPr lang="en-US" altLang="es-MX" sz="1800" i="1" smtClean="0"/>
              <a:t>cuenta  prod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cd 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-CF</a:t>
            </a:r>
            <a:br>
              <a:rPr lang="en-US" altLang="es-MX" sz="1800" smtClean="0"/>
            </a:br>
            <a:r>
              <a:rPr lang="en-US" altLang="es-MX" sz="1800" i="1" smtClean="0"/>
              <a:t>memo proy/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Redirector </a:t>
            </a:r>
            <a:r>
              <a:rPr lang="en-US" smtClean="0">
                <a:solidFill>
                  <a:srgbClr val="F35B1B"/>
                </a:solidFill>
              </a:rPr>
              <a:t>&gt;</a:t>
            </a:r>
            <a:endParaRPr lang="en-US" i="1" smtClean="0">
              <a:solidFill>
                <a:srgbClr val="F35B1B"/>
              </a:solidFill>
            </a:endParaRP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8963" y="1135063"/>
            <a:ext cx="8158162" cy="5197475"/>
          </a:xfrm>
          <a:noFill/>
        </p:spPr>
        <p:txBody>
          <a:bodyPr/>
          <a:lstStyle/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2000" smtClean="0"/>
              <a:t>Sirve para desviar la salida de un comando, de la terminal hacia un archivo.</a:t>
            </a:r>
            <a:endParaRPr lang="en-US" altLang="es-MX" sz="1800" i="1" smtClean="0"/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–alR &gt; sal.txt</a:t>
            </a:r>
            <a:endParaRPr lang="en-US" altLang="es-MX" sz="1800" i="1" smtClean="0"/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more sal.txt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drwxr-xr-x	3	juan	divcomp	512	Jan  17 12:23	 .</a:t>
            </a:r>
            <a:br>
              <a:rPr lang="en-US" altLang="es-MX" sz="1800" i="1" smtClean="0"/>
            </a:br>
            <a:r>
              <a:rPr lang="en-US" altLang="es-MX" sz="1800" i="1" smtClean="0"/>
              <a:t>drwx------	4	root	sys	512	Jan 17  12:23	..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 	divcomp     1230	Aug  9 17:30   	memo</a:t>
            </a:r>
            <a:br>
              <a:rPr lang="en-US" altLang="es-MX" sz="1800" i="1" smtClean="0"/>
            </a:br>
            <a:r>
              <a:rPr lang="en-US" altLang="es-MX" sz="1800" i="1" smtClean="0"/>
              <a:t>drwxt-xr-x	2 	juan	 divcomp	512  	Aug 12 10:42  	 proy</a:t>
            </a:r>
            <a:br>
              <a:rPr lang="en-US" altLang="es-MX" sz="1800" i="1" smtClean="0"/>
            </a:br>
            <a:r>
              <a:rPr lang="en-US" altLang="es-MX" sz="1800" i="1" smtClean="0"/>
              <a:t>./proy</a:t>
            </a:r>
            <a:br>
              <a:rPr lang="en-US" altLang="es-MX" sz="1800" i="1" smtClean="0"/>
            </a:br>
            <a:r>
              <a:rPr lang="en-US" altLang="es-MX" sz="1800" i="1" smtClean="0"/>
              <a:t>total 2</a:t>
            </a:r>
            <a:br>
              <a:rPr lang="en-US" altLang="es-MX" sz="1800" i="1" smtClean="0"/>
            </a:br>
            <a:r>
              <a:rPr lang="en-US" altLang="es-MX" sz="1800" i="1" smtClean="0"/>
              <a:t>drwxr-xr-x	2	juan	divcomp	512	Aug 12 10:42	 .</a:t>
            </a:r>
            <a:br>
              <a:rPr lang="en-US" altLang="es-MX" sz="1800" i="1" smtClean="0"/>
            </a:br>
            <a:r>
              <a:rPr lang="en-US" altLang="es-MX" sz="1800" i="1" smtClean="0"/>
              <a:t>drwx------	3	juan	divcomp	512	Jan 17 12:23	.. 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	divcomp	   0 	Aug 23 21:30   	main.c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	divcomp    2048	Aug 12 11:02  	Fase3.c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 </a:t>
            </a:r>
            <a:r>
              <a:rPr lang="en-US" altLang="es-MX" sz="1800" smtClean="0"/>
              <a:t>man ls &gt; ayudals.txt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098"/>
          <p:cNvSpPr>
            <a:spLocks noGrp="1" noChangeArrowheads="1"/>
          </p:cNvSpPr>
          <p:nvPr>
            <p:ph type="title"/>
          </p:nvPr>
        </p:nvSpPr>
        <p:spPr>
          <a:xfrm>
            <a:off x="904875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mkdir</a:t>
            </a:r>
          </a:p>
        </p:txBody>
      </p:sp>
      <p:sp>
        <p:nvSpPr>
          <p:cNvPr id="20483" name="AutoShape 4099"/>
          <p:cNvSpPr>
            <a:spLocks noGrp="1" noChangeArrowheads="1"/>
          </p:cNvSpPr>
          <p:nvPr>
            <p:ph type="body" idx="1"/>
          </p:nvPr>
        </p:nvSpPr>
        <p:spPr>
          <a:xfrm>
            <a:off x="522288" y="1182688"/>
            <a:ext cx="8139112" cy="5254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/usr/users/juan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mkdir mail2 src1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mkdir -p otros/informes/proy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ls -R</a:t>
            </a:r>
            <a:r>
              <a:rPr lang="en-US" altLang="es-MX" sz="2200" i="1" smtClean="0"/>
              <a:t/>
            </a:r>
            <a:br>
              <a:rPr lang="en-US" altLang="es-MX" sz="2200" i="1" smtClean="0"/>
            </a:br>
            <a:r>
              <a:rPr lang="en-US" altLang="es-MX" sz="2200" i="1" smtClean="0"/>
              <a:t>mail2 memo otros proy src1</a:t>
            </a:r>
            <a:br>
              <a:rPr lang="en-US" altLang="es-MX" sz="2200" i="1" smtClean="0"/>
            </a:br>
            <a:r>
              <a:rPr lang="en-US" altLang="es-MX" sz="2200" i="1" smtClean="0"/>
              <a:t>./mail2:</a:t>
            </a:r>
            <a:br>
              <a:rPr lang="en-US" altLang="es-MX" sz="2200" i="1" smtClean="0"/>
            </a:br>
            <a:r>
              <a:rPr lang="en-US" altLang="es-MX" sz="2200" i="1" smtClean="0"/>
              <a:t>./otros:</a:t>
            </a:r>
            <a:br>
              <a:rPr lang="en-US" altLang="es-MX" sz="2200" i="1" smtClean="0"/>
            </a:br>
            <a:r>
              <a:rPr lang="en-US" altLang="es-MX" sz="2200" i="1" smtClean="0"/>
              <a:t>informes</a:t>
            </a:r>
            <a:br>
              <a:rPr lang="en-US" altLang="es-MX" sz="2200" i="1" smtClean="0"/>
            </a:br>
            <a:r>
              <a:rPr lang="en-US" altLang="es-MX" sz="2200" i="1" smtClean="0"/>
              <a:t>./otros/informes:</a:t>
            </a:r>
            <a:br>
              <a:rPr lang="en-US" altLang="es-MX" sz="2200" i="1" smtClean="0"/>
            </a:br>
            <a:r>
              <a:rPr lang="en-US" altLang="es-MX" sz="2200" i="1" smtClean="0"/>
              <a:t>proy</a:t>
            </a:r>
            <a:br>
              <a:rPr lang="en-US" altLang="es-MX" sz="2200" i="1" smtClean="0"/>
            </a:br>
            <a:r>
              <a:rPr lang="en-US" altLang="es-MX" sz="2200" i="1" smtClean="0"/>
              <a:t>./otros/informes/proy:</a:t>
            </a:r>
            <a:br>
              <a:rPr lang="en-US" altLang="es-MX" sz="2200" i="1" smtClean="0"/>
            </a:br>
            <a:r>
              <a:rPr lang="en-US" altLang="es-MX" sz="2200" i="1" smtClean="0"/>
              <a:t>./proy:</a:t>
            </a:r>
            <a:br>
              <a:rPr lang="en-US" altLang="es-MX" sz="2200" i="1" smtClean="0"/>
            </a:br>
            <a:r>
              <a:rPr lang="en-US" altLang="es-MX" sz="2200" i="1" smtClean="0"/>
              <a:t>fase3.c main.c</a:t>
            </a:r>
            <a:br>
              <a:rPr lang="en-US" altLang="es-MX" sz="2200" i="1" smtClean="0"/>
            </a:br>
            <a:r>
              <a:rPr lang="en-US" altLang="es-MX" sz="2200" i="1" smtClean="0"/>
              <a:t>./src1: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Modelo general de UNIX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sz="half" idx="2"/>
          </p:nvPr>
        </p:nvSpPr>
        <p:spPr>
          <a:xfrm>
            <a:off x="746125" y="3910013"/>
            <a:ext cx="7999413" cy="2543175"/>
          </a:xfrm>
          <a:noFill/>
        </p:spPr>
        <p:txBody>
          <a:bodyPr/>
          <a:lstStyle/>
          <a:p>
            <a:r>
              <a:rPr lang="en-US" altLang="es-MX" sz="3000" smtClean="0"/>
              <a:t>UNIX es un sistema operativo multiusuario y multiproceso</a:t>
            </a:r>
          </a:p>
          <a:p>
            <a:r>
              <a:rPr lang="en-US" altLang="es-MX" sz="3000" smtClean="0"/>
              <a:t>Un usuario se comunica con la computadora a través de una terminal</a:t>
            </a:r>
          </a:p>
          <a:p>
            <a:r>
              <a:rPr lang="es-ES_tradnl" altLang="es-MX" sz="3000" smtClean="0"/>
              <a:t>Información del S.O.:  </a:t>
            </a:r>
            <a:r>
              <a:rPr lang="es-ES_tradnl" altLang="es-MX" sz="3000" b="1" i="1" u="sng" smtClean="0"/>
              <a:t>tcsh&gt;</a:t>
            </a:r>
            <a:r>
              <a:rPr lang="es-ES_tradnl" altLang="es-MX" sz="3000" i="1" smtClean="0"/>
              <a:t> </a:t>
            </a:r>
            <a:r>
              <a:rPr lang="es-ES_tradnl" altLang="es-MX" sz="3000" i="1" smtClean="0">
                <a:solidFill>
                  <a:srgbClr val="F35B1B"/>
                </a:solidFill>
              </a:rPr>
              <a:t>uname -a</a:t>
            </a:r>
            <a:endParaRPr lang="en-US" altLang="es-MX" sz="3000" i="1" smtClean="0">
              <a:solidFill>
                <a:srgbClr val="F35B1B"/>
              </a:solidFill>
            </a:endParaRPr>
          </a:p>
        </p:txBody>
      </p:sp>
      <p:grpSp>
        <p:nvGrpSpPr>
          <p:cNvPr id="3076" name="Group 270"/>
          <p:cNvGrpSpPr>
            <a:grpSpLocks/>
          </p:cNvGrpSpPr>
          <p:nvPr/>
        </p:nvGrpSpPr>
        <p:grpSpPr bwMode="auto">
          <a:xfrm>
            <a:off x="2854325" y="1273175"/>
            <a:ext cx="3649663" cy="2395538"/>
            <a:chOff x="1798" y="802"/>
            <a:chExt cx="2299" cy="1509"/>
          </a:xfrm>
        </p:grpSpPr>
        <p:pic>
          <p:nvPicPr>
            <p:cNvPr id="3077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" y="1486"/>
              <a:ext cx="631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1798" y="802"/>
              <a:ext cx="52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s-MX"/>
                <a:t>Terminal</a:t>
              </a:r>
            </a:p>
          </p:txBody>
        </p:sp>
        <p:sp>
          <p:nvSpPr>
            <p:cNvPr id="3079" name="Line 6"/>
            <p:cNvSpPr>
              <a:spLocks noChangeShapeType="1"/>
            </p:cNvSpPr>
            <p:nvPr/>
          </p:nvSpPr>
          <p:spPr bwMode="auto">
            <a:xfrm>
              <a:off x="2289" y="1196"/>
              <a:ext cx="456" cy="40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0" name="Line 7"/>
            <p:cNvSpPr>
              <a:spLocks noChangeShapeType="1"/>
            </p:cNvSpPr>
            <p:nvPr/>
          </p:nvSpPr>
          <p:spPr bwMode="auto">
            <a:xfrm flipV="1">
              <a:off x="2331" y="1849"/>
              <a:ext cx="414" cy="28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1" name="Line 8"/>
            <p:cNvSpPr>
              <a:spLocks noChangeShapeType="1"/>
            </p:cNvSpPr>
            <p:nvPr/>
          </p:nvSpPr>
          <p:spPr bwMode="auto">
            <a:xfrm flipH="1">
              <a:off x="3234" y="1252"/>
              <a:ext cx="484" cy="3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2" name="Line 9"/>
            <p:cNvSpPr>
              <a:spLocks noChangeShapeType="1"/>
            </p:cNvSpPr>
            <p:nvPr/>
          </p:nvSpPr>
          <p:spPr bwMode="auto">
            <a:xfrm flipH="1" flipV="1">
              <a:off x="3234" y="1888"/>
              <a:ext cx="400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083" name="Group 17"/>
            <p:cNvGrpSpPr>
              <a:grpSpLocks/>
            </p:cNvGrpSpPr>
            <p:nvPr/>
          </p:nvGrpSpPr>
          <p:grpSpPr bwMode="auto">
            <a:xfrm>
              <a:off x="1834" y="907"/>
              <a:ext cx="475" cy="336"/>
              <a:chOff x="1834" y="907"/>
              <a:chExt cx="475" cy="336"/>
            </a:xfrm>
          </p:grpSpPr>
          <p:sp>
            <p:nvSpPr>
              <p:cNvPr id="3336" name="Freeform 10"/>
              <p:cNvSpPr>
                <a:spLocks/>
              </p:cNvSpPr>
              <p:nvPr/>
            </p:nvSpPr>
            <p:spPr bwMode="auto">
              <a:xfrm>
                <a:off x="1834" y="907"/>
                <a:ext cx="475" cy="336"/>
              </a:xfrm>
              <a:custGeom>
                <a:avLst/>
                <a:gdLst>
                  <a:gd name="T0" fmla="*/ 0 w 475"/>
                  <a:gd name="T1" fmla="*/ 17 h 336"/>
                  <a:gd name="T2" fmla="*/ 0 w 475"/>
                  <a:gd name="T3" fmla="*/ 315 h 336"/>
                  <a:gd name="T4" fmla="*/ 0 w 475"/>
                  <a:gd name="T5" fmla="*/ 317 h 336"/>
                  <a:gd name="T6" fmla="*/ 1 w 475"/>
                  <a:gd name="T7" fmla="*/ 320 h 336"/>
                  <a:gd name="T8" fmla="*/ 2 w 475"/>
                  <a:gd name="T9" fmla="*/ 322 h 336"/>
                  <a:gd name="T10" fmla="*/ 3 w 475"/>
                  <a:gd name="T11" fmla="*/ 323 h 336"/>
                  <a:gd name="T12" fmla="*/ 5 w 475"/>
                  <a:gd name="T13" fmla="*/ 325 h 336"/>
                  <a:gd name="T14" fmla="*/ 7 w 475"/>
                  <a:gd name="T15" fmla="*/ 326 h 336"/>
                  <a:gd name="T16" fmla="*/ 8 w 475"/>
                  <a:gd name="T17" fmla="*/ 327 h 336"/>
                  <a:gd name="T18" fmla="*/ 10 w 475"/>
                  <a:gd name="T19" fmla="*/ 327 h 336"/>
                  <a:gd name="T20" fmla="*/ 112 w 475"/>
                  <a:gd name="T21" fmla="*/ 333 h 336"/>
                  <a:gd name="T22" fmla="*/ 237 w 475"/>
                  <a:gd name="T23" fmla="*/ 335 h 336"/>
                  <a:gd name="T24" fmla="*/ 354 w 475"/>
                  <a:gd name="T25" fmla="*/ 333 h 336"/>
                  <a:gd name="T26" fmla="*/ 462 w 475"/>
                  <a:gd name="T27" fmla="*/ 327 h 336"/>
                  <a:gd name="T28" fmla="*/ 465 w 475"/>
                  <a:gd name="T29" fmla="*/ 327 h 336"/>
                  <a:gd name="T30" fmla="*/ 469 w 475"/>
                  <a:gd name="T31" fmla="*/ 326 h 336"/>
                  <a:gd name="T32" fmla="*/ 471 w 475"/>
                  <a:gd name="T33" fmla="*/ 324 h 336"/>
                  <a:gd name="T34" fmla="*/ 473 w 475"/>
                  <a:gd name="T35" fmla="*/ 322 h 336"/>
                  <a:gd name="T36" fmla="*/ 474 w 475"/>
                  <a:gd name="T37" fmla="*/ 318 h 336"/>
                  <a:gd name="T38" fmla="*/ 474 w 475"/>
                  <a:gd name="T39" fmla="*/ 316 h 336"/>
                  <a:gd name="T40" fmla="*/ 474 w 475"/>
                  <a:gd name="T41" fmla="*/ 313 h 336"/>
                  <a:gd name="T42" fmla="*/ 474 w 475"/>
                  <a:gd name="T43" fmla="*/ 17 h 336"/>
                  <a:gd name="T44" fmla="*/ 474 w 475"/>
                  <a:gd name="T45" fmla="*/ 13 h 336"/>
                  <a:gd name="T46" fmla="*/ 472 w 475"/>
                  <a:gd name="T47" fmla="*/ 10 h 336"/>
                  <a:gd name="T48" fmla="*/ 470 w 475"/>
                  <a:gd name="T49" fmla="*/ 8 h 336"/>
                  <a:gd name="T50" fmla="*/ 467 w 475"/>
                  <a:gd name="T51" fmla="*/ 6 h 336"/>
                  <a:gd name="T52" fmla="*/ 464 w 475"/>
                  <a:gd name="T53" fmla="*/ 5 h 336"/>
                  <a:gd name="T54" fmla="*/ 461 w 475"/>
                  <a:gd name="T55" fmla="*/ 5 h 336"/>
                  <a:gd name="T56" fmla="*/ 350 w 475"/>
                  <a:gd name="T57" fmla="*/ 1 h 336"/>
                  <a:gd name="T58" fmla="*/ 237 w 475"/>
                  <a:gd name="T59" fmla="*/ 0 h 336"/>
                  <a:gd name="T60" fmla="*/ 122 w 475"/>
                  <a:gd name="T61" fmla="*/ 2 h 336"/>
                  <a:gd name="T62" fmla="*/ 15 w 475"/>
                  <a:gd name="T63" fmla="*/ 5 h 336"/>
                  <a:gd name="T64" fmla="*/ 12 w 475"/>
                  <a:gd name="T65" fmla="*/ 5 h 336"/>
                  <a:gd name="T66" fmla="*/ 9 w 475"/>
                  <a:gd name="T67" fmla="*/ 6 h 336"/>
                  <a:gd name="T68" fmla="*/ 7 w 475"/>
                  <a:gd name="T69" fmla="*/ 6 h 336"/>
                  <a:gd name="T70" fmla="*/ 4 w 475"/>
                  <a:gd name="T71" fmla="*/ 8 h 336"/>
                  <a:gd name="T72" fmla="*/ 3 w 475"/>
                  <a:gd name="T73" fmla="*/ 10 h 336"/>
                  <a:gd name="T74" fmla="*/ 1 w 475"/>
                  <a:gd name="T75" fmla="*/ 12 h 336"/>
                  <a:gd name="T76" fmla="*/ 0 w 475"/>
                  <a:gd name="T77" fmla="*/ 14 h 336"/>
                  <a:gd name="T78" fmla="*/ 0 w 475"/>
                  <a:gd name="T79" fmla="*/ 17 h 3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5"/>
                  <a:gd name="T121" fmla="*/ 0 h 336"/>
                  <a:gd name="T122" fmla="*/ 475 w 475"/>
                  <a:gd name="T123" fmla="*/ 336 h 3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5" h="336">
                    <a:moveTo>
                      <a:pt x="0" y="17"/>
                    </a:moveTo>
                    <a:lnTo>
                      <a:pt x="0" y="315"/>
                    </a:lnTo>
                    <a:lnTo>
                      <a:pt x="0" y="317"/>
                    </a:lnTo>
                    <a:lnTo>
                      <a:pt x="1" y="320"/>
                    </a:lnTo>
                    <a:lnTo>
                      <a:pt x="2" y="322"/>
                    </a:lnTo>
                    <a:lnTo>
                      <a:pt x="3" y="323"/>
                    </a:lnTo>
                    <a:lnTo>
                      <a:pt x="5" y="325"/>
                    </a:lnTo>
                    <a:lnTo>
                      <a:pt x="7" y="326"/>
                    </a:lnTo>
                    <a:lnTo>
                      <a:pt x="8" y="327"/>
                    </a:lnTo>
                    <a:lnTo>
                      <a:pt x="10" y="327"/>
                    </a:lnTo>
                    <a:lnTo>
                      <a:pt x="112" y="333"/>
                    </a:lnTo>
                    <a:lnTo>
                      <a:pt x="237" y="335"/>
                    </a:lnTo>
                    <a:lnTo>
                      <a:pt x="354" y="333"/>
                    </a:lnTo>
                    <a:lnTo>
                      <a:pt x="462" y="327"/>
                    </a:lnTo>
                    <a:lnTo>
                      <a:pt x="465" y="327"/>
                    </a:lnTo>
                    <a:lnTo>
                      <a:pt x="469" y="326"/>
                    </a:lnTo>
                    <a:lnTo>
                      <a:pt x="471" y="324"/>
                    </a:lnTo>
                    <a:lnTo>
                      <a:pt x="473" y="322"/>
                    </a:lnTo>
                    <a:lnTo>
                      <a:pt x="474" y="318"/>
                    </a:lnTo>
                    <a:lnTo>
                      <a:pt x="474" y="316"/>
                    </a:lnTo>
                    <a:lnTo>
                      <a:pt x="474" y="313"/>
                    </a:lnTo>
                    <a:lnTo>
                      <a:pt x="474" y="17"/>
                    </a:lnTo>
                    <a:lnTo>
                      <a:pt x="474" y="13"/>
                    </a:lnTo>
                    <a:lnTo>
                      <a:pt x="472" y="10"/>
                    </a:lnTo>
                    <a:lnTo>
                      <a:pt x="470" y="8"/>
                    </a:lnTo>
                    <a:lnTo>
                      <a:pt x="467" y="6"/>
                    </a:lnTo>
                    <a:lnTo>
                      <a:pt x="464" y="5"/>
                    </a:lnTo>
                    <a:lnTo>
                      <a:pt x="461" y="5"/>
                    </a:lnTo>
                    <a:lnTo>
                      <a:pt x="350" y="1"/>
                    </a:lnTo>
                    <a:lnTo>
                      <a:pt x="237" y="0"/>
                    </a:lnTo>
                    <a:lnTo>
                      <a:pt x="122" y="2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337" name="Group 15"/>
              <p:cNvGrpSpPr>
                <a:grpSpLocks/>
              </p:cNvGrpSpPr>
              <p:nvPr/>
            </p:nvGrpSpPr>
            <p:grpSpPr bwMode="auto">
              <a:xfrm>
                <a:off x="1880" y="942"/>
                <a:ext cx="384" cy="263"/>
                <a:chOff x="1880" y="942"/>
                <a:chExt cx="384" cy="263"/>
              </a:xfrm>
            </p:grpSpPr>
            <p:sp>
              <p:nvSpPr>
                <p:cNvPr id="3339" name="Freeform 11"/>
                <p:cNvSpPr>
                  <a:spLocks/>
                </p:cNvSpPr>
                <p:nvPr/>
              </p:nvSpPr>
              <p:spPr bwMode="auto">
                <a:xfrm>
                  <a:off x="1880" y="942"/>
                  <a:ext cx="384" cy="263"/>
                </a:xfrm>
                <a:custGeom>
                  <a:avLst/>
                  <a:gdLst>
                    <a:gd name="T0" fmla="*/ 0 w 384"/>
                    <a:gd name="T1" fmla="*/ 14 h 263"/>
                    <a:gd name="T2" fmla="*/ 0 w 384"/>
                    <a:gd name="T3" fmla="*/ 247 h 263"/>
                    <a:gd name="T4" fmla="*/ 0 w 384"/>
                    <a:gd name="T5" fmla="*/ 249 h 263"/>
                    <a:gd name="T6" fmla="*/ 0 w 384"/>
                    <a:gd name="T7" fmla="*/ 251 h 263"/>
                    <a:gd name="T8" fmla="*/ 1 w 384"/>
                    <a:gd name="T9" fmla="*/ 252 h 263"/>
                    <a:gd name="T10" fmla="*/ 2 w 384"/>
                    <a:gd name="T11" fmla="*/ 253 h 263"/>
                    <a:gd name="T12" fmla="*/ 4 w 384"/>
                    <a:gd name="T13" fmla="*/ 255 h 263"/>
                    <a:gd name="T14" fmla="*/ 5 w 384"/>
                    <a:gd name="T15" fmla="*/ 256 h 263"/>
                    <a:gd name="T16" fmla="*/ 7 w 384"/>
                    <a:gd name="T17" fmla="*/ 256 h 263"/>
                    <a:gd name="T18" fmla="*/ 8 w 384"/>
                    <a:gd name="T19" fmla="*/ 257 h 263"/>
                    <a:gd name="T20" fmla="*/ 90 w 384"/>
                    <a:gd name="T21" fmla="*/ 261 h 263"/>
                    <a:gd name="T22" fmla="*/ 191 w 384"/>
                    <a:gd name="T23" fmla="*/ 262 h 263"/>
                    <a:gd name="T24" fmla="*/ 285 w 384"/>
                    <a:gd name="T25" fmla="*/ 261 h 263"/>
                    <a:gd name="T26" fmla="*/ 373 w 384"/>
                    <a:gd name="T27" fmla="*/ 257 h 263"/>
                    <a:gd name="T28" fmla="*/ 375 w 384"/>
                    <a:gd name="T29" fmla="*/ 256 h 263"/>
                    <a:gd name="T30" fmla="*/ 378 w 384"/>
                    <a:gd name="T31" fmla="*/ 255 h 263"/>
                    <a:gd name="T32" fmla="*/ 380 w 384"/>
                    <a:gd name="T33" fmla="*/ 254 h 263"/>
                    <a:gd name="T34" fmla="*/ 382 w 384"/>
                    <a:gd name="T35" fmla="*/ 252 h 263"/>
                    <a:gd name="T36" fmla="*/ 383 w 384"/>
                    <a:gd name="T37" fmla="*/ 249 h 263"/>
                    <a:gd name="T38" fmla="*/ 383 w 384"/>
                    <a:gd name="T39" fmla="*/ 247 h 263"/>
                    <a:gd name="T40" fmla="*/ 383 w 384"/>
                    <a:gd name="T41" fmla="*/ 245 h 263"/>
                    <a:gd name="T42" fmla="*/ 383 w 384"/>
                    <a:gd name="T43" fmla="*/ 14 h 263"/>
                    <a:gd name="T44" fmla="*/ 383 w 384"/>
                    <a:gd name="T45" fmla="*/ 11 h 263"/>
                    <a:gd name="T46" fmla="*/ 381 w 384"/>
                    <a:gd name="T47" fmla="*/ 9 h 263"/>
                    <a:gd name="T48" fmla="*/ 379 w 384"/>
                    <a:gd name="T49" fmla="*/ 7 h 263"/>
                    <a:gd name="T50" fmla="*/ 377 w 384"/>
                    <a:gd name="T51" fmla="*/ 5 h 263"/>
                    <a:gd name="T52" fmla="*/ 374 w 384"/>
                    <a:gd name="T53" fmla="*/ 5 h 263"/>
                    <a:gd name="T54" fmla="*/ 372 w 384"/>
                    <a:gd name="T55" fmla="*/ 5 h 263"/>
                    <a:gd name="T56" fmla="*/ 283 w 384"/>
                    <a:gd name="T57" fmla="*/ 1 h 263"/>
                    <a:gd name="T58" fmla="*/ 191 w 384"/>
                    <a:gd name="T59" fmla="*/ 0 h 263"/>
                    <a:gd name="T60" fmla="*/ 98 w 384"/>
                    <a:gd name="T61" fmla="*/ 2 h 263"/>
                    <a:gd name="T62" fmla="*/ 11 w 384"/>
                    <a:gd name="T63" fmla="*/ 5 h 263"/>
                    <a:gd name="T64" fmla="*/ 9 w 384"/>
                    <a:gd name="T65" fmla="*/ 5 h 263"/>
                    <a:gd name="T66" fmla="*/ 7 w 384"/>
                    <a:gd name="T67" fmla="*/ 5 h 263"/>
                    <a:gd name="T68" fmla="*/ 5 w 384"/>
                    <a:gd name="T69" fmla="*/ 6 h 263"/>
                    <a:gd name="T70" fmla="*/ 3 w 384"/>
                    <a:gd name="T71" fmla="*/ 7 h 263"/>
                    <a:gd name="T72" fmla="*/ 2 w 384"/>
                    <a:gd name="T73" fmla="*/ 8 h 263"/>
                    <a:gd name="T74" fmla="*/ 0 w 384"/>
                    <a:gd name="T75" fmla="*/ 10 h 263"/>
                    <a:gd name="T76" fmla="*/ 0 w 384"/>
                    <a:gd name="T77" fmla="*/ 11 h 263"/>
                    <a:gd name="T78" fmla="*/ 0 w 384"/>
                    <a:gd name="T79" fmla="*/ 14 h 26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84"/>
                    <a:gd name="T121" fmla="*/ 0 h 263"/>
                    <a:gd name="T122" fmla="*/ 384 w 384"/>
                    <a:gd name="T123" fmla="*/ 263 h 26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84" h="263">
                      <a:moveTo>
                        <a:pt x="0" y="14"/>
                      </a:moveTo>
                      <a:lnTo>
                        <a:pt x="0" y="247"/>
                      </a:lnTo>
                      <a:lnTo>
                        <a:pt x="0" y="249"/>
                      </a:lnTo>
                      <a:lnTo>
                        <a:pt x="0" y="251"/>
                      </a:lnTo>
                      <a:lnTo>
                        <a:pt x="1" y="252"/>
                      </a:lnTo>
                      <a:lnTo>
                        <a:pt x="2" y="253"/>
                      </a:lnTo>
                      <a:lnTo>
                        <a:pt x="4" y="255"/>
                      </a:lnTo>
                      <a:lnTo>
                        <a:pt x="5" y="256"/>
                      </a:lnTo>
                      <a:lnTo>
                        <a:pt x="7" y="256"/>
                      </a:lnTo>
                      <a:lnTo>
                        <a:pt x="8" y="257"/>
                      </a:lnTo>
                      <a:lnTo>
                        <a:pt x="90" y="261"/>
                      </a:lnTo>
                      <a:lnTo>
                        <a:pt x="191" y="262"/>
                      </a:lnTo>
                      <a:lnTo>
                        <a:pt x="285" y="261"/>
                      </a:lnTo>
                      <a:lnTo>
                        <a:pt x="373" y="257"/>
                      </a:lnTo>
                      <a:lnTo>
                        <a:pt x="375" y="256"/>
                      </a:lnTo>
                      <a:lnTo>
                        <a:pt x="378" y="255"/>
                      </a:lnTo>
                      <a:lnTo>
                        <a:pt x="380" y="254"/>
                      </a:lnTo>
                      <a:lnTo>
                        <a:pt x="382" y="252"/>
                      </a:lnTo>
                      <a:lnTo>
                        <a:pt x="383" y="249"/>
                      </a:lnTo>
                      <a:lnTo>
                        <a:pt x="383" y="247"/>
                      </a:lnTo>
                      <a:lnTo>
                        <a:pt x="383" y="245"/>
                      </a:lnTo>
                      <a:lnTo>
                        <a:pt x="383" y="14"/>
                      </a:lnTo>
                      <a:lnTo>
                        <a:pt x="383" y="11"/>
                      </a:lnTo>
                      <a:lnTo>
                        <a:pt x="381" y="9"/>
                      </a:lnTo>
                      <a:lnTo>
                        <a:pt x="379" y="7"/>
                      </a:lnTo>
                      <a:lnTo>
                        <a:pt x="377" y="5"/>
                      </a:lnTo>
                      <a:lnTo>
                        <a:pt x="374" y="5"/>
                      </a:lnTo>
                      <a:lnTo>
                        <a:pt x="372" y="5"/>
                      </a:lnTo>
                      <a:lnTo>
                        <a:pt x="283" y="1"/>
                      </a:lnTo>
                      <a:lnTo>
                        <a:pt x="191" y="0"/>
                      </a:lnTo>
                      <a:lnTo>
                        <a:pt x="98" y="2"/>
                      </a:lnTo>
                      <a:lnTo>
                        <a:pt x="11" y="5"/>
                      </a:lnTo>
                      <a:lnTo>
                        <a:pt x="9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40" name="Freeform 12"/>
                <p:cNvSpPr>
                  <a:spLocks/>
                </p:cNvSpPr>
                <p:nvPr/>
              </p:nvSpPr>
              <p:spPr bwMode="auto">
                <a:xfrm>
                  <a:off x="1881" y="1073"/>
                  <a:ext cx="382" cy="132"/>
                </a:xfrm>
                <a:custGeom>
                  <a:avLst/>
                  <a:gdLst>
                    <a:gd name="T0" fmla="*/ 0 w 382"/>
                    <a:gd name="T1" fmla="*/ 121 h 132"/>
                    <a:gd name="T2" fmla="*/ 1 w 382"/>
                    <a:gd name="T3" fmla="*/ 122 h 132"/>
                    <a:gd name="T4" fmla="*/ 3 w 382"/>
                    <a:gd name="T5" fmla="*/ 124 h 132"/>
                    <a:gd name="T6" fmla="*/ 4 w 382"/>
                    <a:gd name="T7" fmla="*/ 125 h 132"/>
                    <a:gd name="T8" fmla="*/ 6 w 382"/>
                    <a:gd name="T9" fmla="*/ 125 h 132"/>
                    <a:gd name="T10" fmla="*/ 7 w 382"/>
                    <a:gd name="T11" fmla="*/ 126 h 132"/>
                    <a:gd name="T12" fmla="*/ 89 w 382"/>
                    <a:gd name="T13" fmla="*/ 130 h 132"/>
                    <a:gd name="T14" fmla="*/ 190 w 382"/>
                    <a:gd name="T15" fmla="*/ 131 h 132"/>
                    <a:gd name="T16" fmla="*/ 284 w 382"/>
                    <a:gd name="T17" fmla="*/ 130 h 132"/>
                    <a:gd name="T18" fmla="*/ 372 w 382"/>
                    <a:gd name="T19" fmla="*/ 126 h 132"/>
                    <a:gd name="T20" fmla="*/ 374 w 382"/>
                    <a:gd name="T21" fmla="*/ 125 h 132"/>
                    <a:gd name="T22" fmla="*/ 377 w 382"/>
                    <a:gd name="T23" fmla="*/ 124 h 132"/>
                    <a:gd name="T24" fmla="*/ 379 w 382"/>
                    <a:gd name="T25" fmla="*/ 123 h 132"/>
                    <a:gd name="T26" fmla="*/ 381 w 382"/>
                    <a:gd name="T27" fmla="*/ 121 h 132"/>
                    <a:gd name="T28" fmla="*/ 190 w 382"/>
                    <a:gd name="T29" fmla="*/ 0 h 132"/>
                    <a:gd name="T30" fmla="*/ 0 w 382"/>
                    <a:gd name="T31" fmla="*/ 121 h 13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2"/>
                    <a:gd name="T49" fmla="*/ 0 h 132"/>
                    <a:gd name="T50" fmla="*/ 382 w 382"/>
                    <a:gd name="T51" fmla="*/ 132 h 13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2" h="132">
                      <a:moveTo>
                        <a:pt x="0" y="121"/>
                      </a:moveTo>
                      <a:lnTo>
                        <a:pt x="1" y="122"/>
                      </a:lnTo>
                      <a:lnTo>
                        <a:pt x="3" y="124"/>
                      </a:lnTo>
                      <a:lnTo>
                        <a:pt x="4" y="125"/>
                      </a:lnTo>
                      <a:lnTo>
                        <a:pt x="6" y="125"/>
                      </a:lnTo>
                      <a:lnTo>
                        <a:pt x="7" y="126"/>
                      </a:lnTo>
                      <a:lnTo>
                        <a:pt x="89" y="130"/>
                      </a:lnTo>
                      <a:lnTo>
                        <a:pt x="190" y="131"/>
                      </a:lnTo>
                      <a:lnTo>
                        <a:pt x="284" y="130"/>
                      </a:lnTo>
                      <a:lnTo>
                        <a:pt x="372" y="126"/>
                      </a:lnTo>
                      <a:lnTo>
                        <a:pt x="374" y="125"/>
                      </a:lnTo>
                      <a:lnTo>
                        <a:pt x="377" y="124"/>
                      </a:lnTo>
                      <a:lnTo>
                        <a:pt x="379" y="123"/>
                      </a:lnTo>
                      <a:lnTo>
                        <a:pt x="381" y="121"/>
                      </a:lnTo>
                      <a:lnTo>
                        <a:pt x="190" y="0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41" name="Freeform 13"/>
                <p:cNvSpPr>
                  <a:spLocks/>
                </p:cNvSpPr>
                <p:nvPr/>
              </p:nvSpPr>
              <p:spPr bwMode="auto">
                <a:xfrm>
                  <a:off x="1882" y="942"/>
                  <a:ext cx="378" cy="132"/>
                </a:xfrm>
                <a:custGeom>
                  <a:avLst/>
                  <a:gdLst>
                    <a:gd name="T0" fmla="*/ 189 w 378"/>
                    <a:gd name="T1" fmla="*/ 131 h 132"/>
                    <a:gd name="T2" fmla="*/ 377 w 378"/>
                    <a:gd name="T3" fmla="*/ 6 h 132"/>
                    <a:gd name="T4" fmla="*/ 375 w 378"/>
                    <a:gd name="T5" fmla="*/ 5 h 132"/>
                    <a:gd name="T6" fmla="*/ 372 w 378"/>
                    <a:gd name="T7" fmla="*/ 4 h 132"/>
                    <a:gd name="T8" fmla="*/ 370 w 378"/>
                    <a:gd name="T9" fmla="*/ 4 h 132"/>
                    <a:gd name="T10" fmla="*/ 281 w 378"/>
                    <a:gd name="T11" fmla="*/ 1 h 132"/>
                    <a:gd name="T12" fmla="*/ 189 w 378"/>
                    <a:gd name="T13" fmla="*/ 0 h 132"/>
                    <a:gd name="T14" fmla="*/ 96 w 378"/>
                    <a:gd name="T15" fmla="*/ 2 h 132"/>
                    <a:gd name="T16" fmla="*/ 9 w 378"/>
                    <a:gd name="T17" fmla="*/ 4 h 132"/>
                    <a:gd name="T18" fmla="*/ 7 w 378"/>
                    <a:gd name="T19" fmla="*/ 4 h 132"/>
                    <a:gd name="T20" fmla="*/ 5 w 378"/>
                    <a:gd name="T21" fmla="*/ 5 h 132"/>
                    <a:gd name="T22" fmla="*/ 3 w 378"/>
                    <a:gd name="T23" fmla="*/ 5 h 132"/>
                    <a:gd name="T24" fmla="*/ 1 w 378"/>
                    <a:gd name="T25" fmla="*/ 6 h 132"/>
                    <a:gd name="T26" fmla="*/ 0 w 378"/>
                    <a:gd name="T27" fmla="*/ 8 h 132"/>
                    <a:gd name="T28" fmla="*/ 189 w 378"/>
                    <a:gd name="T29" fmla="*/ 13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78"/>
                    <a:gd name="T46" fmla="*/ 0 h 132"/>
                    <a:gd name="T47" fmla="*/ 378 w 378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78" h="132">
                      <a:moveTo>
                        <a:pt x="189" y="131"/>
                      </a:moveTo>
                      <a:lnTo>
                        <a:pt x="377" y="6"/>
                      </a:lnTo>
                      <a:lnTo>
                        <a:pt x="375" y="5"/>
                      </a:lnTo>
                      <a:lnTo>
                        <a:pt x="372" y="4"/>
                      </a:lnTo>
                      <a:lnTo>
                        <a:pt x="370" y="4"/>
                      </a:lnTo>
                      <a:lnTo>
                        <a:pt x="281" y="1"/>
                      </a:lnTo>
                      <a:lnTo>
                        <a:pt x="189" y="0"/>
                      </a:lnTo>
                      <a:lnTo>
                        <a:pt x="96" y="2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89" y="13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42" name="Freeform 14"/>
                <p:cNvSpPr>
                  <a:spLocks/>
                </p:cNvSpPr>
                <p:nvPr/>
              </p:nvSpPr>
              <p:spPr bwMode="auto">
                <a:xfrm>
                  <a:off x="1892" y="951"/>
                  <a:ext cx="359" cy="246"/>
                </a:xfrm>
                <a:custGeom>
                  <a:avLst/>
                  <a:gdLst>
                    <a:gd name="T0" fmla="*/ 0 w 359"/>
                    <a:gd name="T1" fmla="*/ 12 h 246"/>
                    <a:gd name="T2" fmla="*/ 0 w 359"/>
                    <a:gd name="T3" fmla="*/ 230 h 246"/>
                    <a:gd name="T4" fmla="*/ 0 w 359"/>
                    <a:gd name="T5" fmla="*/ 232 h 246"/>
                    <a:gd name="T6" fmla="*/ 1 w 359"/>
                    <a:gd name="T7" fmla="*/ 234 h 246"/>
                    <a:gd name="T8" fmla="*/ 1 w 359"/>
                    <a:gd name="T9" fmla="*/ 235 h 246"/>
                    <a:gd name="T10" fmla="*/ 2 w 359"/>
                    <a:gd name="T11" fmla="*/ 237 h 246"/>
                    <a:gd name="T12" fmla="*/ 4 w 359"/>
                    <a:gd name="T13" fmla="*/ 238 h 246"/>
                    <a:gd name="T14" fmla="*/ 5 w 359"/>
                    <a:gd name="T15" fmla="*/ 239 h 246"/>
                    <a:gd name="T16" fmla="*/ 6 w 359"/>
                    <a:gd name="T17" fmla="*/ 239 h 246"/>
                    <a:gd name="T18" fmla="*/ 8 w 359"/>
                    <a:gd name="T19" fmla="*/ 240 h 246"/>
                    <a:gd name="T20" fmla="*/ 85 w 359"/>
                    <a:gd name="T21" fmla="*/ 243 h 246"/>
                    <a:gd name="T22" fmla="*/ 179 w 359"/>
                    <a:gd name="T23" fmla="*/ 245 h 246"/>
                    <a:gd name="T24" fmla="*/ 267 w 359"/>
                    <a:gd name="T25" fmla="*/ 243 h 246"/>
                    <a:gd name="T26" fmla="*/ 349 w 359"/>
                    <a:gd name="T27" fmla="*/ 240 h 246"/>
                    <a:gd name="T28" fmla="*/ 352 w 359"/>
                    <a:gd name="T29" fmla="*/ 239 h 246"/>
                    <a:gd name="T30" fmla="*/ 354 w 359"/>
                    <a:gd name="T31" fmla="*/ 238 h 246"/>
                    <a:gd name="T32" fmla="*/ 356 w 359"/>
                    <a:gd name="T33" fmla="*/ 237 h 246"/>
                    <a:gd name="T34" fmla="*/ 357 w 359"/>
                    <a:gd name="T35" fmla="*/ 235 h 246"/>
                    <a:gd name="T36" fmla="*/ 358 w 359"/>
                    <a:gd name="T37" fmla="*/ 233 h 246"/>
                    <a:gd name="T38" fmla="*/ 358 w 359"/>
                    <a:gd name="T39" fmla="*/ 231 h 246"/>
                    <a:gd name="T40" fmla="*/ 358 w 359"/>
                    <a:gd name="T41" fmla="*/ 229 h 246"/>
                    <a:gd name="T42" fmla="*/ 358 w 359"/>
                    <a:gd name="T43" fmla="*/ 12 h 246"/>
                    <a:gd name="T44" fmla="*/ 358 w 359"/>
                    <a:gd name="T45" fmla="*/ 10 h 246"/>
                    <a:gd name="T46" fmla="*/ 357 w 359"/>
                    <a:gd name="T47" fmla="*/ 7 h 246"/>
                    <a:gd name="T48" fmla="*/ 355 w 359"/>
                    <a:gd name="T49" fmla="*/ 6 h 246"/>
                    <a:gd name="T50" fmla="*/ 353 w 359"/>
                    <a:gd name="T51" fmla="*/ 4 h 246"/>
                    <a:gd name="T52" fmla="*/ 351 w 359"/>
                    <a:gd name="T53" fmla="*/ 4 h 246"/>
                    <a:gd name="T54" fmla="*/ 348 w 359"/>
                    <a:gd name="T55" fmla="*/ 4 h 246"/>
                    <a:gd name="T56" fmla="*/ 265 w 359"/>
                    <a:gd name="T57" fmla="*/ 1 h 246"/>
                    <a:gd name="T58" fmla="*/ 179 w 359"/>
                    <a:gd name="T59" fmla="*/ 0 h 246"/>
                    <a:gd name="T60" fmla="*/ 92 w 359"/>
                    <a:gd name="T61" fmla="*/ 1 h 246"/>
                    <a:gd name="T62" fmla="*/ 11 w 359"/>
                    <a:gd name="T63" fmla="*/ 4 h 246"/>
                    <a:gd name="T64" fmla="*/ 9 w 359"/>
                    <a:gd name="T65" fmla="*/ 4 h 246"/>
                    <a:gd name="T66" fmla="*/ 7 w 359"/>
                    <a:gd name="T67" fmla="*/ 4 h 246"/>
                    <a:gd name="T68" fmla="*/ 5 w 359"/>
                    <a:gd name="T69" fmla="*/ 5 h 246"/>
                    <a:gd name="T70" fmla="*/ 3 w 359"/>
                    <a:gd name="T71" fmla="*/ 6 h 246"/>
                    <a:gd name="T72" fmla="*/ 2 w 359"/>
                    <a:gd name="T73" fmla="*/ 7 h 246"/>
                    <a:gd name="T74" fmla="*/ 1 w 359"/>
                    <a:gd name="T75" fmla="*/ 8 h 246"/>
                    <a:gd name="T76" fmla="*/ 0 w 359"/>
                    <a:gd name="T77" fmla="*/ 10 h 246"/>
                    <a:gd name="T78" fmla="*/ 0 w 359"/>
                    <a:gd name="T79" fmla="*/ 12 h 24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46"/>
                    <a:gd name="T122" fmla="*/ 359 w 359"/>
                    <a:gd name="T123" fmla="*/ 246 h 24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46">
                      <a:moveTo>
                        <a:pt x="0" y="12"/>
                      </a:moveTo>
                      <a:lnTo>
                        <a:pt x="0" y="230"/>
                      </a:lnTo>
                      <a:lnTo>
                        <a:pt x="0" y="232"/>
                      </a:lnTo>
                      <a:lnTo>
                        <a:pt x="1" y="234"/>
                      </a:lnTo>
                      <a:lnTo>
                        <a:pt x="1" y="235"/>
                      </a:lnTo>
                      <a:lnTo>
                        <a:pt x="2" y="237"/>
                      </a:lnTo>
                      <a:lnTo>
                        <a:pt x="4" y="238"/>
                      </a:lnTo>
                      <a:lnTo>
                        <a:pt x="5" y="239"/>
                      </a:lnTo>
                      <a:lnTo>
                        <a:pt x="6" y="239"/>
                      </a:lnTo>
                      <a:lnTo>
                        <a:pt x="8" y="240"/>
                      </a:lnTo>
                      <a:lnTo>
                        <a:pt x="85" y="243"/>
                      </a:lnTo>
                      <a:lnTo>
                        <a:pt x="179" y="245"/>
                      </a:lnTo>
                      <a:lnTo>
                        <a:pt x="267" y="243"/>
                      </a:lnTo>
                      <a:lnTo>
                        <a:pt x="349" y="240"/>
                      </a:lnTo>
                      <a:lnTo>
                        <a:pt x="352" y="239"/>
                      </a:lnTo>
                      <a:lnTo>
                        <a:pt x="354" y="238"/>
                      </a:lnTo>
                      <a:lnTo>
                        <a:pt x="356" y="237"/>
                      </a:lnTo>
                      <a:lnTo>
                        <a:pt x="357" y="235"/>
                      </a:lnTo>
                      <a:lnTo>
                        <a:pt x="358" y="233"/>
                      </a:lnTo>
                      <a:lnTo>
                        <a:pt x="358" y="231"/>
                      </a:lnTo>
                      <a:lnTo>
                        <a:pt x="358" y="229"/>
                      </a:lnTo>
                      <a:lnTo>
                        <a:pt x="358" y="12"/>
                      </a:lnTo>
                      <a:lnTo>
                        <a:pt x="358" y="10"/>
                      </a:lnTo>
                      <a:lnTo>
                        <a:pt x="357" y="7"/>
                      </a:lnTo>
                      <a:lnTo>
                        <a:pt x="355" y="6"/>
                      </a:lnTo>
                      <a:lnTo>
                        <a:pt x="353" y="4"/>
                      </a:lnTo>
                      <a:lnTo>
                        <a:pt x="351" y="4"/>
                      </a:lnTo>
                      <a:lnTo>
                        <a:pt x="348" y="4"/>
                      </a:lnTo>
                      <a:lnTo>
                        <a:pt x="265" y="1"/>
                      </a:lnTo>
                      <a:lnTo>
                        <a:pt x="179" y="0"/>
                      </a:lnTo>
                      <a:lnTo>
                        <a:pt x="92" y="1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6"/>
                      </a:lnTo>
                      <a:lnTo>
                        <a:pt x="2" y="7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338" name="Freeform 16"/>
              <p:cNvSpPr>
                <a:spLocks/>
              </p:cNvSpPr>
              <p:nvPr/>
            </p:nvSpPr>
            <p:spPr bwMode="auto">
              <a:xfrm>
                <a:off x="2227" y="1217"/>
                <a:ext cx="17" cy="6"/>
              </a:xfrm>
              <a:custGeom>
                <a:avLst/>
                <a:gdLst>
                  <a:gd name="T0" fmla="*/ 0 w 17"/>
                  <a:gd name="T1" fmla="*/ 0 h 6"/>
                  <a:gd name="T2" fmla="*/ 16 w 17"/>
                  <a:gd name="T3" fmla="*/ 0 h 6"/>
                  <a:gd name="T4" fmla="*/ 16 w 17"/>
                  <a:gd name="T5" fmla="*/ 5 h 6"/>
                  <a:gd name="T6" fmla="*/ 0 w 17"/>
                  <a:gd name="T7" fmla="*/ 5 h 6"/>
                  <a:gd name="T8" fmla="*/ 0 w 1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"/>
                  <a:gd name="T17" fmla="*/ 17 w 1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084" name="Group 25"/>
            <p:cNvGrpSpPr>
              <a:grpSpLocks/>
            </p:cNvGrpSpPr>
            <p:nvPr/>
          </p:nvGrpSpPr>
          <p:grpSpPr bwMode="auto">
            <a:xfrm>
              <a:off x="1846" y="1975"/>
              <a:ext cx="475" cy="336"/>
              <a:chOff x="1846" y="1975"/>
              <a:chExt cx="475" cy="336"/>
            </a:xfrm>
          </p:grpSpPr>
          <p:sp>
            <p:nvSpPr>
              <p:cNvPr id="3329" name="Freeform 18"/>
              <p:cNvSpPr>
                <a:spLocks/>
              </p:cNvSpPr>
              <p:nvPr/>
            </p:nvSpPr>
            <p:spPr bwMode="auto">
              <a:xfrm>
                <a:off x="1846" y="1975"/>
                <a:ext cx="475" cy="336"/>
              </a:xfrm>
              <a:custGeom>
                <a:avLst/>
                <a:gdLst>
                  <a:gd name="T0" fmla="*/ 0 w 475"/>
                  <a:gd name="T1" fmla="*/ 17 h 336"/>
                  <a:gd name="T2" fmla="*/ 0 w 475"/>
                  <a:gd name="T3" fmla="*/ 315 h 336"/>
                  <a:gd name="T4" fmla="*/ 0 w 475"/>
                  <a:gd name="T5" fmla="*/ 317 h 336"/>
                  <a:gd name="T6" fmla="*/ 1 w 475"/>
                  <a:gd name="T7" fmla="*/ 320 h 336"/>
                  <a:gd name="T8" fmla="*/ 2 w 475"/>
                  <a:gd name="T9" fmla="*/ 322 h 336"/>
                  <a:gd name="T10" fmla="*/ 3 w 475"/>
                  <a:gd name="T11" fmla="*/ 323 h 336"/>
                  <a:gd name="T12" fmla="*/ 5 w 475"/>
                  <a:gd name="T13" fmla="*/ 325 h 336"/>
                  <a:gd name="T14" fmla="*/ 7 w 475"/>
                  <a:gd name="T15" fmla="*/ 326 h 336"/>
                  <a:gd name="T16" fmla="*/ 8 w 475"/>
                  <a:gd name="T17" fmla="*/ 327 h 336"/>
                  <a:gd name="T18" fmla="*/ 10 w 475"/>
                  <a:gd name="T19" fmla="*/ 327 h 336"/>
                  <a:gd name="T20" fmla="*/ 112 w 475"/>
                  <a:gd name="T21" fmla="*/ 333 h 336"/>
                  <a:gd name="T22" fmla="*/ 237 w 475"/>
                  <a:gd name="T23" fmla="*/ 335 h 336"/>
                  <a:gd name="T24" fmla="*/ 354 w 475"/>
                  <a:gd name="T25" fmla="*/ 333 h 336"/>
                  <a:gd name="T26" fmla="*/ 462 w 475"/>
                  <a:gd name="T27" fmla="*/ 327 h 336"/>
                  <a:gd name="T28" fmla="*/ 465 w 475"/>
                  <a:gd name="T29" fmla="*/ 327 h 336"/>
                  <a:gd name="T30" fmla="*/ 469 w 475"/>
                  <a:gd name="T31" fmla="*/ 326 h 336"/>
                  <a:gd name="T32" fmla="*/ 471 w 475"/>
                  <a:gd name="T33" fmla="*/ 324 h 336"/>
                  <a:gd name="T34" fmla="*/ 473 w 475"/>
                  <a:gd name="T35" fmla="*/ 322 h 336"/>
                  <a:gd name="T36" fmla="*/ 474 w 475"/>
                  <a:gd name="T37" fmla="*/ 318 h 336"/>
                  <a:gd name="T38" fmla="*/ 474 w 475"/>
                  <a:gd name="T39" fmla="*/ 316 h 336"/>
                  <a:gd name="T40" fmla="*/ 474 w 475"/>
                  <a:gd name="T41" fmla="*/ 313 h 336"/>
                  <a:gd name="T42" fmla="*/ 474 w 475"/>
                  <a:gd name="T43" fmla="*/ 17 h 336"/>
                  <a:gd name="T44" fmla="*/ 474 w 475"/>
                  <a:gd name="T45" fmla="*/ 13 h 336"/>
                  <a:gd name="T46" fmla="*/ 472 w 475"/>
                  <a:gd name="T47" fmla="*/ 10 h 336"/>
                  <a:gd name="T48" fmla="*/ 470 w 475"/>
                  <a:gd name="T49" fmla="*/ 8 h 336"/>
                  <a:gd name="T50" fmla="*/ 467 w 475"/>
                  <a:gd name="T51" fmla="*/ 6 h 336"/>
                  <a:gd name="T52" fmla="*/ 464 w 475"/>
                  <a:gd name="T53" fmla="*/ 5 h 336"/>
                  <a:gd name="T54" fmla="*/ 461 w 475"/>
                  <a:gd name="T55" fmla="*/ 5 h 336"/>
                  <a:gd name="T56" fmla="*/ 350 w 475"/>
                  <a:gd name="T57" fmla="*/ 1 h 336"/>
                  <a:gd name="T58" fmla="*/ 237 w 475"/>
                  <a:gd name="T59" fmla="*/ 0 h 336"/>
                  <a:gd name="T60" fmla="*/ 122 w 475"/>
                  <a:gd name="T61" fmla="*/ 2 h 336"/>
                  <a:gd name="T62" fmla="*/ 15 w 475"/>
                  <a:gd name="T63" fmla="*/ 5 h 336"/>
                  <a:gd name="T64" fmla="*/ 12 w 475"/>
                  <a:gd name="T65" fmla="*/ 5 h 336"/>
                  <a:gd name="T66" fmla="*/ 9 w 475"/>
                  <a:gd name="T67" fmla="*/ 6 h 336"/>
                  <a:gd name="T68" fmla="*/ 7 w 475"/>
                  <a:gd name="T69" fmla="*/ 6 h 336"/>
                  <a:gd name="T70" fmla="*/ 4 w 475"/>
                  <a:gd name="T71" fmla="*/ 8 h 336"/>
                  <a:gd name="T72" fmla="*/ 3 w 475"/>
                  <a:gd name="T73" fmla="*/ 10 h 336"/>
                  <a:gd name="T74" fmla="*/ 1 w 475"/>
                  <a:gd name="T75" fmla="*/ 12 h 336"/>
                  <a:gd name="T76" fmla="*/ 0 w 475"/>
                  <a:gd name="T77" fmla="*/ 14 h 336"/>
                  <a:gd name="T78" fmla="*/ 0 w 475"/>
                  <a:gd name="T79" fmla="*/ 17 h 3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5"/>
                  <a:gd name="T121" fmla="*/ 0 h 336"/>
                  <a:gd name="T122" fmla="*/ 475 w 475"/>
                  <a:gd name="T123" fmla="*/ 336 h 3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5" h="336">
                    <a:moveTo>
                      <a:pt x="0" y="17"/>
                    </a:moveTo>
                    <a:lnTo>
                      <a:pt x="0" y="315"/>
                    </a:lnTo>
                    <a:lnTo>
                      <a:pt x="0" y="317"/>
                    </a:lnTo>
                    <a:lnTo>
                      <a:pt x="1" y="320"/>
                    </a:lnTo>
                    <a:lnTo>
                      <a:pt x="2" y="322"/>
                    </a:lnTo>
                    <a:lnTo>
                      <a:pt x="3" y="323"/>
                    </a:lnTo>
                    <a:lnTo>
                      <a:pt x="5" y="325"/>
                    </a:lnTo>
                    <a:lnTo>
                      <a:pt x="7" y="326"/>
                    </a:lnTo>
                    <a:lnTo>
                      <a:pt x="8" y="327"/>
                    </a:lnTo>
                    <a:lnTo>
                      <a:pt x="10" y="327"/>
                    </a:lnTo>
                    <a:lnTo>
                      <a:pt x="112" y="333"/>
                    </a:lnTo>
                    <a:lnTo>
                      <a:pt x="237" y="335"/>
                    </a:lnTo>
                    <a:lnTo>
                      <a:pt x="354" y="333"/>
                    </a:lnTo>
                    <a:lnTo>
                      <a:pt x="462" y="327"/>
                    </a:lnTo>
                    <a:lnTo>
                      <a:pt x="465" y="327"/>
                    </a:lnTo>
                    <a:lnTo>
                      <a:pt x="469" y="326"/>
                    </a:lnTo>
                    <a:lnTo>
                      <a:pt x="471" y="324"/>
                    </a:lnTo>
                    <a:lnTo>
                      <a:pt x="473" y="322"/>
                    </a:lnTo>
                    <a:lnTo>
                      <a:pt x="474" y="318"/>
                    </a:lnTo>
                    <a:lnTo>
                      <a:pt x="474" y="316"/>
                    </a:lnTo>
                    <a:lnTo>
                      <a:pt x="474" y="313"/>
                    </a:lnTo>
                    <a:lnTo>
                      <a:pt x="474" y="17"/>
                    </a:lnTo>
                    <a:lnTo>
                      <a:pt x="474" y="13"/>
                    </a:lnTo>
                    <a:lnTo>
                      <a:pt x="472" y="10"/>
                    </a:lnTo>
                    <a:lnTo>
                      <a:pt x="470" y="8"/>
                    </a:lnTo>
                    <a:lnTo>
                      <a:pt x="467" y="6"/>
                    </a:lnTo>
                    <a:lnTo>
                      <a:pt x="464" y="5"/>
                    </a:lnTo>
                    <a:lnTo>
                      <a:pt x="461" y="5"/>
                    </a:lnTo>
                    <a:lnTo>
                      <a:pt x="350" y="1"/>
                    </a:lnTo>
                    <a:lnTo>
                      <a:pt x="237" y="0"/>
                    </a:lnTo>
                    <a:lnTo>
                      <a:pt x="122" y="2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330" name="Group 23"/>
              <p:cNvGrpSpPr>
                <a:grpSpLocks/>
              </p:cNvGrpSpPr>
              <p:nvPr/>
            </p:nvGrpSpPr>
            <p:grpSpPr bwMode="auto">
              <a:xfrm>
                <a:off x="1892" y="2010"/>
                <a:ext cx="384" cy="263"/>
                <a:chOff x="1892" y="2010"/>
                <a:chExt cx="384" cy="263"/>
              </a:xfrm>
            </p:grpSpPr>
            <p:sp>
              <p:nvSpPr>
                <p:cNvPr id="3332" name="Freeform 19"/>
                <p:cNvSpPr>
                  <a:spLocks/>
                </p:cNvSpPr>
                <p:nvPr/>
              </p:nvSpPr>
              <p:spPr bwMode="auto">
                <a:xfrm>
                  <a:off x="1892" y="2010"/>
                  <a:ext cx="384" cy="263"/>
                </a:xfrm>
                <a:custGeom>
                  <a:avLst/>
                  <a:gdLst>
                    <a:gd name="T0" fmla="*/ 0 w 384"/>
                    <a:gd name="T1" fmla="*/ 14 h 263"/>
                    <a:gd name="T2" fmla="*/ 0 w 384"/>
                    <a:gd name="T3" fmla="*/ 247 h 263"/>
                    <a:gd name="T4" fmla="*/ 0 w 384"/>
                    <a:gd name="T5" fmla="*/ 249 h 263"/>
                    <a:gd name="T6" fmla="*/ 0 w 384"/>
                    <a:gd name="T7" fmla="*/ 251 h 263"/>
                    <a:gd name="T8" fmla="*/ 1 w 384"/>
                    <a:gd name="T9" fmla="*/ 252 h 263"/>
                    <a:gd name="T10" fmla="*/ 2 w 384"/>
                    <a:gd name="T11" fmla="*/ 253 h 263"/>
                    <a:gd name="T12" fmla="*/ 4 w 384"/>
                    <a:gd name="T13" fmla="*/ 255 h 263"/>
                    <a:gd name="T14" fmla="*/ 5 w 384"/>
                    <a:gd name="T15" fmla="*/ 256 h 263"/>
                    <a:gd name="T16" fmla="*/ 7 w 384"/>
                    <a:gd name="T17" fmla="*/ 256 h 263"/>
                    <a:gd name="T18" fmla="*/ 8 w 384"/>
                    <a:gd name="T19" fmla="*/ 257 h 263"/>
                    <a:gd name="T20" fmla="*/ 90 w 384"/>
                    <a:gd name="T21" fmla="*/ 261 h 263"/>
                    <a:gd name="T22" fmla="*/ 191 w 384"/>
                    <a:gd name="T23" fmla="*/ 262 h 263"/>
                    <a:gd name="T24" fmla="*/ 285 w 384"/>
                    <a:gd name="T25" fmla="*/ 261 h 263"/>
                    <a:gd name="T26" fmla="*/ 373 w 384"/>
                    <a:gd name="T27" fmla="*/ 257 h 263"/>
                    <a:gd name="T28" fmla="*/ 375 w 384"/>
                    <a:gd name="T29" fmla="*/ 256 h 263"/>
                    <a:gd name="T30" fmla="*/ 378 w 384"/>
                    <a:gd name="T31" fmla="*/ 255 h 263"/>
                    <a:gd name="T32" fmla="*/ 380 w 384"/>
                    <a:gd name="T33" fmla="*/ 254 h 263"/>
                    <a:gd name="T34" fmla="*/ 382 w 384"/>
                    <a:gd name="T35" fmla="*/ 252 h 263"/>
                    <a:gd name="T36" fmla="*/ 383 w 384"/>
                    <a:gd name="T37" fmla="*/ 249 h 263"/>
                    <a:gd name="T38" fmla="*/ 383 w 384"/>
                    <a:gd name="T39" fmla="*/ 247 h 263"/>
                    <a:gd name="T40" fmla="*/ 383 w 384"/>
                    <a:gd name="T41" fmla="*/ 245 h 263"/>
                    <a:gd name="T42" fmla="*/ 383 w 384"/>
                    <a:gd name="T43" fmla="*/ 14 h 263"/>
                    <a:gd name="T44" fmla="*/ 383 w 384"/>
                    <a:gd name="T45" fmla="*/ 11 h 263"/>
                    <a:gd name="T46" fmla="*/ 381 w 384"/>
                    <a:gd name="T47" fmla="*/ 9 h 263"/>
                    <a:gd name="T48" fmla="*/ 379 w 384"/>
                    <a:gd name="T49" fmla="*/ 7 h 263"/>
                    <a:gd name="T50" fmla="*/ 377 w 384"/>
                    <a:gd name="T51" fmla="*/ 5 h 263"/>
                    <a:gd name="T52" fmla="*/ 374 w 384"/>
                    <a:gd name="T53" fmla="*/ 5 h 263"/>
                    <a:gd name="T54" fmla="*/ 372 w 384"/>
                    <a:gd name="T55" fmla="*/ 5 h 263"/>
                    <a:gd name="T56" fmla="*/ 283 w 384"/>
                    <a:gd name="T57" fmla="*/ 1 h 263"/>
                    <a:gd name="T58" fmla="*/ 191 w 384"/>
                    <a:gd name="T59" fmla="*/ 0 h 263"/>
                    <a:gd name="T60" fmla="*/ 98 w 384"/>
                    <a:gd name="T61" fmla="*/ 2 h 263"/>
                    <a:gd name="T62" fmla="*/ 11 w 384"/>
                    <a:gd name="T63" fmla="*/ 5 h 263"/>
                    <a:gd name="T64" fmla="*/ 9 w 384"/>
                    <a:gd name="T65" fmla="*/ 5 h 263"/>
                    <a:gd name="T66" fmla="*/ 7 w 384"/>
                    <a:gd name="T67" fmla="*/ 5 h 263"/>
                    <a:gd name="T68" fmla="*/ 5 w 384"/>
                    <a:gd name="T69" fmla="*/ 6 h 263"/>
                    <a:gd name="T70" fmla="*/ 3 w 384"/>
                    <a:gd name="T71" fmla="*/ 7 h 263"/>
                    <a:gd name="T72" fmla="*/ 2 w 384"/>
                    <a:gd name="T73" fmla="*/ 8 h 263"/>
                    <a:gd name="T74" fmla="*/ 0 w 384"/>
                    <a:gd name="T75" fmla="*/ 10 h 263"/>
                    <a:gd name="T76" fmla="*/ 0 w 384"/>
                    <a:gd name="T77" fmla="*/ 11 h 263"/>
                    <a:gd name="T78" fmla="*/ 0 w 384"/>
                    <a:gd name="T79" fmla="*/ 14 h 26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84"/>
                    <a:gd name="T121" fmla="*/ 0 h 263"/>
                    <a:gd name="T122" fmla="*/ 384 w 384"/>
                    <a:gd name="T123" fmla="*/ 263 h 26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84" h="263">
                      <a:moveTo>
                        <a:pt x="0" y="14"/>
                      </a:moveTo>
                      <a:lnTo>
                        <a:pt x="0" y="247"/>
                      </a:lnTo>
                      <a:lnTo>
                        <a:pt x="0" y="249"/>
                      </a:lnTo>
                      <a:lnTo>
                        <a:pt x="0" y="251"/>
                      </a:lnTo>
                      <a:lnTo>
                        <a:pt x="1" y="252"/>
                      </a:lnTo>
                      <a:lnTo>
                        <a:pt x="2" y="253"/>
                      </a:lnTo>
                      <a:lnTo>
                        <a:pt x="4" y="255"/>
                      </a:lnTo>
                      <a:lnTo>
                        <a:pt x="5" y="256"/>
                      </a:lnTo>
                      <a:lnTo>
                        <a:pt x="7" y="256"/>
                      </a:lnTo>
                      <a:lnTo>
                        <a:pt x="8" y="257"/>
                      </a:lnTo>
                      <a:lnTo>
                        <a:pt x="90" y="261"/>
                      </a:lnTo>
                      <a:lnTo>
                        <a:pt x="191" y="262"/>
                      </a:lnTo>
                      <a:lnTo>
                        <a:pt x="285" y="261"/>
                      </a:lnTo>
                      <a:lnTo>
                        <a:pt x="373" y="257"/>
                      </a:lnTo>
                      <a:lnTo>
                        <a:pt x="375" y="256"/>
                      </a:lnTo>
                      <a:lnTo>
                        <a:pt x="378" y="255"/>
                      </a:lnTo>
                      <a:lnTo>
                        <a:pt x="380" y="254"/>
                      </a:lnTo>
                      <a:lnTo>
                        <a:pt x="382" y="252"/>
                      </a:lnTo>
                      <a:lnTo>
                        <a:pt x="383" y="249"/>
                      </a:lnTo>
                      <a:lnTo>
                        <a:pt x="383" y="247"/>
                      </a:lnTo>
                      <a:lnTo>
                        <a:pt x="383" y="245"/>
                      </a:lnTo>
                      <a:lnTo>
                        <a:pt x="383" y="14"/>
                      </a:lnTo>
                      <a:lnTo>
                        <a:pt x="383" y="11"/>
                      </a:lnTo>
                      <a:lnTo>
                        <a:pt x="381" y="9"/>
                      </a:lnTo>
                      <a:lnTo>
                        <a:pt x="379" y="7"/>
                      </a:lnTo>
                      <a:lnTo>
                        <a:pt x="377" y="5"/>
                      </a:lnTo>
                      <a:lnTo>
                        <a:pt x="374" y="5"/>
                      </a:lnTo>
                      <a:lnTo>
                        <a:pt x="372" y="5"/>
                      </a:lnTo>
                      <a:lnTo>
                        <a:pt x="283" y="1"/>
                      </a:lnTo>
                      <a:lnTo>
                        <a:pt x="191" y="0"/>
                      </a:lnTo>
                      <a:lnTo>
                        <a:pt x="98" y="2"/>
                      </a:lnTo>
                      <a:lnTo>
                        <a:pt x="11" y="5"/>
                      </a:lnTo>
                      <a:lnTo>
                        <a:pt x="9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33" name="Freeform 20"/>
                <p:cNvSpPr>
                  <a:spLocks/>
                </p:cNvSpPr>
                <p:nvPr/>
              </p:nvSpPr>
              <p:spPr bwMode="auto">
                <a:xfrm>
                  <a:off x="1893" y="2141"/>
                  <a:ext cx="382" cy="132"/>
                </a:xfrm>
                <a:custGeom>
                  <a:avLst/>
                  <a:gdLst>
                    <a:gd name="T0" fmla="*/ 0 w 382"/>
                    <a:gd name="T1" fmla="*/ 121 h 132"/>
                    <a:gd name="T2" fmla="*/ 1 w 382"/>
                    <a:gd name="T3" fmla="*/ 122 h 132"/>
                    <a:gd name="T4" fmla="*/ 3 w 382"/>
                    <a:gd name="T5" fmla="*/ 124 h 132"/>
                    <a:gd name="T6" fmla="*/ 4 w 382"/>
                    <a:gd name="T7" fmla="*/ 125 h 132"/>
                    <a:gd name="T8" fmla="*/ 6 w 382"/>
                    <a:gd name="T9" fmla="*/ 125 h 132"/>
                    <a:gd name="T10" fmla="*/ 7 w 382"/>
                    <a:gd name="T11" fmla="*/ 126 h 132"/>
                    <a:gd name="T12" fmla="*/ 89 w 382"/>
                    <a:gd name="T13" fmla="*/ 130 h 132"/>
                    <a:gd name="T14" fmla="*/ 190 w 382"/>
                    <a:gd name="T15" fmla="*/ 131 h 132"/>
                    <a:gd name="T16" fmla="*/ 284 w 382"/>
                    <a:gd name="T17" fmla="*/ 130 h 132"/>
                    <a:gd name="T18" fmla="*/ 372 w 382"/>
                    <a:gd name="T19" fmla="*/ 126 h 132"/>
                    <a:gd name="T20" fmla="*/ 374 w 382"/>
                    <a:gd name="T21" fmla="*/ 125 h 132"/>
                    <a:gd name="T22" fmla="*/ 377 w 382"/>
                    <a:gd name="T23" fmla="*/ 124 h 132"/>
                    <a:gd name="T24" fmla="*/ 379 w 382"/>
                    <a:gd name="T25" fmla="*/ 123 h 132"/>
                    <a:gd name="T26" fmla="*/ 381 w 382"/>
                    <a:gd name="T27" fmla="*/ 121 h 132"/>
                    <a:gd name="T28" fmla="*/ 190 w 382"/>
                    <a:gd name="T29" fmla="*/ 0 h 132"/>
                    <a:gd name="T30" fmla="*/ 0 w 382"/>
                    <a:gd name="T31" fmla="*/ 121 h 13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2"/>
                    <a:gd name="T49" fmla="*/ 0 h 132"/>
                    <a:gd name="T50" fmla="*/ 382 w 382"/>
                    <a:gd name="T51" fmla="*/ 132 h 13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2" h="132">
                      <a:moveTo>
                        <a:pt x="0" y="121"/>
                      </a:moveTo>
                      <a:lnTo>
                        <a:pt x="1" y="122"/>
                      </a:lnTo>
                      <a:lnTo>
                        <a:pt x="3" y="124"/>
                      </a:lnTo>
                      <a:lnTo>
                        <a:pt x="4" y="125"/>
                      </a:lnTo>
                      <a:lnTo>
                        <a:pt x="6" y="125"/>
                      </a:lnTo>
                      <a:lnTo>
                        <a:pt x="7" y="126"/>
                      </a:lnTo>
                      <a:lnTo>
                        <a:pt x="89" y="130"/>
                      </a:lnTo>
                      <a:lnTo>
                        <a:pt x="190" y="131"/>
                      </a:lnTo>
                      <a:lnTo>
                        <a:pt x="284" y="130"/>
                      </a:lnTo>
                      <a:lnTo>
                        <a:pt x="372" y="126"/>
                      </a:lnTo>
                      <a:lnTo>
                        <a:pt x="374" y="125"/>
                      </a:lnTo>
                      <a:lnTo>
                        <a:pt x="377" y="124"/>
                      </a:lnTo>
                      <a:lnTo>
                        <a:pt x="379" y="123"/>
                      </a:lnTo>
                      <a:lnTo>
                        <a:pt x="381" y="121"/>
                      </a:lnTo>
                      <a:lnTo>
                        <a:pt x="190" y="0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34" name="Freeform 21"/>
                <p:cNvSpPr>
                  <a:spLocks/>
                </p:cNvSpPr>
                <p:nvPr/>
              </p:nvSpPr>
              <p:spPr bwMode="auto">
                <a:xfrm>
                  <a:off x="1894" y="2010"/>
                  <a:ext cx="378" cy="132"/>
                </a:xfrm>
                <a:custGeom>
                  <a:avLst/>
                  <a:gdLst>
                    <a:gd name="T0" fmla="*/ 189 w 378"/>
                    <a:gd name="T1" fmla="*/ 131 h 132"/>
                    <a:gd name="T2" fmla="*/ 377 w 378"/>
                    <a:gd name="T3" fmla="*/ 6 h 132"/>
                    <a:gd name="T4" fmla="*/ 375 w 378"/>
                    <a:gd name="T5" fmla="*/ 5 h 132"/>
                    <a:gd name="T6" fmla="*/ 372 w 378"/>
                    <a:gd name="T7" fmla="*/ 4 h 132"/>
                    <a:gd name="T8" fmla="*/ 370 w 378"/>
                    <a:gd name="T9" fmla="*/ 4 h 132"/>
                    <a:gd name="T10" fmla="*/ 281 w 378"/>
                    <a:gd name="T11" fmla="*/ 1 h 132"/>
                    <a:gd name="T12" fmla="*/ 189 w 378"/>
                    <a:gd name="T13" fmla="*/ 0 h 132"/>
                    <a:gd name="T14" fmla="*/ 96 w 378"/>
                    <a:gd name="T15" fmla="*/ 2 h 132"/>
                    <a:gd name="T16" fmla="*/ 9 w 378"/>
                    <a:gd name="T17" fmla="*/ 4 h 132"/>
                    <a:gd name="T18" fmla="*/ 7 w 378"/>
                    <a:gd name="T19" fmla="*/ 4 h 132"/>
                    <a:gd name="T20" fmla="*/ 5 w 378"/>
                    <a:gd name="T21" fmla="*/ 5 h 132"/>
                    <a:gd name="T22" fmla="*/ 3 w 378"/>
                    <a:gd name="T23" fmla="*/ 5 h 132"/>
                    <a:gd name="T24" fmla="*/ 1 w 378"/>
                    <a:gd name="T25" fmla="*/ 6 h 132"/>
                    <a:gd name="T26" fmla="*/ 0 w 378"/>
                    <a:gd name="T27" fmla="*/ 8 h 132"/>
                    <a:gd name="T28" fmla="*/ 189 w 378"/>
                    <a:gd name="T29" fmla="*/ 13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78"/>
                    <a:gd name="T46" fmla="*/ 0 h 132"/>
                    <a:gd name="T47" fmla="*/ 378 w 378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78" h="132">
                      <a:moveTo>
                        <a:pt x="189" y="131"/>
                      </a:moveTo>
                      <a:lnTo>
                        <a:pt x="377" y="6"/>
                      </a:lnTo>
                      <a:lnTo>
                        <a:pt x="375" y="5"/>
                      </a:lnTo>
                      <a:lnTo>
                        <a:pt x="372" y="4"/>
                      </a:lnTo>
                      <a:lnTo>
                        <a:pt x="370" y="4"/>
                      </a:lnTo>
                      <a:lnTo>
                        <a:pt x="281" y="1"/>
                      </a:lnTo>
                      <a:lnTo>
                        <a:pt x="189" y="0"/>
                      </a:lnTo>
                      <a:lnTo>
                        <a:pt x="96" y="2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89" y="13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35" name="Freeform 22"/>
                <p:cNvSpPr>
                  <a:spLocks/>
                </p:cNvSpPr>
                <p:nvPr/>
              </p:nvSpPr>
              <p:spPr bwMode="auto">
                <a:xfrm>
                  <a:off x="1904" y="2019"/>
                  <a:ext cx="359" cy="246"/>
                </a:xfrm>
                <a:custGeom>
                  <a:avLst/>
                  <a:gdLst>
                    <a:gd name="T0" fmla="*/ 0 w 359"/>
                    <a:gd name="T1" fmla="*/ 12 h 246"/>
                    <a:gd name="T2" fmla="*/ 0 w 359"/>
                    <a:gd name="T3" fmla="*/ 230 h 246"/>
                    <a:gd name="T4" fmla="*/ 0 w 359"/>
                    <a:gd name="T5" fmla="*/ 232 h 246"/>
                    <a:gd name="T6" fmla="*/ 1 w 359"/>
                    <a:gd name="T7" fmla="*/ 234 h 246"/>
                    <a:gd name="T8" fmla="*/ 1 w 359"/>
                    <a:gd name="T9" fmla="*/ 235 h 246"/>
                    <a:gd name="T10" fmla="*/ 2 w 359"/>
                    <a:gd name="T11" fmla="*/ 237 h 246"/>
                    <a:gd name="T12" fmla="*/ 4 w 359"/>
                    <a:gd name="T13" fmla="*/ 238 h 246"/>
                    <a:gd name="T14" fmla="*/ 5 w 359"/>
                    <a:gd name="T15" fmla="*/ 239 h 246"/>
                    <a:gd name="T16" fmla="*/ 6 w 359"/>
                    <a:gd name="T17" fmla="*/ 239 h 246"/>
                    <a:gd name="T18" fmla="*/ 8 w 359"/>
                    <a:gd name="T19" fmla="*/ 240 h 246"/>
                    <a:gd name="T20" fmla="*/ 85 w 359"/>
                    <a:gd name="T21" fmla="*/ 243 h 246"/>
                    <a:gd name="T22" fmla="*/ 179 w 359"/>
                    <a:gd name="T23" fmla="*/ 245 h 246"/>
                    <a:gd name="T24" fmla="*/ 267 w 359"/>
                    <a:gd name="T25" fmla="*/ 243 h 246"/>
                    <a:gd name="T26" fmla="*/ 349 w 359"/>
                    <a:gd name="T27" fmla="*/ 240 h 246"/>
                    <a:gd name="T28" fmla="*/ 352 w 359"/>
                    <a:gd name="T29" fmla="*/ 239 h 246"/>
                    <a:gd name="T30" fmla="*/ 354 w 359"/>
                    <a:gd name="T31" fmla="*/ 238 h 246"/>
                    <a:gd name="T32" fmla="*/ 356 w 359"/>
                    <a:gd name="T33" fmla="*/ 237 h 246"/>
                    <a:gd name="T34" fmla="*/ 357 w 359"/>
                    <a:gd name="T35" fmla="*/ 235 h 246"/>
                    <a:gd name="T36" fmla="*/ 358 w 359"/>
                    <a:gd name="T37" fmla="*/ 233 h 246"/>
                    <a:gd name="T38" fmla="*/ 358 w 359"/>
                    <a:gd name="T39" fmla="*/ 231 h 246"/>
                    <a:gd name="T40" fmla="*/ 358 w 359"/>
                    <a:gd name="T41" fmla="*/ 229 h 246"/>
                    <a:gd name="T42" fmla="*/ 358 w 359"/>
                    <a:gd name="T43" fmla="*/ 12 h 246"/>
                    <a:gd name="T44" fmla="*/ 358 w 359"/>
                    <a:gd name="T45" fmla="*/ 10 h 246"/>
                    <a:gd name="T46" fmla="*/ 357 w 359"/>
                    <a:gd name="T47" fmla="*/ 7 h 246"/>
                    <a:gd name="T48" fmla="*/ 355 w 359"/>
                    <a:gd name="T49" fmla="*/ 6 h 246"/>
                    <a:gd name="T50" fmla="*/ 353 w 359"/>
                    <a:gd name="T51" fmla="*/ 4 h 246"/>
                    <a:gd name="T52" fmla="*/ 351 w 359"/>
                    <a:gd name="T53" fmla="*/ 4 h 246"/>
                    <a:gd name="T54" fmla="*/ 348 w 359"/>
                    <a:gd name="T55" fmla="*/ 4 h 246"/>
                    <a:gd name="T56" fmla="*/ 265 w 359"/>
                    <a:gd name="T57" fmla="*/ 1 h 246"/>
                    <a:gd name="T58" fmla="*/ 179 w 359"/>
                    <a:gd name="T59" fmla="*/ 0 h 246"/>
                    <a:gd name="T60" fmla="*/ 92 w 359"/>
                    <a:gd name="T61" fmla="*/ 1 h 246"/>
                    <a:gd name="T62" fmla="*/ 11 w 359"/>
                    <a:gd name="T63" fmla="*/ 4 h 246"/>
                    <a:gd name="T64" fmla="*/ 9 w 359"/>
                    <a:gd name="T65" fmla="*/ 4 h 246"/>
                    <a:gd name="T66" fmla="*/ 7 w 359"/>
                    <a:gd name="T67" fmla="*/ 4 h 246"/>
                    <a:gd name="T68" fmla="*/ 5 w 359"/>
                    <a:gd name="T69" fmla="*/ 5 h 246"/>
                    <a:gd name="T70" fmla="*/ 3 w 359"/>
                    <a:gd name="T71" fmla="*/ 6 h 246"/>
                    <a:gd name="T72" fmla="*/ 2 w 359"/>
                    <a:gd name="T73" fmla="*/ 7 h 246"/>
                    <a:gd name="T74" fmla="*/ 1 w 359"/>
                    <a:gd name="T75" fmla="*/ 8 h 246"/>
                    <a:gd name="T76" fmla="*/ 0 w 359"/>
                    <a:gd name="T77" fmla="*/ 10 h 246"/>
                    <a:gd name="T78" fmla="*/ 0 w 359"/>
                    <a:gd name="T79" fmla="*/ 12 h 24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46"/>
                    <a:gd name="T122" fmla="*/ 359 w 359"/>
                    <a:gd name="T123" fmla="*/ 246 h 24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46">
                      <a:moveTo>
                        <a:pt x="0" y="12"/>
                      </a:moveTo>
                      <a:lnTo>
                        <a:pt x="0" y="230"/>
                      </a:lnTo>
                      <a:lnTo>
                        <a:pt x="0" y="232"/>
                      </a:lnTo>
                      <a:lnTo>
                        <a:pt x="1" y="234"/>
                      </a:lnTo>
                      <a:lnTo>
                        <a:pt x="1" y="235"/>
                      </a:lnTo>
                      <a:lnTo>
                        <a:pt x="2" y="237"/>
                      </a:lnTo>
                      <a:lnTo>
                        <a:pt x="4" y="238"/>
                      </a:lnTo>
                      <a:lnTo>
                        <a:pt x="5" y="239"/>
                      </a:lnTo>
                      <a:lnTo>
                        <a:pt x="6" y="239"/>
                      </a:lnTo>
                      <a:lnTo>
                        <a:pt x="8" y="240"/>
                      </a:lnTo>
                      <a:lnTo>
                        <a:pt x="85" y="243"/>
                      </a:lnTo>
                      <a:lnTo>
                        <a:pt x="179" y="245"/>
                      </a:lnTo>
                      <a:lnTo>
                        <a:pt x="267" y="243"/>
                      </a:lnTo>
                      <a:lnTo>
                        <a:pt x="349" y="240"/>
                      </a:lnTo>
                      <a:lnTo>
                        <a:pt x="352" y="239"/>
                      </a:lnTo>
                      <a:lnTo>
                        <a:pt x="354" y="238"/>
                      </a:lnTo>
                      <a:lnTo>
                        <a:pt x="356" y="237"/>
                      </a:lnTo>
                      <a:lnTo>
                        <a:pt x="357" y="235"/>
                      </a:lnTo>
                      <a:lnTo>
                        <a:pt x="358" y="233"/>
                      </a:lnTo>
                      <a:lnTo>
                        <a:pt x="358" y="231"/>
                      </a:lnTo>
                      <a:lnTo>
                        <a:pt x="358" y="229"/>
                      </a:lnTo>
                      <a:lnTo>
                        <a:pt x="358" y="12"/>
                      </a:lnTo>
                      <a:lnTo>
                        <a:pt x="358" y="10"/>
                      </a:lnTo>
                      <a:lnTo>
                        <a:pt x="357" y="7"/>
                      </a:lnTo>
                      <a:lnTo>
                        <a:pt x="355" y="6"/>
                      </a:lnTo>
                      <a:lnTo>
                        <a:pt x="353" y="4"/>
                      </a:lnTo>
                      <a:lnTo>
                        <a:pt x="351" y="4"/>
                      </a:lnTo>
                      <a:lnTo>
                        <a:pt x="348" y="4"/>
                      </a:lnTo>
                      <a:lnTo>
                        <a:pt x="265" y="1"/>
                      </a:lnTo>
                      <a:lnTo>
                        <a:pt x="179" y="0"/>
                      </a:lnTo>
                      <a:lnTo>
                        <a:pt x="92" y="1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6"/>
                      </a:lnTo>
                      <a:lnTo>
                        <a:pt x="2" y="7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331" name="Freeform 24"/>
              <p:cNvSpPr>
                <a:spLocks/>
              </p:cNvSpPr>
              <p:nvPr/>
            </p:nvSpPr>
            <p:spPr bwMode="auto">
              <a:xfrm>
                <a:off x="2239" y="2285"/>
                <a:ext cx="17" cy="6"/>
              </a:xfrm>
              <a:custGeom>
                <a:avLst/>
                <a:gdLst>
                  <a:gd name="T0" fmla="*/ 0 w 17"/>
                  <a:gd name="T1" fmla="*/ 0 h 6"/>
                  <a:gd name="T2" fmla="*/ 16 w 17"/>
                  <a:gd name="T3" fmla="*/ 0 h 6"/>
                  <a:gd name="T4" fmla="*/ 16 w 17"/>
                  <a:gd name="T5" fmla="*/ 5 h 6"/>
                  <a:gd name="T6" fmla="*/ 0 w 17"/>
                  <a:gd name="T7" fmla="*/ 5 h 6"/>
                  <a:gd name="T8" fmla="*/ 0 w 1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"/>
                  <a:gd name="T17" fmla="*/ 17 w 1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085" name="Group 33"/>
            <p:cNvGrpSpPr>
              <a:grpSpLocks/>
            </p:cNvGrpSpPr>
            <p:nvPr/>
          </p:nvGrpSpPr>
          <p:grpSpPr bwMode="auto">
            <a:xfrm>
              <a:off x="3540" y="907"/>
              <a:ext cx="475" cy="336"/>
              <a:chOff x="3540" y="907"/>
              <a:chExt cx="475" cy="336"/>
            </a:xfrm>
          </p:grpSpPr>
          <p:sp>
            <p:nvSpPr>
              <p:cNvPr id="3322" name="Freeform 26"/>
              <p:cNvSpPr>
                <a:spLocks/>
              </p:cNvSpPr>
              <p:nvPr/>
            </p:nvSpPr>
            <p:spPr bwMode="auto">
              <a:xfrm>
                <a:off x="3540" y="907"/>
                <a:ext cx="475" cy="336"/>
              </a:xfrm>
              <a:custGeom>
                <a:avLst/>
                <a:gdLst>
                  <a:gd name="T0" fmla="*/ 0 w 475"/>
                  <a:gd name="T1" fmla="*/ 17 h 336"/>
                  <a:gd name="T2" fmla="*/ 0 w 475"/>
                  <a:gd name="T3" fmla="*/ 315 h 336"/>
                  <a:gd name="T4" fmla="*/ 0 w 475"/>
                  <a:gd name="T5" fmla="*/ 317 h 336"/>
                  <a:gd name="T6" fmla="*/ 1 w 475"/>
                  <a:gd name="T7" fmla="*/ 320 h 336"/>
                  <a:gd name="T8" fmla="*/ 2 w 475"/>
                  <a:gd name="T9" fmla="*/ 322 h 336"/>
                  <a:gd name="T10" fmla="*/ 3 w 475"/>
                  <a:gd name="T11" fmla="*/ 323 h 336"/>
                  <a:gd name="T12" fmla="*/ 5 w 475"/>
                  <a:gd name="T13" fmla="*/ 325 h 336"/>
                  <a:gd name="T14" fmla="*/ 7 w 475"/>
                  <a:gd name="T15" fmla="*/ 326 h 336"/>
                  <a:gd name="T16" fmla="*/ 8 w 475"/>
                  <a:gd name="T17" fmla="*/ 327 h 336"/>
                  <a:gd name="T18" fmla="*/ 10 w 475"/>
                  <a:gd name="T19" fmla="*/ 327 h 336"/>
                  <a:gd name="T20" fmla="*/ 112 w 475"/>
                  <a:gd name="T21" fmla="*/ 333 h 336"/>
                  <a:gd name="T22" fmla="*/ 237 w 475"/>
                  <a:gd name="T23" fmla="*/ 335 h 336"/>
                  <a:gd name="T24" fmla="*/ 354 w 475"/>
                  <a:gd name="T25" fmla="*/ 333 h 336"/>
                  <a:gd name="T26" fmla="*/ 462 w 475"/>
                  <a:gd name="T27" fmla="*/ 327 h 336"/>
                  <a:gd name="T28" fmla="*/ 465 w 475"/>
                  <a:gd name="T29" fmla="*/ 327 h 336"/>
                  <a:gd name="T30" fmla="*/ 469 w 475"/>
                  <a:gd name="T31" fmla="*/ 326 h 336"/>
                  <a:gd name="T32" fmla="*/ 471 w 475"/>
                  <a:gd name="T33" fmla="*/ 324 h 336"/>
                  <a:gd name="T34" fmla="*/ 473 w 475"/>
                  <a:gd name="T35" fmla="*/ 322 h 336"/>
                  <a:gd name="T36" fmla="*/ 474 w 475"/>
                  <a:gd name="T37" fmla="*/ 318 h 336"/>
                  <a:gd name="T38" fmla="*/ 474 w 475"/>
                  <a:gd name="T39" fmla="*/ 316 h 336"/>
                  <a:gd name="T40" fmla="*/ 474 w 475"/>
                  <a:gd name="T41" fmla="*/ 313 h 336"/>
                  <a:gd name="T42" fmla="*/ 474 w 475"/>
                  <a:gd name="T43" fmla="*/ 17 h 336"/>
                  <a:gd name="T44" fmla="*/ 474 w 475"/>
                  <a:gd name="T45" fmla="*/ 13 h 336"/>
                  <a:gd name="T46" fmla="*/ 472 w 475"/>
                  <a:gd name="T47" fmla="*/ 10 h 336"/>
                  <a:gd name="T48" fmla="*/ 470 w 475"/>
                  <a:gd name="T49" fmla="*/ 8 h 336"/>
                  <a:gd name="T50" fmla="*/ 467 w 475"/>
                  <a:gd name="T51" fmla="*/ 6 h 336"/>
                  <a:gd name="T52" fmla="*/ 464 w 475"/>
                  <a:gd name="T53" fmla="*/ 5 h 336"/>
                  <a:gd name="T54" fmla="*/ 461 w 475"/>
                  <a:gd name="T55" fmla="*/ 5 h 336"/>
                  <a:gd name="T56" fmla="*/ 350 w 475"/>
                  <a:gd name="T57" fmla="*/ 1 h 336"/>
                  <a:gd name="T58" fmla="*/ 237 w 475"/>
                  <a:gd name="T59" fmla="*/ 0 h 336"/>
                  <a:gd name="T60" fmla="*/ 122 w 475"/>
                  <a:gd name="T61" fmla="*/ 2 h 336"/>
                  <a:gd name="T62" fmla="*/ 15 w 475"/>
                  <a:gd name="T63" fmla="*/ 5 h 336"/>
                  <a:gd name="T64" fmla="*/ 12 w 475"/>
                  <a:gd name="T65" fmla="*/ 5 h 336"/>
                  <a:gd name="T66" fmla="*/ 9 w 475"/>
                  <a:gd name="T67" fmla="*/ 6 h 336"/>
                  <a:gd name="T68" fmla="*/ 7 w 475"/>
                  <a:gd name="T69" fmla="*/ 6 h 336"/>
                  <a:gd name="T70" fmla="*/ 4 w 475"/>
                  <a:gd name="T71" fmla="*/ 8 h 336"/>
                  <a:gd name="T72" fmla="*/ 3 w 475"/>
                  <a:gd name="T73" fmla="*/ 10 h 336"/>
                  <a:gd name="T74" fmla="*/ 1 w 475"/>
                  <a:gd name="T75" fmla="*/ 12 h 336"/>
                  <a:gd name="T76" fmla="*/ 0 w 475"/>
                  <a:gd name="T77" fmla="*/ 14 h 336"/>
                  <a:gd name="T78" fmla="*/ 0 w 475"/>
                  <a:gd name="T79" fmla="*/ 17 h 3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5"/>
                  <a:gd name="T121" fmla="*/ 0 h 336"/>
                  <a:gd name="T122" fmla="*/ 475 w 475"/>
                  <a:gd name="T123" fmla="*/ 336 h 3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5" h="336">
                    <a:moveTo>
                      <a:pt x="0" y="17"/>
                    </a:moveTo>
                    <a:lnTo>
                      <a:pt x="0" y="315"/>
                    </a:lnTo>
                    <a:lnTo>
                      <a:pt x="0" y="317"/>
                    </a:lnTo>
                    <a:lnTo>
                      <a:pt x="1" y="320"/>
                    </a:lnTo>
                    <a:lnTo>
                      <a:pt x="2" y="322"/>
                    </a:lnTo>
                    <a:lnTo>
                      <a:pt x="3" y="323"/>
                    </a:lnTo>
                    <a:lnTo>
                      <a:pt x="5" y="325"/>
                    </a:lnTo>
                    <a:lnTo>
                      <a:pt x="7" y="326"/>
                    </a:lnTo>
                    <a:lnTo>
                      <a:pt x="8" y="327"/>
                    </a:lnTo>
                    <a:lnTo>
                      <a:pt x="10" y="327"/>
                    </a:lnTo>
                    <a:lnTo>
                      <a:pt x="112" y="333"/>
                    </a:lnTo>
                    <a:lnTo>
                      <a:pt x="237" y="335"/>
                    </a:lnTo>
                    <a:lnTo>
                      <a:pt x="354" y="333"/>
                    </a:lnTo>
                    <a:lnTo>
                      <a:pt x="462" y="327"/>
                    </a:lnTo>
                    <a:lnTo>
                      <a:pt x="465" y="327"/>
                    </a:lnTo>
                    <a:lnTo>
                      <a:pt x="469" y="326"/>
                    </a:lnTo>
                    <a:lnTo>
                      <a:pt x="471" y="324"/>
                    </a:lnTo>
                    <a:lnTo>
                      <a:pt x="473" y="322"/>
                    </a:lnTo>
                    <a:lnTo>
                      <a:pt x="474" y="318"/>
                    </a:lnTo>
                    <a:lnTo>
                      <a:pt x="474" y="316"/>
                    </a:lnTo>
                    <a:lnTo>
                      <a:pt x="474" y="313"/>
                    </a:lnTo>
                    <a:lnTo>
                      <a:pt x="474" y="17"/>
                    </a:lnTo>
                    <a:lnTo>
                      <a:pt x="474" y="13"/>
                    </a:lnTo>
                    <a:lnTo>
                      <a:pt x="472" y="10"/>
                    </a:lnTo>
                    <a:lnTo>
                      <a:pt x="470" y="8"/>
                    </a:lnTo>
                    <a:lnTo>
                      <a:pt x="467" y="6"/>
                    </a:lnTo>
                    <a:lnTo>
                      <a:pt x="464" y="5"/>
                    </a:lnTo>
                    <a:lnTo>
                      <a:pt x="461" y="5"/>
                    </a:lnTo>
                    <a:lnTo>
                      <a:pt x="350" y="1"/>
                    </a:lnTo>
                    <a:lnTo>
                      <a:pt x="237" y="0"/>
                    </a:lnTo>
                    <a:lnTo>
                      <a:pt x="122" y="2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323" name="Group 31"/>
              <p:cNvGrpSpPr>
                <a:grpSpLocks/>
              </p:cNvGrpSpPr>
              <p:nvPr/>
            </p:nvGrpSpPr>
            <p:grpSpPr bwMode="auto">
              <a:xfrm>
                <a:off x="3586" y="942"/>
                <a:ext cx="384" cy="263"/>
                <a:chOff x="3586" y="942"/>
                <a:chExt cx="384" cy="263"/>
              </a:xfrm>
            </p:grpSpPr>
            <p:sp>
              <p:nvSpPr>
                <p:cNvPr id="3325" name="Freeform 27"/>
                <p:cNvSpPr>
                  <a:spLocks/>
                </p:cNvSpPr>
                <p:nvPr/>
              </p:nvSpPr>
              <p:spPr bwMode="auto">
                <a:xfrm>
                  <a:off x="3586" y="942"/>
                  <a:ext cx="384" cy="263"/>
                </a:xfrm>
                <a:custGeom>
                  <a:avLst/>
                  <a:gdLst>
                    <a:gd name="T0" fmla="*/ 0 w 384"/>
                    <a:gd name="T1" fmla="*/ 14 h 263"/>
                    <a:gd name="T2" fmla="*/ 0 w 384"/>
                    <a:gd name="T3" fmla="*/ 247 h 263"/>
                    <a:gd name="T4" fmla="*/ 0 w 384"/>
                    <a:gd name="T5" fmla="*/ 249 h 263"/>
                    <a:gd name="T6" fmla="*/ 0 w 384"/>
                    <a:gd name="T7" fmla="*/ 251 h 263"/>
                    <a:gd name="T8" fmla="*/ 1 w 384"/>
                    <a:gd name="T9" fmla="*/ 252 h 263"/>
                    <a:gd name="T10" fmla="*/ 2 w 384"/>
                    <a:gd name="T11" fmla="*/ 253 h 263"/>
                    <a:gd name="T12" fmla="*/ 4 w 384"/>
                    <a:gd name="T13" fmla="*/ 255 h 263"/>
                    <a:gd name="T14" fmla="*/ 5 w 384"/>
                    <a:gd name="T15" fmla="*/ 256 h 263"/>
                    <a:gd name="T16" fmla="*/ 7 w 384"/>
                    <a:gd name="T17" fmla="*/ 256 h 263"/>
                    <a:gd name="T18" fmla="*/ 8 w 384"/>
                    <a:gd name="T19" fmla="*/ 257 h 263"/>
                    <a:gd name="T20" fmla="*/ 90 w 384"/>
                    <a:gd name="T21" fmla="*/ 261 h 263"/>
                    <a:gd name="T22" fmla="*/ 191 w 384"/>
                    <a:gd name="T23" fmla="*/ 262 h 263"/>
                    <a:gd name="T24" fmla="*/ 285 w 384"/>
                    <a:gd name="T25" fmla="*/ 261 h 263"/>
                    <a:gd name="T26" fmla="*/ 373 w 384"/>
                    <a:gd name="T27" fmla="*/ 257 h 263"/>
                    <a:gd name="T28" fmla="*/ 375 w 384"/>
                    <a:gd name="T29" fmla="*/ 256 h 263"/>
                    <a:gd name="T30" fmla="*/ 378 w 384"/>
                    <a:gd name="T31" fmla="*/ 255 h 263"/>
                    <a:gd name="T32" fmla="*/ 380 w 384"/>
                    <a:gd name="T33" fmla="*/ 254 h 263"/>
                    <a:gd name="T34" fmla="*/ 382 w 384"/>
                    <a:gd name="T35" fmla="*/ 252 h 263"/>
                    <a:gd name="T36" fmla="*/ 383 w 384"/>
                    <a:gd name="T37" fmla="*/ 249 h 263"/>
                    <a:gd name="T38" fmla="*/ 383 w 384"/>
                    <a:gd name="T39" fmla="*/ 247 h 263"/>
                    <a:gd name="T40" fmla="*/ 383 w 384"/>
                    <a:gd name="T41" fmla="*/ 245 h 263"/>
                    <a:gd name="T42" fmla="*/ 383 w 384"/>
                    <a:gd name="T43" fmla="*/ 14 h 263"/>
                    <a:gd name="T44" fmla="*/ 383 w 384"/>
                    <a:gd name="T45" fmla="*/ 11 h 263"/>
                    <a:gd name="T46" fmla="*/ 381 w 384"/>
                    <a:gd name="T47" fmla="*/ 9 h 263"/>
                    <a:gd name="T48" fmla="*/ 379 w 384"/>
                    <a:gd name="T49" fmla="*/ 7 h 263"/>
                    <a:gd name="T50" fmla="*/ 377 w 384"/>
                    <a:gd name="T51" fmla="*/ 5 h 263"/>
                    <a:gd name="T52" fmla="*/ 374 w 384"/>
                    <a:gd name="T53" fmla="*/ 5 h 263"/>
                    <a:gd name="T54" fmla="*/ 372 w 384"/>
                    <a:gd name="T55" fmla="*/ 5 h 263"/>
                    <a:gd name="T56" fmla="*/ 283 w 384"/>
                    <a:gd name="T57" fmla="*/ 1 h 263"/>
                    <a:gd name="T58" fmla="*/ 191 w 384"/>
                    <a:gd name="T59" fmla="*/ 0 h 263"/>
                    <a:gd name="T60" fmla="*/ 98 w 384"/>
                    <a:gd name="T61" fmla="*/ 2 h 263"/>
                    <a:gd name="T62" fmla="*/ 11 w 384"/>
                    <a:gd name="T63" fmla="*/ 5 h 263"/>
                    <a:gd name="T64" fmla="*/ 9 w 384"/>
                    <a:gd name="T65" fmla="*/ 5 h 263"/>
                    <a:gd name="T66" fmla="*/ 7 w 384"/>
                    <a:gd name="T67" fmla="*/ 5 h 263"/>
                    <a:gd name="T68" fmla="*/ 5 w 384"/>
                    <a:gd name="T69" fmla="*/ 6 h 263"/>
                    <a:gd name="T70" fmla="*/ 3 w 384"/>
                    <a:gd name="T71" fmla="*/ 7 h 263"/>
                    <a:gd name="T72" fmla="*/ 2 w 384"/>
                    <a:gd name="T73" fmla="*/ 8 h 263"/>
                    <a:gd name="T74" fmla="*/ 0 w 384"/>
                    <a:gd name="T75" fmla="*/ 10 h 263"/>
                    <a:gd name="T76" fmla="*/ 0 w 384"/>
                    <a:gd name="T77" fmla="*/ 11 h 263"/>
                    <a:gd name="T78" fmla="*/ 0 w 384"/>
                    <a:gd name="T79" fmla="*/ 14 h 26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84"/>
                    <a:gd name="T121" fmla="*/ 0 h 263"/>
                    <a:gd name="T122" fmla="*/ 384 w 384"/>
                    <a:gd name="T123" fmla="*/ 263 h 26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84" h="263">
                      <a:moveTo>
                        <a:pt x="0" y="14"/>
                      </a:moveTo>
                      <a:lnTo>
                        <a:pt x="0" y="247"/>
                      </a:lnTo>
                      <a:lnTo>
                        <a:pt x="0" y="249"/>
                      </a:lnTo>
                      <a:lnTo>
                        <a:pt x="0" y="251"/>
                      </a:lnTo>
                      <a:lnTo>
                        <a:pt x="1" y="252"/>
                      </a:lnTo>
                      <a:lnTo>
                        <a:pt x="2" y="253"/>
                      </a:lnTo>
                      <a:lnTo>
                        <a:pt x="4" y="255"/>
                      </a:lnTo>
                      <a:lnTo>
                        <a:pt x="5" y="256"/>
                      </a:lnTo>
                      <a:lnTo>
                        <a:pt x="7" y="256"/>
                      </a:lnTo>
                      <a:lnTo>
                        <a:pt x="8" y="257"/>
                      </a:lnTo>
                      <a:lnTo>
                        <a:pt x="90" y="261"/>
                      </a:lnTo>
                      <a:lnTo>
                        <a:pt x="191" y="262"/>
                      </a:lnTo>
                      <a:lnTo>
                        <a:pt x="285" y="261"/>
                      </a:lnTo>
                      <a:lnTo>
                        <a:pt x="373" y="257"/>
                      </a:lnTo>
                      <a:lnTo>
                        <a:pt x="375" y="256"/>
                      </a:lnTo>
                      <a:lnTo>
                        <a:pt x="378" y="255"/>
                      </a:lnTo>
                      <a:lnTo>
                        <a:pt x="380" y="254"/>
                      </a:lnTo>
                      <a:lnTo>
                        <a:pt x="382" y="252"/>
                      </a:lnTo>
                      <a:lnTo>
                        <a:pt x="383" y="249"/>
                      </a:lnTo>
                      <a:lnTo>
                        <a:pt x="383" y="247"/>
                      </a:lnTo>
                      <a:lnTo>
                        <a:pt x="383" y="245"/>
                      </a:lnTo>
                      <a:lnTo>
                        <a:pt x="383" y="14"/>
                      </a:lnTo>
                      <a:lnTo>
                        <a:pt x="383" y="11"/>
                      </a:lnTo>
                      <a:lnTo>
                        <a:pt x="381" y="9"/>
                      </a:lnTo>
                      <a:lnTo>
                        <a:pt x="379" y="7"/>
                      </a:lnTo>
                      <a:lnTo>
                        <a:pt x="377" y="5"/>
                      </a:lnTo>
                      <a:lnTo>
                        <a:pt x="374" y="5"/>
                      </a:lnTo>
                      <a:lnTo>
                        <a:pt x="372" y="5"/>
                      </a:lnTo>
                      <a:lnTo>
                        <a:pt x="283" y="1"/>
                      </a:lnTo>
                      <a:lnTo>
                        <a:pt x="191" y="0"/>
                      </a:lnTo>
                      <a:lnTo>
                        <a:pt x="98" y="2"/>
                      </a:lnTo>
                      <a:lnTo>
                        <a:pt x="11" y="5"/>
                      </a:lnTo>
                      <a:lnTo>
                        <a:pt x="9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26" name="Freeform 28"/>
                <p:cNvSpPr>
                  <a:spLocks/>
                </p:cNvSpPr>
                <p:nvPr/>
              </p:nvSpPr>
              <p:spPr bwMode="auto">
                <a:xfrm>
                  <a:off x="3587" y="1073"/>
                  <a:ext cx="382" cy="132"/>
                </a:xfrm>
                <a:custGeom>
                  <a:avLst/>
                  <a:gdLst>
                    <a:gd name="T0" fmla="*/ 0 w 382"/>
                    <a:gd name="T1" fmla="*/ 121 h 132"/>
                    <a:gd name="T2" fmla="*/ 1 w 382"/>
                    <a:gd name="T3" fmla="*/ 122 h 132"/>
                    <a:gd name="T4" fmla="*/ 3 w 382"/>
                    <a:gd name="T5" fmla="*/ 124 h 132"/>
                    <a:gd name="T6" fmla="*/ 4 w 382"/>
                    <a:gd name="T7" fmla="*/ 125 h 132"/>
                    <a:gd name="T8" fmla="*/ 6 w 382"/>
                    <a:gd name="T9" fmla="*/ 125 h 132"/>
                    <a:gd name="T10" fmla="*/ 7 w 382"/>
                    <a:gd name="T11" fmla="*/ 126 h 132"/>
                    <a:gd name="T12" fmla="*/ 89 w 382"/>
                    <a:gd name="T13" fmla="*/ 130 h 132"/>
                    <a:gd name="T14" fmla="*/ 190 w 382"/>
                    <a:gd name="T15" fmla="*/ 131 h 132"/>
                    <a:gd name="T16" fmla="*/ 284 w 382"/>
                    <a:gd name="T17" fmla="*/ 130 h 132"/>
                    <a:gd name="T18" fmla="*/ 372 w 382"/>
                    <a:gd name="T19" fmla="*/ 126 h 132"/>
                    <a:gd name="T20" fmla="*/ 374 w 382"/>
                    <a:gd name="T21" fmla="*/ 125 h 132"/>
                    <a:gd name="T22" fmla="*/ 377 w 382"/>
                    <a:gd name="T23" fmla="*/ 124 h 132"/>
                    <a:gd name="T24" fmla="*/ 379 w 382"/>
                    <a:gd name="T25" fmla="*/ 123 h 132"/>
                    <a:gd name="T26" fmla="*/ 381 w 382"/>
                    <a:gd name="T27" fmla="*/ 121 h 132"/>
                    <a:gd name="T28" fmla="*/ 190 w 382"/>
                    <a:gd name="T29" fmla="*/ 0 h 132"/>
                    <a:gd name="T30" fmla="*/ 0 w 382"/>
                    <a:gd name="T31" fmla="*/ 121 h 13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2"/>
                    <a:gd name="T49" fmla="*/ 0 h 132"/>
                    <a:gd name="T50" fmla="*/ 382 w 382"/>
                    <a:gd name="T51" fmla="*/ 132 h 13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2" h="132">
                      <a:moveTo>
                        <a:pt x="0" y="121"/>
                      </a:moveTo>
                      <a:lnTo>
                        <a:pt x="1" y="122"/>
                      </a:lnTo>
                      <a:lnTo>
                        <a:pt x="3" y="124"/>
                      </a:lnTo>
                      <a:lnTo>
                        <a:pt x="4" y="125"/>
                      </a:lnTo>
                      <a:lnTo>
                        <a:pt x="6" y="125"/>
                      </a:lnTo>
                      <a:lnTo>
                        <a:pt x="7" y="126"/>
                      </a:lnTo>
                      <a:lnTo>
                        <a:pt x="89" y="130"/>
                      </a:lnTo>
                      <a:lnTo>
                        <a:pt x="190" y="131"/>
                      </a:lnTo>
                      <a:lnTo>
                        <a:pt x="284" y="130"/>
                      </a:lnTo>
                      <a:lnTo>
                        <a:pt x="372" y="126"/>
                      </a:lnTo>
                      <a:lnTo>
                        <a:pt x="374" y="125"/>
                      </a:lnTo>
                      <a:lnTo>
                        <a:pt x="377" y="124"/>
                      </a:lnTo>
                      <a:lnTo>
                        <a:pt x="379" y="123"/>
                      </a:lnTo>
                      <a:lnTo>
                        <a:pt x="381" y="121"/>
                      </a:lnTo>
                      <a:lnTo>
                        <a:pt x="190" y="0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27" name="Freeform 29"/>
                <p:cNvSpPr>
                  <a:spLocks/>
                </p:cNvSpPr>
                <p:nvPr/>
              </p:nvSpPr>
              <p:spPr bwMode="auto">
                <a:xfrm>
                  <a:off x="3588" y="942"/>
                  <a:ext cx="378" cy="132"/>
                </a:xfrm>
                <a:custGeom>
                  <a:avLst/>
                  <a:gdLst>
                    <a:gd name="T0" fmla="*/ 189 w 378"/>
                    <a:gd name="T1" fmla="*/ 131 h 132"/>
                    <a:gd name="T2" fmla="*/ 377 w 378"/>
                    <a:gd name="T3" fmla="*/ 6 h 132"/>
                    <a:gd name="T4" fmla="*/ 375 w 378"/>
                    <a:gd name="T5" fmla="*/ 5 h 132"/>
                    <a:gd name="T6" fmla="*/ 372 w 378"/>
                    <a:gd name="T7" fmla="*/ 4 h 132"/>
                    <a:gd name="T8" fmla="*/ 370 w 378"/>
                    <a:gd name="T9" fmla="*/ 4 h 132"/>
                    <a:gd name="T10" fmla="*/ 281 w 378"/>
                    <a:gd name="T11" fmla="*/ 1 h 132"/>
                    <a:gd name="T12" fmla="*/ 189 w 378"/>
                    <a:gd name="T13" fmla="*/ 0 h 132"/>
                    <a:gd name="T14" fmla="*/ 96 w 378"/>
                    <a:gd name="T15" fmla="*/ 2 h 132"/>
                    <a:gd name="T16" fmla="*/ 9 w 378"/>
                    <a:gd name="T17" fmla="*/ 4 h 132"/>
                    <a:gd name="T18" fmla="*/ 7 w 378"/>
                    <a:gd name="T19" fmla="*/ 4 h 132"/>
                    <a:gd name="T20" fmla="*/ 5 w 378"/>
                    <a:gd name="T21" fmla="*/ 5 h 132"/>
                    <a:gd name="T22" fmla="*/ 3 w 378"/>
                    <a:gd name="T23" fmla="*/ 5 h 132"/>
                    <a:gd name="T24" fmla="*/ 1 w 378"/>
                    <a:gd name="T25" fmla="*/ 6 h 132"/>
                    <a:gd name="T26" fmla="*/ 0 w 378"/>
                    <a:gd name="T27" fmla="*/ 8 h 132"/>
                    <a:gd name="T28" fmla="*/ 189 w 378"/>
                    <a:gd name="T29" fmla="*/ 13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78"/>
                    <a:gd name="T46" fmla="*/ 0 h 132"/>
                    <a:gd name="T47" fmla="*/ 378 w 378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78" h="132">
                      <a:moveTo>
                        <a:pt x="189" y="131"/>
                      </a:moveTo>
                      <a:lnTo>
                        <a:pt x="377" y="6"/>
                      </a:lnTo>
                      <a:lnTo>
                        <a:pt x="375" y="5"/>
                      </a:lnTo>
                      <a:lnTo>
                        <a:pt x="372" y="4"/>
                      </a:lnTo>
                      <a:lnTo>
                        <a:pt x="370" y="4"/>
                      </a:lnTo>
                      <a:lnTo>
                        <a:pt x="281" y="1"/>
                      </a:lnTo>
                      <a:lnTo>
                        <a:pt x="189" y="0"/>
                      </a:lnTo>
                      <a:lnTo>
                        <a:pt x="96" y="2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89" y="13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28" name="Freeform 30"/>
                <p:cNvSpPr>
                  <a:spLocks/>
                </p:cNvSpPr>
                <p:nvPr/>
              </p:nvSpPr>
              <p:spPr bwMode="auto">
                <a:xfrm>
                  <a:off x="3598" y="951"/>
                  <a:ext cx="359" cy="246"/>
                </a:xfrm>
                <a:custGeom>
                  <a:avLst/>
                  <a:gdLst>
                    <a:gd name="T0" fmla="*/ 0 w 359"/>
                    <a:gd name="T1" fmla="*/ 12 h 246"/>
                    <a:gd name="T2" fmla="*/ 0 w 359"/>
                    <a:gd name="T3" fmla="*/ 230 h 246"/>
                    <a:gd name="T4" fmla="*/ 0 w 359"/>
                    <a:gd name="T5" fmla="*/ 232 h 246"/>
                    <a:gd name="T6" fmla="*/ 1 w 359"/>
                    <a:gd name="T7" fmla="*/ 234 h 246"/>
                    <a:gd name="T8" fmla="*/ 1 w 359"/>
                    <a:gd name="T9" fmla="*/ 235 h 246"/>
                    <a:gd name="T10" fmla="*/ 2 w 359"/>
                    <a:gd name="T11" fmla="*/ 237 h 246"/>
                    <a:gd name="T12" fmla="*/ 4 w 359"/>
                    <a:gd name="T13" fmla="*/ 238 h 246"/>
                    <a:gd name="T14" fmla="*/ 5 w 359"/>
                    <a:gd name="T15" fmla="*/ 239 h 246"/>
                    <a:gd name="T16" fmla="*/ 6 w 359"/>
                    <a:gd name="T17" fmla="*/ 239 h 246"/>
                    <a:gd name="T18" fmla="*/ 8 w 359"/>
                    <a:gd name="T19" fmla="*/ 240 h 246"/>
                    <a:gd name="T20" fmla="*/ 85 w 359"/>
                    <a:gd name="T21" fmla="*/ 243 h 246"/>
                    <a:gd name="T22" fmla="*/ 179 w 359"/>
                    <a:gd name="T23" fmla="*/ 245 h 246"/>
                    <a:gd name="T24" fmla="*/ 267 w 359"/>
                    <a:gd name="T25" fmla="*/ 243 h 246"/>
                    <a:gd name="T26" fmla="*/ 349 w 359"/>
                    <a:gd name="T27" fmla="*/ 240 h 246"/>
                    <a:gd name="T28" fmla="*/ 352 w 359"/>
                    <a:gd name="T29" fmla="*/ 239 h 246"/>
                    <a:gd name="T30" fmla="*/ 354 w 359"/>
                    <a:gd name="T31" fmla="*/ 238 h 246"/>
                    <a:gd name="T32" fmla="*/ 356 w 359"/>
                    <a:gd name="T33" fmla="*/ 237 h 246"/>
                    <a:gd name="T34" fmla="*/ 357 w 359"/>
                    <a:gd name="T35" fmla="*/ 235 h 246"/>
                    <a:gd name="T36" fmla="*/ 358 w 359"/>
                    <a:gd name="T37" fmla="*/ 233 h 246"/>
                    <a:gd name="T38" fmla="*/ 358 w 359"/>
                    <a:gd name="T39" fmla="*/ 231 h 246"/>
                    <a:gd name="T40" fmla="*/ 358 w 359"/>
                    <a:gd name="T41" fmla="*/ 229 h 246"/>
                    <a:gd name="T42" fmla="*/ 358 w 359"/>
                    <a:gd name="T43" fmla="*/ 12 h 246"/>
                    <a:gd name="T44" fmla="*/ 358 w 359"/>
                    <a:gd name="T45" fmla="*/ 10 h 246"/>
                    <a:gd name="T46" fmla="*/ 357 w 359"/>
                    <a:gd name="T47" fmla="*/ 7 h 246"/>
                    <a:gd name="T48" fmla="*/ 355 w 359"/>
                    <a:gd name="T49" fmla="*/ 6 h 246"/>
                    <a:gd name="T50" fmla="*/ 353 w 359"/>
                    <a:gd name="T51" fmla="*/ 4 h 246"/>
                    <a:gd name="T52" fmla="*/ 351 w 359"/>
                    <a:gd name="T53" fmla="*/ 4 h 246"/>
                    <a:gd name="T54" fmla="*/ 348 w 359"/>
                    <a:gd name="T55" fmla="*/ 4 h 246"/>
                    <a:gd name="T56" fmla="*/ 265 w 359"/>
                    <a:gd name="T57" fmla="*/ 1 h 246"/>
                    <a:gd name="T58" fmla="*/ 179 w 359"/>
                    <a:gd name="T59" fmla="*/ 0 h 246"/>
                    <a:gd name="T60" fmla="*/ 92 w 359"/>
                    <a:gd name="T61" fmla="*/ 1 h 246"/>
                    <a:gd name="T62" fmla="*/ 11 w 359"/>
                    <a:gd name="T63" fmla="*/ 4 h 246"/>
                    <a:gd name="T64" fmla="*/ 9 w 359"/>
                    <a:gd name="T65" fmla="*/ 4 h 246"/>
                    <a:gd name="T66" fmla="*/ 7 w 359"/>
                    <a:gd name="T67" fmla="*/ 4 h 246"/>
                    <a:gd name="T68" fmla="*/ 5 w 359"/>
                    <a:gd name="T69" fmla="*/ 5 h 246"/>
                    <a:gd name="T70" fmla="*/ 3 w 359"/>
                    <a:gd name="T71" fmla="*/ 6 h 246"/>
                    <a:gd name="T72" fmla="*/ 2 w 359"/>
                    <a:gd name="T73" fmla="*/ 7 h 246"/>
                    <a:gd name="T74" fmla="*/ 1 w 359"/>
                    <a:gd name="T75" fmla="*/ 8 h 246"/>
                    <a:gd name="T76" fmla="*/ 0 w 359"/>
                    <a:gd name="T77" fmla="*/ 10 h 246"/>
                    <a:gd name="T78" fmla="*/ 0 w 359"/>
                    <a:gd name="T79" fmla="*/ 12 h 24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46"/>
                    <a:gd name="T122" fmla="*/ 359 w 359"/>
                    <a:gd name="T123" fmla="*/ 246 h 24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46">
                      <a:moveTo>
                        <a:pt x="0" y="12"/>
                      </a:moveTo>
                      <a:lnTo>
                        <a:pt x="0" y="230"/>
                      </a:lnTo>
                      <a:lnTo>
                        <a:pt x="0" y="232"/>
                      </a:lnTo>
                      <a:lnTo>
                        <a:pt x="1" y="234"/>
                      </a:lnTo>
                      <a:lnTo>
                        <a:pt x="1" y="235"/>
                      </a:lnTo>
                      <a:lnTo>
                        <a:pt x="2" y="237"/>
                      </a:lnTo>
                      <a:lnTo>
                        <a:pt x="4" y="238"/>
                      </a:lnTo>
                      <a:lnTo>
                        <a:pt x="5" y="239"/>
                      </a:lnTo>
                      <a:lnTo>
                        <a:pt x="6" y="239"/>
                      </a:lnTo>
                      <a:lnTo>
                        <a:pt x="8" y="240"/>
                      </a:lnTo>
                      <a:lnTo>
                        <a:pt x="85" y="243"/>
                      </a:lnTo>
                      <a:lnTo>
                        <a:pt x="179" y="245"/>
                      </a:lnTo>
                      <a:lnTo>
                        <a:pt x="267" y="243"/>
                      </a:lnTo>
                      <a:lnTo>
                        <a:pt x="349" y="240"/>
                      </a:lnTo>
                      <a:lnTo>
                        <a:pt x="352" y="239"/>
                      </a:lnTo>
                      <a:lnTo>
                        <a:pt x="354" y="238"/>
                      </a:lnTo>
                      <a:lnTo>
                        <a:pt x="356" y="237"/>
                      </a:lnTo>
                      <a:lnTo>
                        <a:pt x="357" y="235"/>
                      </a:lnTo>
                      <a:lnTo>
                        <a:pt x="358" y="233"/>
                      </a:lnTo>
                      <a:lnTo>
                        <a:pt x="358" y="231"/>
                      </a:lnTo>
                      <a:lnTo>
                        <a:pt x="358" y="229"/>
                      </a:lnTo>
                      <a:lnTo>
                        <a:pt x="358" y="12"/>
                      </a:lnTo>
                      <a:lnTo>
                        <a:pt x="358" y="10"/>
                      </a:lnTo>
                      <a:lnTo>
                        <a:pt x="357" y="7"/>
                      </a:lnTo>
                      <a:lnTo>
                        <a:pt x="355" y="6"/>
                      </a:lnTo>
                      <a:lnTo>
                        <a:pt x="353" y="4"/>
                      </a:lnTo>
                      <a:lnTo>
                        <a:pt x="351" y="4"/>
                      </a:lnTo>
                      <a:lnTo>
                        <a:pt x="348" y="4"/>
                      </a:lnTo>
                      <a:lnTo>
                        <a:pt x="265" y="1"/>
                      </a:lnTo>
                      <a:lnTo>
                        <a:pt x="179" y="0"/>
                      </a:lnTo>
                      <a:lnTo>
                        <a:pt x="92" y="1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6"/>
                      </a:lnTo>
                      <a:lnTo>
                        <a:pt x="2" y="7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324" name="Freeform 32"/>
              <p:cNvSpPr>
                <a:spLocks/>
              </p:cNvSpPr>
              <p:nvPr/>
            </p:nvSpPr>
            <p:spPr bwMode="auto">
              <a:xfrm>
                <a:off x="3933" y="1217"/>
                <a:ext cx="17" cy="6"/>
              </a:xfrm>
              <a:custGeom>
                <a:avLst/>
                <a:gdLst>
                  <a:gd name="T0" fmla="*/ 0 w 17"/>
                  <a:gd name="T1" fmla="*/ 0 h 6"/>
                  <a:gd name="T2" fmla="*/ 16 w 17"/>
                  <a:gd name="T3" fmla="*/ 0 h 6"/>
                  <a:gd name="T4" fmla="*/ 16 w 17"/>
                  <a:gd name="T5" fmla="*/ 5 h 6"/>
                  <a:gd name="T6" fmla="*/ 0 w 17"/>
                  <a:gd name="T7" fmla="*/ 5 h 6"/>
                  <a:gd name="T8" fmla="*/ 0 w 1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"/>
                  <a:gd name="T17" fmla="*/ 17 w 1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086" name="Group 269"/>
            <p:cNvGrpSpPr>
              <a:grpSpLocks/>
            </p:cNvGrpSpPr>
            <p:nvPr/>
          </p:nvGrpSpPr>
          <p:grpSpPr bwMode="auto">
            <a:xfrm>
              <a:off x="3459" y="1604"/>
              <a:ext cx="638" cy="667"/>
              <a:chOff x="3459" y="1604"/>
              <a:chExt cx="638" cy="667"/>
            </a:xfrm>
          </p:grpSpPr>
          <p:sp>
            <p:nvSpPr>
              <p:cNvPr id="3087" name="Rectangle 34"/>
              <p:cNvSpPr>
                <a:spLocks noChangeArrowheads="1"/>
              </p:cNvSpPr>
              <p:nvPr/>
            </p:nvSpPr>
            <p:spPr bwMode="auto">
              <a:xfrm>
                <a:off x="3459" y="1604"/>
                <a:ext cx="63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es-MX"/>
                  <a:t>Terminal X</a:t>
                </a:r>
              </a:p>
            </p:txBody>
          </p:sp>
          <p:grpSp>
            <p:nvGrpSpPr>
              <p:cNvPr id="3088" name="Group 219"/>
              <p:cNvGrpSpPr>
                <a:grpSpLocks/>
              </p:cNvGrpSpPr>
              <p:nvPr/>
            </p:nvGrpSpPr>
            <p:grpSpPr bwMode="auto">
              <a:xfrm>
                <a:off x="3598" y="2066"/>
                <a:ext cx="393" cy="134"/>
                <a:chOff x="3598" y="2066"/>
                <a:chExt cx="393" cy="134"/>
              </a:xfrm>
            </p:grpSpPr>
            <p:grpSp>
              <p:nvGrpSpPr>
                <p:cNvPr id="3138" name="Group 173"/>
                <p:cNvGrpSpPr>
                  <a:grpSpLocks/>
                </p:cNvGrpSpPr>
                <p:nvPr/>
              </p:nvGrpSpPr>
              <p:grpSpPr bwMode="auto">
                <a:xfrm>
                  <a:off x="3598" y="2066"/>
                  <a:ext cx="393" cy="134"/>
                  <a:chOff x="3598" y="2066"/>
                  <a:chExt cx="393" cy="134"/>
                </a:xfrm>
              </p:grpSpPr>
              <p:grpSp>
                <p:nvGrpSpPr>
                  <p:cNvPr id="318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598" y="2066"/>
                    <a:ext cx="393" cy="134"/>
                    <a:chOff x="3598" y="2066"/>
                    <a:chExt cx="393" cy="134"/>
                  </a:xfrm>
                </p:grpSpPr>
                <p:grpSp>
                  <p:nvGrpSpPr>
                    <p:cNvPr id="3190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98" y="2066"/>
                      <a:ext cx="393" cy="134"/>
                      <a:chOff x="3598" y="2066"/>
                      <a:chExt cx="393" cy="134"/>
                    </a:xfrm>
                  </p:grpSpPr>
                  <p:grpSp>
                    <p:nvGrpSpPr>
                      <p:cNvPr id="3318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98" y="2066"/>
                        <a:ext cx="393" cy="134"/>
                        <a:chOff x="3598" y="2066"/>
                        <a:chExt cx="393" cy="134"/>
                      </a:xfrm>
                    </p:grpSpPr>
                    <p:sp>
                      <p:nvSpPr>
                        <p:cNvPr id="3320" name="Rectangle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01" y="2103"/>
                          <a:ext cx="379" cy="97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endParaRPr lang="es-ES" altLang="es-MX"/>
                        </a:p>
                      </p:txBody>
                    </p:sp>
                    <p:sp>
                      <p:nvSpPr>
                        <p:cNvPr id="3321" name="Freeform 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98" y="2066"/>
                          <a:ext cx="393" cy="34"/>
                        </a:xfrm>
                        <a:custGeom>
                          <a:avLst/>
                          <a:gdLst>
                            <a:gd name="T0" fmla="*/ 0 w 393"/>
                            <a:gd name="T1" fmla="*/ 33 h 34"/>
                            <a:gd name="T2" fmla="*/ 392 w 393"/>
                            <a:gd name="T3" fmla="*/ 33 h 34"/>
                            <a:gd name="T4" fmla="*/ 355 w 393"/>
                            <a:gd name="T5" fmla="*/ 0 h 34"/>
                            <a:gd name="T6" fmla="*/ 42 w 393"/>
                            <a:gd name="T7" fmla="*/ 0 h 34"/>
                            <a:gd name="T8" fmla="*/ 0 w 393"/>
                            <a:gd name="T9" fmla="*/ 33 h 3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93"/>
                            <a:gd name="T16" fmla="*/ 0 h 34"/>
                            <a:gd name="T17" fmla="*/ 393 w 393"/>
                            <a:gd name="T18" fmla="*/ 34 h 3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93" h="34">
                              <a:moveTo>
                                <a:pt x="0" y="33"/>
                              </a:moveTo>
                              <a:lnTo>
                                <a:pt x="392" y="33"/>
                              </a:lnTo>
                              <a:lnTo>
                                <a:pt x="355" y="0"/>
                              </a:lnTo>
                              <a:lnTo>
                                <a:pt x="42" y="0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sp>
                    <p:nvSpPr>
                      <p:cNvPr id="3319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9" y="2094"/>
                        <a:ext cx="37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s-MX"/>
                      </a:p>
                    </p:txBody>
                  </p:sp>
                </p:grpSp>
                <p:grpSp>
                  <p:nvGrpSpPr>
                    <p:cNvPr id="3191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8" y="2182"/>
                      <a:ext cx="373" cy="17"/>
                      <a:chOff x="3608" y="2182"/>
                      <a:chExt cx="373" cy="17"/>
                    </a:xfrm>
                  </p:grpSpPr>
                  <p:grpSp>
                    <p:nvGrpSpPr>
                      <p:cNvPr id="3192" name="Group 1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8" y="2182"/>
                        <a:ext cx="187" cy="17"/>
                        <a:chOff x="3608" y="2182"/>
                        <a:chExt cx="187" cy="17"/>
                      </a:xfrm>
                    </p:grpSpPr>
                    <p:grpSp>
                      <p:nvGrpSpPr>
                        <p:cNvPr id="3256" name="Group 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08" y="2182"/>
                          <a:ext cx="94" cy="17"/>
                          <a:chOff x="3608" y="2182"/>
                          <a:chExt cx="94" cy="17"/>
                        </a:xfrm>
                      </p:grpSpPr>
                      <p:grpSp>
                        <p:nvGrpSpPr>
                          <p:cNvPr id="3288" name="Group 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08" y="2182"/>
                            <a:ext cx="47" cy="17"/>
                            <a:chOff x="3608" y="2182"/>
                            <a:chExt cx="47" cy="17"/>
                          </a:xfrm>
                        </p:grpSpPr>
                        <p:grpSp>
                          <p:nvGrpSpPr>
                            <p:cNvPr id="3304" name="Group 4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08" y="2182"/>
                              <a:ext cx="24" cy="17"/>
                              <a:chOff x="3608" y="2182"/>
                              <a:chExt cx="24" cy="17"/>
                            </a:xfrm>
                          </p:grpSpPr>
                          <p:grpSp>
                            <p:nvGrpSpPr>
                              <p:cNvPr id="3312" name="Group 4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08" y="2182"/>
                                <a:ext cx="12" cy="17"/>
                                <a:chOff x="3608" y="2182"/>
                                <a:chExt cx="12" cy="17"/>
                              </a:xfrm>
                            </p:grpSpPr>
                            <p:sp>
                              <p:nvSpPr>
                                <p:cNvPr id="3316" name="Freeform 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08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17" name="Freeform 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1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313" name="Group 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20" y="2182"/>
                                <a:ext cx="12" cy="17"/>
                                <a:chOff x="3620" y="2182"/>
                                <a:chExt cx="12" cy="17"/>
                              </a:xfrm>
                            </p:grpSpPr>
                            <p:sp>
                              <p:nvSpPr>
                                <p:cNvPr id="3314" name="Freeform 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2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15" name="Freeform 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2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305" name="Group 5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32" y="2182"/>
                              <a:ext cx="23" cy="17"/>
                              <a:chOff x="3632" y="2182"/>
                              <a:chExt cx="23" cy="17"/>
                            </a:xfrm>
                          </p:grpSpPr>
                          <p:grpSp>
                            <p:nvGrpSpPr>
                              <p:cNvPr id="3306" name="Group 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32" y="2182"/>
                                <a:ext cx="12" cy="17"/>
                                <a:chOff x="3632" y="2182"/>
                                <a:chExt cx="12" cy="17"/>
                              </a:xfrm>
                            </p:grpSpPr>
                            <p:sp>
                              <p:nvSpPr>
                                <p:cNvPr id="3310" name="Freeform 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3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11" name="Freeform 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3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307" name="Group 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43" y="2182"/>
                                <a:ext cx="12" cy="17"/>
                                <a:chOff x="3643" y="2182"/>
                                <a:chExt cx="12" cy="17"/>
                              </a:xfrm>
                            </p:grpSpPr>
                            <p:sp>
                              <p:nvSpPr>
                                <p:cNvPr id="3308" name="Freeform 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43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09" name="Freeform 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4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289" name="Group 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55" y="2182"/>
                            <a:ext cx="47" cy="17"/>
                            <a:chOff x="3655" y="2182"/>
                            <a:chExt cx="47" cy="17"/>
                          </a:xfrm>
                        </p:grpSpPr>
                        <p:grpSp>
                          <p:nvGrpSpPr>
                            <p:cNvPr id="3290" name="Group 6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55" y="2182"/>
                              <a:ext cx="24" cy="17"/>
                              <a:chOff x="3655" y="2182"/>
                              <a:chExt cx="24" cy="17"/>
                            </a:xfrm>
                          </p:grpSpPr>
                          <p:grpSp>
                            <p:nvGrpSpPr>
                              <p:cNvPr id="3298" name="Group 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55" y="2182"/>
                                <a:ext cx="12" cy="17"/>
                                <a:chOff x="3655" y="2182"/>
                                <a:chExt cx="12" cy="17"/>
                              </a:xfrm>
                            </p:grpSpPr>
                            <p:sp>
                              <p:nvSpPr>
                                <p:cNvPr id="3302" name="Freeform 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5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03" name="Freeform 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6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99" name="Group 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67" y="2182"/>
                                <a:ext cx="12" cy="17"/>
                                <a:chOff x="3667" y="2182"/>
                                <a:chExt cx="12" cy="17"/>
                              </a:xfrm>
                            </p:grpSpPr>
                            <p:sp>
                              <p:nvSpPr>
                                <p:cNvPr id="3300" name="Freeform 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6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01" name="Freeform 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7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91" name="Group 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78" y="2182"/>
                              <a:ext cx="24" cy="17"/>
                              <a:chOff x="3678" y="2182"/>
                              <a:chExt cx="24" cy="17"/>
                            </a:xfrm>
                          </p:grpSpPr>
                          <p:grpSp>
                            <p:nvGrpSpPr>
                              <p:cNvPr id="3292" name="Group 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78" y="2182"/>
                                <a:ext cx="12" cy="17"/>
                                <a:chOff x="3678" y="2182"/>
                                <a:chExt cx="12" cy="17"/>
                              </a:xfrm>
                            </p:grpSpPr>
                            <p:sp>
                              <p:nvSpPr>
                                <p:cNvPr id="3296" name="Freeform 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7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97" name="Freeform 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8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93" name="Group 6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90" y="2182"/>
                                <a:ext cx="12" cy="17"/>
                                <a:chOff x="3690" y="2182"/>
                                <a:chExt cx="12" cy="17"/>
                              </a:xfrm>
                            </p:grpSpPr>
                            <p:sp>
                              <p:nvSpPr>
                                <p:cNvPr id="3294" name="Freeform 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9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95" name="Freeform 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9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3257" name="Group 1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02" y="2182"/>
                          <a:ext cx="93" cy="17"/>
                          <a:chOff x="3702" y="2182"/>
                          <a:chExt cx="93" cy="17"/>
                        </a:xfrm>
                      </p:grpSpPr>
                      <p:grpSp>
                        <p:nvGrpSpPr>
                          <p:cNvPr id="3258" name="Group 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02" y="2182"/>
                            <a:ext cx="47" cy="17"/>
                            <a:chOff x="3702" y="2182"/>
                            <a:chExt cx="47" cy="17"/>
                          </a:xfrm>
                        </p:grpSpPr>
                        <p:grpSp>
                          <p:nvGrpSpPr>
                            <p:cNvPr id="3274" name="Group 7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02" y="2182"/>
                              <a:ext cx="23" cy="17"/>
                              <a:chOff x="3702" y="2182"/>
                              <a:chExt cx="23" cy="17"/>
                            </a:xfrm>
                          </p:grpSpPr>
                          <p:grpSp>
                            <p:nvGrpSpPr>
                              <p:cNvPr id="3282" name="Group 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02" y="2182"/>
                                <a:ext cx="11" cy="17"/>
                                <a:chOff x="3702" y="2182"/>
                                <a:chExt cx="11" cy="17"/>
                              </a:xfrm>
                            </p:grpSpPr>
                            <p:sp>
                              <p:nvSpPr>
                                <p:cNvPr id="3286" name="Freeform 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0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87" name="Freeform 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0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83" name="Group 7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13" y="2182"/>
                                <a:ext cx="12" cy="17"/>
                                <a:chOff x="3713" y="2182"/>
                                <a:chExt cx="12" cy="17"/>
                              </a:xfrm>
                            </p:grpSpPr>
                            <p:sp>
                              <p:nvSpPr>
                                <p:cNvPr id="3284" name="Freeform 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1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85" name="Freeform 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1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75" name="Group 8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25" y="2182"/>
                              <a:ext cx="24" cy="17"/>
                              <a:chOff x="3725" y="2182"/>
                              <a:chExt cx="24" cy="17"/>
                            </a:xfrm>
                          </p:grpSpPr>
                          <p:grpSp>
                            <p:nvGrpSpPr>
                              <p:cNvPr id="3276" name="Group 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25" y="2182"/>
                                <a:ext cx="12" cy="17"/>
                                <a:chOff x="3725" y="2182"/>
                                <a:chExt cx="12" cy="17"/>
                              </a:xfrm>
                            </p:grpSpPr>
                            <p:sp>
                              <p:nvSpPr>
                                <p:cNvPr id="3280" name="Freeform 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2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81" name="Freeform 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3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77" name="Group 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37" y="2182"/>
                                <a:ext cx="12" cy="17"/>
                                <a:chOff x="3737" y="2182"/>
                                <a:chExt cx="12" cy="17"/>
                              </a:xfrm>
                            </p:grpSpPr>
                            <p:sp>
                              <p:nvSpPr>
                                <p:cNvPr id="3278" name="Freeform 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3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79" name="Freeform 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42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259" name="Group 1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8" y="2182"/>
                            <a:ext cx="47" cy="17"/>
                            <a:chOff x="3748" y="2182"/>
                            <a:chExt cx="47" cy="17"/>
                          </a:xfrm>
                        </p:grpSpPr>
                        <p:grpSp>
                          <p:nvGrpSpPr>
                            <p:cNvPr id="3260" name="Group 9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8" y="2182"/>
                              <a:ext cx="24" cy="17"/>
                              <a:chOff x="3748" y="2182"/>
                              <a:chExt cx="24" cy="17"/>
                            </a:xfrm>
                          </p:grpSpPr>
                          <p:grpSp>
                            <p:nvGrpSpPr>
                              <p:cNvPr id="3268" name="Group 8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8" y="2182"/>
                                <a:ext cx="12" cy="17"/>
                                <a:chOff x="3748" y="2182"/>
                                <a:chExt cx="12" cy="17"/>
                              </a:xfrm>
                            </p:grpSpPr>
                            <p:sp>
                              <p:nvSpPr>
                                <p:cNvPr id="3272" name="Freeform 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4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73" name="Freeform 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5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69" name="Group 9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60" y="2182"/>
                                <a:ext cx="12" cy="17"/>
                                <a:chOff x="3760" y="2182"/>
                                <a:chExt cx="12" cy="17"/>
                              </a:xfrm>
                            </p:grpSpPr>
                            <p:sp>
                              <p:nvSpPr>
                                <p:cNvPr id="3270" name="Freeform 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6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71" name="Freeform 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6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61" name="Group 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71" y="2182"/>
                              <a:ext cx="24" cy="17"/>
                              <a:chOff x="3771" y="2182"/>
                              <a:chExt cx="24" cy="17"/>
                            </a:xfrm>
                          </p:grpSpPr>
                          <p:grpSp>
                            <p:nvGrpSpPr>
                              <p:cNvPr id="3262" name="Group 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71" y="2182"/>
                                <a:ext cx="12" cy="17"/>
                                <a:chOff x="3771" y="2182"/>
                                <a:chExt cx="12" cy="17"/>
                              </a:xfrm>
                            </p:grpSpPr>
                            <p:sp>
                              <p:nvSpPr>
                                <p:cNvPr id="3266" name="Freeform 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7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67" name="Freeform 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7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63" name="Group 9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83" y="2182"/>
                                <a:ext cx="12" cy="17"/>
                                <a:chOff x="3783" y="2182"/>
                                <a:chExt cx="12" cy="17"/>
                              </a:xfrm>
                            </p:grpSpPr>
                            <p:sp>
                              <p:nvSpPr>
                                <p:cNvPr id="3264" name="Freeform 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8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65" name="Freeform 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8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3193" name="Group 1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95" y="2182"/>
                        <a:ext cx="186" cy="17"/>
                        <a:chOff x="3795" y="2182"/>
                        <a:chExt cx="186" cy="17"/>
                      </a:xfrm>
                    </p:grpSpPr>
                    <p:grpSp>
                      <p:nvGrpSpPr>
                        <p:cNvPr id="3194" name="Group 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95" y="2182"/>
                          <a:ext cx="93" cy="17"/>
                          <a:chOff x="3795" y="2182"/>
                          <a:chExt cx="93" cy="17"/>
                        </a:xfrm>
                      </p:grpSpPr>
                      <p:grpSp>
                        <p:nvGrpSpPr>
                          <p:cNvPr id="3226" name="Group 1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95" y="2182"/>
                            <a:ext cx="46" cy="17"/>
                            <a:chOff x="3795" y="2182"/>
                            <a:chExt cx="46" cy="17"/>
                          </a:xfrm>
                        </p:grpSpPr>
                        <p:grpSp>
                          <p:nvGrpSpPr>
                            <p:cNvPr id="3242" name="Group 1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95" y="2182"/>
                              <a:ext cx="23" cy="17"/>
                              <a:chOff x="3795" y="2182"/>
                              <a:chExt cx="23" cy="17"/>
                            </a:xfrm>
                          </p:grpSpPr>
                          <p:grpSp>
                            <p:nvGrpSpPr>
                              <p:cNvPr id="3250" name="Group 1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95" y="2182"/>
                                <a:ext cx="11" cy="17"/>
                                <a:chOff x="3795" y="2182"/>
                                <a:chExt cx="11" cy="17"/>
                              </a:xfrm>
                            </p:grpSpPr>
                            <p:sp>
                              <p:nvSpPr>
                                <p:cNvPr id="3254" name="Freeform 1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9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55" name="Freeform 1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0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51" name="Group 1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06" y="2182"/>
                                <a:ext cx="12" cy="17"/>
                                <a:chOff x="3806" y="2182"/>
                                <a:chExt cx="12" cy="17"/>
                              </a:xfrm>
                            </p:grpSpPr>
                            <p:sp>
                              <p:nvSpPr>
                                <p:cNvPr id="3252" name="Freeform 1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0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53" name="Freeform 1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1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43" name="Group 1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17" y="2182"/>
                              <a:ext cx="24" cy="17"/>
                              <a:chOff x="3817" y="2182"/>
                              <a:chExt cx="24" cy="17"/>
                            </a:xfrm>
                          </p:grpSpPr>
                          <p:grpSp>
                            <p:nvGrpSpPr>
                              <p:cNvPr id="3244" name="Group 1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17" y="2182"/>
                                <a:ext cx="13" cy="17"/>
                                <a:chOff x="3817" y="2182"/>
                                <a:chExt cx="13" cy="17"/>
                              </a:xfrm>
                            </p:grpSpPr>
                            <p:sp>
                              <p:nvSpPr>
                                <p:cNvPr id="3248" name="Freeform 1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17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49" name="Freeform 1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23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45" name="Group 11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29" y="2182"/>
                                <a:ext cx="12" cy="17"/>
                                <a:chOff x="3829" y="2182"/>
                                <a:chExt cx="12" cy="17"/>
                              </a:xfrm>
                            </p:grpSpPr>
                            <p:sp>
                              <p:nvSpPr>
                                <p:cNvPr id="3246" name="Freeform 1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2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47" name="Freeform 1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3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227" name="Group 1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1" y="2182"/>
                            <a:ext cx="47" cy="17"/>
                            <a:chOff x="3841" y="2182"/>
                            <a:chExt cx="47" cy="17"/>
                          </a:xfrm>
                        </p:grpSpPr>
                        <p:grpSp>
                          <p:nvGrpSpPr>
                            <p:cNvPr id="3228" name="Group 1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1" y="2182"/>
                              <a:ext cx="24" cy="17"/>
                              <a:chOff x="3841" y="2182"/>
                              <a:chExt cx="24" cy="17"/>
                            </a:xfrm>
                          </p:grpSpPr>
                          <p:grpSp>
                            <p:nvGrpSpPr>
                              <p:cNvPr id="3236" name="Group 1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41" y="2182"/>
                                <a:ext cx="12" cy="17"/>
                                <a:chOff x="3841" y="2182"/>
                                <a:chExt cx="12" cy="17"/>
                              </a:xfrm>
                            </p:grpSpPr>
                            <p:sp>
                              <p:nvSpPr>
                                <p:cNvPr id="3240" name="Freeform 1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4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41" name="Freeform 1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4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37" name="Group 1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53" y="2182"/>
                                <a:ext cx="12" cy="17"/>
                                <a:chOff x="3853" y="2182"/>
                                <a:chExt cx="12" cy="17"/>
                              </a:xfrm>
                            </p:grpSpPr>
                            <p:sp>
                              <p:nvSpPr>
                                <p:cNvPr id="3238" name="Freeform 1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5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39" name="Freeform 1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58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29" name="Group 1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64" y="2182"/>
                              <a:ext cx="24" cy="17"/>
                              <a:chOff x="3864" y="2182"/>
                              <a:chExt cx="24" cy="17"/>
                            </a:xfrm>
                          </p:grpSpPr>
                          <p:grpSp>
                            <p:nvGrpSpPr>
                              <p:cNvPr id="3230" name="Group 1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64" y="2182"/>
                                <a:ext cx="12" cy="17"/>
                                <a:chOff x="3864" y="2182"/>
                                <a:chExt cx="12" cy="17"/>
                              </a:xfrm>
                            </p:grpSpPr>
                            <p:sp>
                              <p:nvSpPr>
                                <p:cNvPr id="3234" name="Freeform 1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6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35" name="Freeform 1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7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31" name="Group 13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76" y="2182"/>
                                <a:ext cx="12" cy="17"/>
                                <a:chOff x="3876" y="2182"/>
                                <a:chExt cx="12" cy="17"/>
                              </a:xfrm>
                            </p:grpSpPr>
                            <p:sp>
                              <p:nvSpPr>
                                <p:cNvPr id="3232" name="Freeform 1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7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33" name="Freeform 1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81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3195" name="Group 1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88" y="2182"/>
                          <a:ext cx="93" cy="17"/>
                          <a:chOff x="3888" y="2182"/>
                          <a:chExt cx="93" cy="17"/>
                        </a:xfrm>
                      </p:grpSpPr>
                      <p:grpSp>
                        <p:nvGrpSpPr>
                          <p:cNvPr id="3196" name="Group 1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88" y="2182"/>
                            <a:ext cx="46" cy="17"/>
                            <a:chOff x="3888" y="2182"/>
                            <a:chExt cx="46" cy="17"/>
                          </a:xfrm>
                        </p:grpSpPr>
                        <p:grpSp>
                          <p:nvGrpSpPr>
                            <p:cNvPr id="3212" name="Group 14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88" y="2182"/>
                              <a:ext cx="23" cy="17"/>
                              <a:chOff x="3888" y="2182"/>
                              <a:chExt cx="23" cy="17"/>
                            </a:xfrm>
                          </p:grpSpPr>
                          <p:grpSp>
                            <p:nvGrpSpPr>
                              <p:cNvPr id="3220" name="Group 1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88" y="2182"/>
                                <a:ext cx="11" cy="17"/>
                                <a:chOff x="3888" y="2182"/>
                                <a:chExt cx="11" cy="17"/>
                              </a:xfrm>
                            </p:grpSpPr>
                            <p:sp>
                              <p:nvSpPr>
                                <p:cNvPr id="3224" name="Freeform 1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88" y="2182"/>
                                  <a:ext cx="5" cy="17"/>
                                </a:xfrm>
                                <a:custGeom>
                                  <a:avLst/>
                                  <a:gdLst>
                                    <a:gd name="T0" fmla="*/ 4 w 5"/>
                                    <a:gd name="T1" fmla="*/ 0 h 17"/>
                                    <a:gd name="T2" fmla="*/ 0 w 5"/>
                                    <a:gd name="T3" fmla="*/ 0 h 17"/>
                                    <a:gd name="T4" fmla="*/ 0 w 5"/>
                                    <a:gd name="T5" fmla="*/ 16 h 17"/>
                                    <a:gd name="T6" fmla="*/ 4 w 5"/>
                                    <a:gd name="T7" fmla="*/ 16 h 17"/>
                                    <a:gd name="T8" fmla="*/ 4 w 5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5"/>
                                    <a:gd name="T16" fmla="*/ 0 h 17"/>
                                    <a:gd name="T17" fmla="*/ 5 w 5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5" h="17">
                                      <a:moveTo>
                                        <a:pt x="4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4" y="16"/>
                                      </a:lnTo>
                                      <a:lnTo>
                                        <a:pt x="4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25" name="Freeform 1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9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21" name="Group 13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99" y="2182"/>
                                <a:ext cx="12" cy="17"/>
                                <a:chOff x="3899" y="2182"/>
                                <a:chExt cx="12" cy="17"/>
                              </a:xfrm>
                            </p:grpSpPr>
                            <p:sp>
                              <p:nvSpPr>
                                <p:cNvPr id="3222" name="Freeform 1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9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23" name="Freeform 1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0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13" name="Group 1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11" y="2182"/>
                              <a:ext cx="23" cy="17"/>
                              <a:chOff x="3911" y="2182"/>
                              <a:chExt cx="23" cy="17"/>
                            </a:xfrm>
                          </p:grpSpPr>
                          <p:grpSp>
                            <p:nvGrpSpPr>
                              <p:cNvPr id="3214" name="Group 14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11" y="2182"/>
                                <a:ext cx="12" cy="17"/>
                                <a:chOff x="3911" y="2182"/>
                                <a:chExt cx="12" cy="17"/>
                              </a:xfrm>
                            </p:grpSpPr>
                            <p:sp>
                              <p:nvSpPr>
                                <p:cNvPr id="3218" name="Freeform 1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1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19" name="Freeform 1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16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15" name="Group 1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22" y="2182"/>
                                <a:ext cx="12" cy="17"/>
                                <a:chOff x="3922" y="2182"/>
                                <a:chExt cx="12" cy="17"/>
                              </a:xfrm>
                            </p:grpSpPr>
                            <p:sp>
                              <p:nvSpPr>
                                <p:cNvPr id="3216" name="Freeform 1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2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17" name="Freeform 1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2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197" name="Group 1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34" y="2182"/>
                            <a:ext cx="47" cy="17"/>
                            <a:chOff x="3934" y="2182"/>
                            <a:chExt cx="47" cy="17"/>
                          </a:xfrm>
                        </p:grpSpPr>
                        <p:grpSp>
                          <p:nvGrpSpPr>
                            <p:cNvPr id="3198" name="Group 15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34" y="2182"/>
                              <a:ext cx="24" cy="17"/>
                              <a:chOff x="3934" y="2182"/>
                              <a:chExt cx="24" cy="17"/>
                            </a:xfrm>
                          </p:grpSpPr>
                          <p:grpSp>
                            <p:nvGrpSpPr>
                              <p:cNvPr id="3206" name="Group 1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34" y="2182"/>
                                <a:ext cx="12" cy="17"/>
                                <a:chOff x="3934" y="2182"/>
                                <a:chExt cx="12" cy="17"/>
                              </a:xfrm>
                            </p:grpSpPr>
                            <p:sp>
                              <p:nvSpPr>
                                <p:cNvPr id="3210" name="Freeform 1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3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11" name="Freeform 1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4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07" name="Group 15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46" y="2182"/>
                                <a:ext cx="12" cy="17"/>
                                <a:chOff x="3946" y="2182"/>
                                <a:chExt cx="12" cy="17"/>
                              </a:xfrm>
                            </p:grpSpPr>
                            <p:sp>
                              <p:nvSpPr>
                                <p:cNvPr id="3208" name="Freeform 1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4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09" name="Freeform 1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5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199" name="Group 1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57" y="2182"/>
                              <a:ext cx="24" cy="17"/>
                              <a:chOff x="3957" y="2182"/>
                              <a:chExt cx="24" cy="17"/>
                            </a:xfrm>
                          </p:grpSpPr>
                          <p:grpSp>
                            <p:nvGrpSpPr>
                              <p:cNvPr id="3200" name="Group 1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57" y="2182"/>
                                <a:ext cx="12" cy="17"/>
                                <a:chOff x="3957" y="2182"/>
                                <a:chExt cx="12" cy="17"/>
                              </a:xfrm>
                            </p:grpSpPr>
                            <p:sp>
                              <p:nvSpPr>
                                <p:cNvPr id="3204" name="Freeform 1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5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05" name="Freeform 1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6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01" name="Group 16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69" y="2182"/>
                                <a:ext cx="12" cy="17"/>
                                <a:chOff x="3969" y="2182"/>
                                <a:chExt cx="12" cy="17"/>
                              </a:xfrm>
                            </p:grpSpPr>
                            <p:sp>
                              <p:nvSpPr>
                                <p:cNvPr id="3202" name="Freeform 1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6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03" name="Freeform 1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74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3185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3611" y="2112"/>
                    <a:ext cx="359" cy="42"/>
                    <a:chOff x="3611" y="2112"/>
                    <a:chExt cx="359" cy="42"/>
                  </a:xfrm>
                </p:grpSpPr>
                <p:sp>
                  <p:nvSpPr>
                    <p:cNvPr id="3186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1" y="2112"/>
                      <a:ext cx="67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2" y="2112"/>
                      <a:ext cx="101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7" y="2112"/>
                      <a:ext cx="109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9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0" y="2112"/>
                      <a:ext cx="40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</p:grpSp>
            </p:grpSp>
            <p:grpSp>
              <p:nvGrpSpPr>
                <p:cNvPr id="3139" name="Group 179"/>
                <p:cNvGrpSpPr>
                  <a:grpSpLocks/>
                </p:cNvGrpSpPr>
                <p:nvPr/>
              </p:nvGrpSpPr>
              <p:grpSpPr bwMode="auto">
                <a:xfrm>
                  <a:off x="3932" y="2109"/>
                  <a:ext cx="27" cy="27"/>
                  <a:chOff x="3932" y="2109"/>
                  <a:chExt cx="27" cy="27"/>
                </a:xfrm>
              </p:grpSpPr>
              <p:sp>
                <p:nvSpPr>
                  <p:cNvPr id="3179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952" y="2118"/>
                    <a:ext cx="7" cy="1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sp>
                <p:nvSpPr>
                  <p:cNvPr id="3180" name="Rectangle 17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955" y="2117"/>
                    <a:ext cx="1" cy="1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grpSp>
                <p:nvGrpSpPr>
                  <p:cNvPr id="3181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3932" y="2109"/>
                    <a:ext cx="2" cy="27"/>
                    <a:chOff x="3932" y="2109"/>
                    <a:chExt cx="2" cy="27"/>
                  </a:xfrm>
                </p:grpSpPr>
                <p:sp>
                  <p:nvSpPr>
                    <p:cNvPr id="3182" name="Rectangle 17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932" y="2109"/>
                      <a:ext cx="2" cy="1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3" name="Rectangle 17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932" y="2124"/>
                      <a:ext cx="2" cy="1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</p:grpSp>
            </p:grpSp>
            <p:grpSp>
              <p:nvGrpSpPr>
                <p:cNvPr id="3140" name="Group 186"/>
                <p:cNvGrpSpPr>
                  <a:grpSpLocks/>
                </p:cNvGrpSpPr>
                <p:nvPr/>
              </p:nvGrpSpPr>
              <p:grpSpPr bwMode="auto">
                <a:xfrm>
                  <a:off x="3692" y="2109"/>
                  <a:ext cx="97" cy="38"/>
                  <a:chOff x="3692" y="2109"/>
                  <a:chExt cx="97" cy="38"/>
                </a:xfrm>
              </p:grpSpPr>
              <p:grpSp>
                <p:nvGrpSpPr>
                  <p:cNvPr id="317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3696" y="2119"/>
                    <a:ext cx="93" cy="11"/>
                    <a:chOff x="3696" y="2119"/>
                    <a:chExt cx="93" cy="11"/>
                  </a:xfrm>
                </p:grpSpPr>
                <p:sp>
                  <p:nvSpPr>
                    <p:cNvPr id="3176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0" y="2119"/>
                      <a:ext cx="26" cy="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77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0" y="2125"/>
                      <a:ext cx="26" cy="5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78" name="Rectangle 18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696" y="2124"/>
                      <a:ext cx="93" cy="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</p:grpSp>
              <p:sp>
                <p:nvSpPr>
                  <p:cNvPr id="3174" name="Rectangle 18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692" y="2109"/>
                    <a:ext cx="4" cy="12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sp>
                <p:nvSpPr>
                  <p:cNvPr id="3175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3777" y="2143"/>
                    <a:ext cx="6" cy="4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</p:grpSp>
            <p:grpSp>
              <p:nvGrpSpPr>
                <p:cNvPr id="3141" name="Group 217"/>
                <p:cNvGrpSpPr>
                  <a:grpSpLocks/>
                </p:cNvGrpSpPr>
                <p:nvPr/>
              </p:nvGrpSpPr>
              <p:grpSpPr bwMode="auto">
                <a:xfrm>
                  <a:off x="3609" y="2150"/>
                  <a:ext cx="73" cy="5"/>
                  <a:chOff x="3609" y="2150"/>
                  <a:chExt cx="73" cy="5"/>
                </a:xfrm>
              </p:grpSpPr>
              <p:grpSp>
                <p:nvGrpSpPr>
                  <p:cNvPr id="3143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3609" y="2150"/>
                    <a:ext cx="38" cy="5"/>
                    <a:chOff x="3609" y="2150"/>
                    <a:chExt cx="38" cy="5"/>
                  </a:xfrm>
                </p:grpSpPr>
                <p:grpSp>
                  <p:nvGrpSpPr>
                    <p:cNvPr id="3159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9" y="2150"/>
                      <a:ext cx="20" cy="5"/>
                      <a:chOff x="3609" y="2150"/>
                      <a:chExt cx="20" cy="5"/>
                    </a:xfrm>
                  </p:grpSpPr>
                  <p:grpSp>
                    <p:nvGrpSpPr>
                      <p:cNvPr id="3167" name="Group 1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9" y="2150"/>
                        <a:ext cx="11" cy="5"/>
                        <a:chOff x="3609" y="2150"/>
                        <a:chExt cx="11" cy="5"/>
                      </a:xfrm>
                    </p:grpSpPr>
                    <p:sp>
                      <p:nvSpPr>
                        <p:cNvPr id="3171" name="Freeform 1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09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72" name="Freeform 1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13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68" name="Group 1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18" y="2150"/>
                        <a:ext cx="11" cy="5"/>
                        <a:chOff x="3618" y="2150"/>
                        <a:chExt cx="11" cy="5"/>
                      </a:xfrm>
                    </p:grpSpPr>
                    <p:sp>
                      <p:nvSpPr>
                        <p:cNvPr id="3169" name="Freeform 1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18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70" name="Freeform 1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22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  <p:grpSp>
                  <p:nvGrpSpPr>
                    <p:cNvPr id="3160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27" y="2150"/>
                      <a:ext cx="20" cy="5"/>
                      <a:chOff x="3627" y="2150"/>
                      <a:chExt cx="20" cy="5"/>
                    </a:xfrm>
                  </p:grpSpPr>
                  <p:grpSp>
                    <p:nvGrpSpPr>
                      <p:cNvPr id="3161" name="Group 1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27" y="2150"/>
                        <a:ext cx="11" cy="5"/>
                        <a:chOff x="3627" y="2150"/>
                        <a:chExt cx="11" cy="5"/>
                      </a:xfrm>
                    </p:grpSpPr>
                    <p:sp>
                      <p:nvSpPr>
                        <p:cNvPr id="3165" name="Freeform 1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27" y="2150"/>
                          <a:ext cx="6" cy="5"/>
                        </a:xfrm>
                        <a:custGeom>
                          <a:avLst/>
                          <a:gdLst>
                            <a:gd name="T0" fmla="*/ 5 w 6"/>
                            <a:gd name="T1" fmla="*/ 0 h 5"/>
                            <a:gd name="T2" fmla="*/ 0 w 6"/>
                            <a:gd name="T3" fmla="*/ 0 h 5"/>
                            <a:gd name="T4" fmla="*/ 0 w 6"/>
                            <a:gd name="T5" fmla="*/ 4 h 5"/>
                            <a:gd name="T6" fmla="*/ 5 w 6"/>
                            <a:gd name="T7" fmla="*/ 4 h 5"/>
                            <a:gd name="T8" fmla="*/ 5 w 6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6"/>
                            <a:gd name="T16" fmla="*/ 0 h 5"/>
                            <a:gd name="T17" fmla="*/ 6 w 6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6" h="5">
                              <a:moveTo>
                                <a:pt x="5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5" y="4"/>
                              </a:lnTo>
                              <a:lnTo>
                                <a:pt x="5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66" name="Freeform 1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31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62" name="Group 1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6" y="2150"/>
                        <a:ext cx="11" cy="5"/>
                        <a:chOff x="3636" y="2150"/>
                        <a:chExt cx="11" cy="5"/>
                      </a:xfrm>
                    </p:grpSpPr>
                    <p:sp>
                      <p:nvSpPr>
                        <p:cNvPr id="3163" name="Freeform 1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36" y="2150"/>
                          <a:ext cx="6" cy="5"/>
                        </a:xfrm>
                        <a:custGeom>
                          <a:avLst/>
                          <a:gdLst>
                            <a:gd name="T0" fmla="*/ 5 w 6"/>
                            <a:gd name="T1" fmla="*/ 0 h 5"/>
                            <a:gd name="T2" fmla="*/ 0 w 6"/>
                            <a:gd name="T3" fmla="*/ 0 h 5"/>
                            <a:gd name="T4" fmla="*/ 0 w 6"/>
                            <a:gd name="T5" fmla="*/ 4 h 5"/>
                            <a:gd name="T6" fmla="*/ 5 w 6"/>
                            <a:gd name="T7" fmla="*/ 4 h 5"/>
                            <a:gd name="T8" fmla="*/ 5 w 6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6"/>
                            <a:gd name="T16" fmla="*/ 0 h 5"/>
                            <a:gd name="T17" fmla="*/ 6 w 6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6" h="5">
                              <a:moveTo>
                                <a:pt x="5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5" y="4"/>
                              </a:lnTo>
                              <a:lnTo>
                                <a:pt x="5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64" name="Freeform 19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0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</p:grpSp>
              <p:grpSp>
                <p:nvGrpSpPr>
                  <p:cNvPr id="3144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3644" y="2150"/>
                    <a:ext cx="38" cy="5"/>
                    <a:chOff x="3644" y="2150"/>
                    <a:chExt cx="38" cy="5"/>
                  </a:xfrm>
                </p:grpSpPr>
                <p:grpSp>
                  <p:nvGrpSpPr>
                    <p:cNvPr id="3145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4" y="2150"/>
                      <a:ext cx="20" cy="5"/>
                      <a:chOff x="3644" y="2150"/>
                      <a:chExt cx="20" cy="5"/>
                    </a:xfrm>
                  </p:grpSpPr>
                  <p:grpSp>
                    <p:nvGrpSpPr>
                      <p:cNvPr id="3153" name="Group 2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44" y="2150"/>
                        <a:ext cx="11" cy="5"/>
                        <a:chOff x="3644" y="2150"/>
                        <a:chExt cx="11" cy="5"/>
                      </a:xfrm>
                    </p:grpSpPr>
                    <p:sp>
                      <p:nvSpPr>
                        <p:cNvPr id="3157" name="Freeform 2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4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8" name="Freeform 2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8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54" name="Group 2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3" y="2150"/>
                        <a:ext cx="11" cy="5"/>
                        <a:chOff x="3653" y="2150"/>
                        <a:chExt cx="11" cy="5"/>
                      </a:xfrm>
                    </p:grpSpPr>
                    <p:sp>
                      <p:nvSpPr>
                        <p:cNvPr id="3155" name="Freeform 2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53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6" name="Freeform 2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57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  <p:grpSp>
                  <p:nvGrpSpPr>
                    <p:cNvPr id="3146" name="Group 2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62" y="2150"/>
                      <a:ext cx="20" cy="5"/>
                      <a:chOff x="3662" y="2150"/>
                      <a:chExt cx="20" cy="5"/>
                    </a:xfrm>
                  </p:grpSpPr>
                  <p:grpSp>
                    <p:nvGrpSpPr>
                      <p:cNvPr id="3147" name="Group 2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62" y="2150"/>
                        <a:ext cx="11" cy="5"/>
                        <a:chOff x="3662" y="2150"/>
                        <a:chExt cx="11" cy="5"/>
                      </a:xfrm>
                    </p:grpSpPr>
                    <p:sp>
                      <p:nvSpPr>
                        <p:cNvPr id="3151" name="Freeform 2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62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2" name="Freeform 2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66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48" name="Group 2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71" y="2150"/>
                        <a:ext cx="11" cy="5"/>
                        <a:chOff x="3671" y="2150"/>
                        <a:chExt cx="11" cy="5"/>
                      </a:xfrm>
                    </p:grpSpPr>
                    <p:sp>
                      <p:nvSpPr>
                        <p:cNvPr id="3149" name="Freeform 2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71" y="2150"/>
                          <a:ext cx="6" cy="5"/>
                        </a:xfrm>
                        <a:custGeom>
                          <a:avLst/>
                          <a:gdLst>
                            <a:gd name="T0" fmla="*/ 5 w 6"/>
                            <a:gd name="T1" fmla="*/ 0 h 5"/>
                            <a:gd name="T2" fmla="*/ 0 w 6"/>
                            <a:gd name="T3" fmla="*/ 0 h 5"/>
                            <a:gd name="T4" fmla="*/ 0 w 6"/>
                            <a:gd name="T5" fmla="*/ 4 h 5"/>
                            <a:gd name="T6" fmla="*/ 5 w 6"/>
                            <a:gd name="T7" fmla="*/ 4 h 5"/>
                            <a:gd name="T8" fmla="*/ 5 w 6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6"/>
                            <a:gd name="T16" fmla="*/ 0 h 5"/>
                            <a:gd name="T17" fmla="*/ 6 w 6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6" h="5">
                              <a:moveTo>
                                <a:pt x="5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5" y="4"/>
                              </a:lnTo>
                              <a:lnTo>
                                <a:pt x="5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0" name="Freeform 2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75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</p:grpSp>
            </p:grpSp>
            <p:sp>
              <p:nvSpPr>
                <p:cNvPr id="3142" name="Freeform 218"/>
                <p:cNvSpPr>
                  <a:spLocks/>
                </p:cNvSpPr>
                <p:nvPr/>
              </p:nvSpPr>
              <p:spPr bwMode="auto">
                <a:xfrm>
                  <a:off x="3609" y="2140"/>
                  <a:ext cx="373" cy="10"/>
                </a:xfrm>
                <a:custGeom>
                  <a:avLst/>
                  <a:gdLst>
                    <a:gd name="T0" fmla="*/ 0 w 373"/>
                    <a:gd name="T1" fmla="*/ 7 h 10"/>
                    <a:gd name="T2" fmla="*/ 163 w 373"/>
                    <a:gd name="T3" fmla="*/ 7 h 10"/>
                    <a:gd name="T4" fmla="*/ 163 w 373"/>
                    <a:gd name="T5" fmla="*/ 0 h 10"/>
                    <a:gd name="T6" fmla="*/ 189 w 373"/>
                    <a:gd name="T7" fmla="*/ 0 h 10"/>
                    <a:gd name="T8" fmla="*/ 189 w 373"/>
                    <a:gd name="T9" fmla="*/ 9 h 10"/>
                    <a:gd name="T10" fmla="*/ 372 w 373"/>
                    <a:gd name="T11" fmla="*/ 9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3"/>
                    <a:gd name="T19" fmla="*/ 0 h 10"/>
                    <a:gd name="T20" fmla="*/ 373 w 373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3" h="10">
                      <a:moveTo>
                        <a:pt x="0" y="7"/>
                      </a:moveTo>
                      <a:lnTo>
                        <a:pt x="163" y="7"/>
                      </a:lnTo>
                      <a:lnTo>
                        <a:pt x="163" y="0"/>
                      </a:lnTo>
                      <a:lnTo>
                        <a:pt x="189" y="0"/>
                      </a:lnTo>
                      <a:lnTo>
                        <a:pt x="189" y="9"/>
                      </a:lnTo>
                      <a:lnTo>
                        <a:pt x="372" y="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3089" name="Group 259"/>
              <p:cNvGrpSpPr>
                <a:grpSpLocks/>
              </p:cNvGrpSpPr>
              <p:nvPr/>
            </p:nvGrpSpPr>
            <p:grpSpPr bwMode="auto">
              <a:xfrm>
                <a:off x="3478" y="2202"/>
                <a:ext cx="619" cy="69"/>
                <a:chOff x="3478" y="2202"/>
                <a:chExt cx="619" cy="69"/>
              </a:xfrm>
            </p:grpSpPr>
            <p:grpSp>
              <p:nvGrpSpPr>
                <p:cNvPr id="3099" name="Group 223"/>
                <p:cNvGrpSpPr>
                  <a:grpSpLocks/>
                </p:cNvGrpSpPr>
                <p:nvPr/>
              </p:nvGrpSpPr>
              <p:grpSpPr bwMode="auto">
                <a:xfrm>
                  <a:off x="3478" y="2202"/>
                  <a:ext cx="619" cy="69"/>
                  <a:chOff x="3478" y="2202"/>
                  <a:chExt cx="619" cy="69"/>
                </a:xfrm>
              </p:grpSpPr>
              <p:sp>
                <p:nvSpPr>
                  <p:cNvPr id="3135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482" y="2270"/>
                    <a:ext cx="603" cy="1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sp>
                <p:nvSpPr>
                  <p:cNvPr id="3136" name="Freeform 221"/>
                  <p:cNvSpPr>
                    <a:spLocks/>
                  </p:cNvSpPr>
                  <p:nvPr/>
                </p:nvSpPr>
                <p:spPr bwMode="auto">
                  <a:xfrm>
                    <a:off x="3478" y="2202"/>
                    <a:ext cx="619" cy="66"/>
                  </a:xfrm>
                  <a:custGeom>
                    <a:avLst/>
                    <a:gdLst>
                      <a:gd name="T0" fmla="*/ 0 w 619"/>
                      <a:gd name="T1" fmla="*/ 65 h 66"/>
                      <a:gd name="T2" fmla="*/ 618 w 619"/>
                      <a:gd name="T3" fmla="*/ 65 h 66"/>
                      <a:gd name="T4" fmla="*/ 582 w 619"/>
                      <a:gd name="T5" fmla="*/ 1 h 66"/>
                      <a:gd name="T6" fmla="*/ 45 w 619"/>
                      <a:gd name="T7" fmla="*/ 0 h 66"/>
                      <a:gd name="T8" fmla="*/ 0 w 619"/>
                      <a:gd name="T9" fmla="*/ 65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9"/>
                      <a:gd name="T16" fmla="*/ 0 h 66"/>
                      <a:gd name="T17" fmla="*/ 619 w 619"/>
                      <a:gd name="T18" fmla="*/ 66 h 6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9" h="66">
                        <a:moveTo>
                          <a:pt x="0" y="65"/>
                        </a:moveTo>
                        <a:lnTo>
                          <a:pt x="618" y="65"/>
                        </a:lnTo>
                        <a:lnTo>
                          <a:pt x="582" y="1"/>
                        </a:lnTo>
                        <a:lnTo>
                          <a:pt x="45" y="0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7" name="Freeform 222"/>
                  <p:cNvSpPr>
                    <a:spLocks/>
                  </p:cNvSpPr>
                  <p:nvPr/>
                </p:nvSpPr>
                <p:spPr bwMode="auto">
                  <a:xfrm>
                    <a:off x="3496" y="2210"/>
                    <a:ext cx="580" cy="50"/>
                  </a:xfrm>
                  <a:custGeom>
                    <a:avLst/>
                    <a:gdLst>
                      <a:gd name="T0" fmla="*/ 34 w 580"/>
                      <a:gd name="T1" fmla="*/ 0 h 50"/>
                      <a:gd name="T2" fmla="*/ 0 w 580"/>
                      <a:gd name="T3" fmla="*/ 49 h 50"/>
                      <a:gd name="T4" fmla="*/ 579 w 580"/>
                      <a:gd name="T5" fmla="*/ 49 h 50"/>
                      <a:gd name="T6" fmla="*/ 552 w 580"/>
                      <a:gd name="T7" fmla="*/ 0 h 5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80"/>
                      <a:gd name="T13" fmla="*/ 0 h 50"/>
                      <a:gd name="T14" fmla="*/ 580 w 580"/>
                      <a:gd name="T15" fmla="*/ 50 h 5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80" h="50">
                        <a:moveTo>
                          <a:pt x="34" y="0"/>
                        </a:moveTo>
                        <a:lnTo>
                          <a:pt x="0" y="49"/>
                        </a:lnTo>
                        <a:lnTo>
                          <a:pt x="579" y="49"/>
                        </a:lnTo>
                        <a:lnTo>
                          <a:pt x="55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100" name="Group 230"/>
                <p:cNvGrpSpPr>
                  <a:grpSpLocks/>
                </p:cNvGrpSpPr>
                <p:nvPr/>
              </p:nvGrpSpPr>
              <p:grpSpPr bwMode="auto">
                <a:xfrm>
                  <a:off x="3547" y="2208"/>
                  <a:ext cx="487" cy="15"/>
                  <a:chOff x="3547" y="2208"/>
                  <a:chExt cx="487" cy="15"/>
                </a:xfrm>
              </p:grpSpPr>
              <p:sp>
                <p:nvSpPr>
                  <p:cNvPr id="3129" name="Freeform 224"/>
                  <p:cNvSpPr>
                    <a:spLocks/>
                  </p:cNvSpPr>
                  <p:nvPr/>
                </p:nvSpPr>
                <p:spPr bwMode="auto">
                  <a:xfrm>
                    <a:off x="3547" y="2208"/>
                    <a:ext cx="20" cy="11"/>
                  </a:xfrm>
                  <a:custGeom>
                    <a:avLst/>
                    <a:gdLst>
                      <a:gd name="T0" fmla="*/ 5 w 20"/>
                      <a:gd name="T1" fmla="*/ 0 h 11"/>
                      <a:gd name="T2" fmla="*/ 19 w 20"/>
                      <a:gd name="T3" fmla="*/ 0 h 11"/>
                      <a:gd name="T4" fmla="*/ 14 w 20"/>
                      <a:gd name="T5" fmla="*/ 10 h 11"/>
                      <a:gd name="T6" fmla="*/ 0 w 20"/>
                      <a:gd name="T7" fmla="*/ 10 h 11"/>
                      <a:gd name="T8" fmla="*/ 5 w 20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11"/>
                      <a:gd name="T17" fmla="*/ 20 w 20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11">
                        <a:moveTo>
                          <a:pt x="5" y="0"/>
                        </a:moveTo>
                        <a:lnTo>
                          <a:pt x="19" y="0"/>
                        </a:lnTo>
                        <a:lnTo>
                          <a:pt x="14" y="10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0" name="Freeform 225"/>
                  <p:cNvSpPr>
                    <a:spLocks/>
                  </p:cNvSpPr>
                  <p:nvPr/>
                </p:nvSpPr>
                <p:spPr bwMode="auto">
                  <a:xfrm>
                    <a:off x="3593" y="2208"/>
                    <a:ext cx="78" cy="10"/>
                  </a:xfrm>
                  <a:custGeom>
                    <a:avLst/>
                    <a:gdLst>
                      <a:gd name="T0" fmla="*/ 4 w 78"/>
                      <a:gd name="T1" fmla="*/ 0 h 10"/>
                      <a:gd name="T2" fmla="*/ 77 w 78"/>
                      <a:gd name="T3" fmla="*/ 0 h 10"/>
                      <a:gd name="T4" fmla="*/ 75 w 78"/>
                      <a:gd name="T5" fmla="*/ 9 h 10"/>
                      <a:gd name="T6" fmla="*/ 0 w 78"/>
                      <a:gd name="T7" fmla="*/ 9 h 10"/>
                      <a:gd name="T8" fmla="*/ 4 w 78"/>
                      <a:gd name="T9" fmla="*/ 0 h 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"/>
                      <a:gd name="T16" fmla="*/ 0 h 10"/>
                      <a:gd name="T17" fmla="*/ 78 w 78"/>
                      <a:gd name="T18" fmla="*/ 10 h 1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" h="10">
                        <a:moveTo>
                          <a:pt x="4" y="0"/>
                        </a:moveTo>
                        <a:lnTo>
                          <a:pt x="77" y="0"/>
                        </a:lnTo>
                        <a:lnTo>
                          <a:pt x="75" y="9"/>
                        </a:lnTo>
                        <a:lnTo>
                          <a:pt x="0" y="9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1" name="Freeform 226"/>
                  <p:cNvSpPr>
                    <a:spLocks/>
                  </p:cNvSpPr>
                  <p:nvPr/>
                </p:nvSpPr>
                <p:spPr bwMode="auto">
                  <a:xfrm>
                    <a:off x="3692" y="2208"/>
                    <a:ext cx="74" cy="11"/>
                  </a:xfrm>
                  <a:custGeom>
                    <a:avLst/>
                    <a:gdLst>
                      <a:gd name="T0" fmla="*/ 3 w 74"/>
                      <a:gd name="T1" fmla="*/ 0 h 11"/>
                      <a:gd name="T2" fmla="*/ 73 w 74"/>
                      <a:gd name="T3" fmla="*/ 0 h 11"/>
                      <a:gd name="T4" fmla="*/ 73 w 74"/>
                      <a:gd name="T5" fmla="*/ 10 h 11"/>
                      <a:gd name="T6" fmla="*/ 0 w 74"/>
                      <a:gd name="T7" fmla="*/ 10 h 11"/>
                      <a:gd name="T8" fmla="*/ 3 w 74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11"/>
                      <a:gd name="T17" fmla="*/ 74 w 74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11">
                        <a:moveTo>
                          <a:pt x="3" y="0"/>
                        </a:moveTo>
                        <a:lnTo>
                          <a:pt x="73" y="0"/>
                        </a:lnTo>
                        <a:lnTo>
                          <a:pt x="73" y="10"/>
                        </a:lnTo>
                        <a:lnTo>
                          <a:pt x="0" y="10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2" name="Freeform 227"/>
                  <p:cNvSpPr>
                    <a:spLocks/>
                  </p:cNvSpPr>
                  <p:nvPr/>
                </p:nvSpPr>
                <p:spPr bwMode="auto">
                  <a:xfrm>
                    <a:off x="3780" y="2208"/>
                    <a:ext cx="75" cy="11"/>
                  </a:xfrm>
                  <a:custGeom>
                    <a:avLst/>
                    <a:gdLst>
                      <a:gd name="T0" fmla="*/ 0 w 75"/>
                      <a:gd name="T1" fmla="*/ 0 h 11"/>
                      <a:gd name="T2" fmla="*/ 74 w 75"/>
                      <a:gd name="T3" fmla="*/ 0 h 11"/>
                      <a:gd name="T4" fmla="*/ 74 w 75"/>
                      <a:gd name="T5" fmla="*/ 10 h 11"/>
                      <a:gd name="T6" fmla="*/ 0 w 75"/>
                      <a:gd name="T7" fmla="*/ 10 h 11"/>
                      <a:gd name="T8" fmla="*/ 0 w 75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11"/>
                      <a:gd name="T17" fmla="*/ 75 w 75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11">
                        <a:moveTo>
                          <a:pt x="0" y="0"/>
                        </a:moveTo>
                        <a:lnTo>
                          <a:pt x="74" y="0"/>
                        </a:lnTo>
                        <a:lnTo>
                          <a:pt x="74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3" name="Freeform 228"/>
                  <p:cNvSpPr>
                    <a:spLocks/>
                  </p:cNvSpPr>
                  <p:nvPr/>
                </p:nvSpPr>
                <p:spPr bwMode="auto">
                  <a:xfrm>
                    <a:off x="3870" y="2208"/>
                    <a:ext cx="67" cy="11"/>
                  </a:xfrm>
                  <a:custGeom>
                    <a:avLst/>
                    <a:gdLst>
                      <a:gd name="T0" fmla="*/ 0 w 67"/>
                      <a:gd name="T1" fmla="*/ 0 h 11"/>
                      <a:gd name="T2" fmla="*/ 64 w 67"/>
                      <a:gd name="T3" fmla="*/ 0 h 11"/>
                      <a:gd name="T4" fmla="*/ 66 w 67"/>
                      <a:gd name="T5" fmla="*/ 10 h 11"/>
                      <a:gd name="T6" fmla="*/ 0 w 67"/>
                      <a:gd name="T7" fmla="*/ 10 h 11"/>
                      <a:gd name="T8" fmla="*/ 0 w 67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11"/>
                      <a:gd name="T17" fmla="*/ 67 w 67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11">
                        <a:moveTo>
                          <a:pt x="0" y="0"/>
                        </a:moveTo>
                        <a:lnTo>
                          <a:pt x="64" y="0"/>
                        </a:lnTo>
                        <a:lnTo>
                          <a:pt x="66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4" name="Freeform 229"/>
                  <p:cNvSpPr>
                    <a:spLocks/>
                  </p:cNvSpPr>
                  <p:nvPr/>
                </p:nvSpPr>
                <p:spPr bwMode="auto">
                  <a:xfrm>
                    <a:off x="3952" y="2214"/>
                    <a:ext cx="82" cy="9"/>
                  </a:xfrm>
                  <a:custGeom>
                    <a:avLst/>
                    <a:gdLst>
                      <a:gd name="T0" fmla="*/ 0 w 82"/>
                      <a:gd name="T1" fmla="*/ 0 h 9"/>
                      <a:gd name="T2" fmla="*/ 73 w 82"/>
                      <a:gd name="T3" fmla="*/ 0 h 9"/>
                      <a:gd name="T4" fmla="*/ 81 w 82"/>
                      <a:gd name="T5" fmla="*/ 8 h 9"/>
                      <a:gd name="T6" fmla="*/ 3 w 82"/>
                      <a:gd name="T7" fmla="*/ 8 h 9"/>
                      <a:gd name="T8" fmla="*/ 0 w 82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2"/>
                      <a:gd name="T16" fmla="*/ 0 h 9"/>
                      <a:gd name="T17" fmla="*/ 82 w 82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2" h="9">
                        <a:moveTo>
                          <a:pt x="0" y="0"/>
                        </a:moveTo>
                        <a:lnTo>
                          <a:pt x="73" y="0"/>
                        </a:lnTo>
                        <a:lnTo>
                          <a:pt x="81" y="8"/>
                        </a:lnTo>
                        <a:lnTo>
                          <a:pt x="3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101" name="Group 258"/>
                <p:cNvGrpSpPr>
                  <a:grpSpLocks/>
                </p:cNvGrpSpPr>
                <p:nvPr/>
              </p:nvGrpSpPr>
              <p:grpSpPr bwMode="auto">
                <a:xfrm>
                  <a:off x="3532" y="2225"/>
                  <a:ext cx="503" cy="26"/>
                  <a:chOff x="3532" y="2225"/>
                  <a:chExt cx="503" cy="26"/>
                </a:xfrm>
              </p:grpSpPr>
              <p:grpSp>
                <p:nvGrpSpPr>
                  <p:cNvPr id="3102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3576" y="2226"/>
                    <a:ext cx="245" cy="23"/>
                    <a:chOff x="3576" y="2226"/>
                    <a:chExt cx="245" cy="23"/>
                  </a:xfrm>
                </p:grpSpPr>
                <p:sp>
                  <p:nvSpPr>
                    <p:cNvPr id="3125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" y="2226"/>
                      <a:ext cx="23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6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6" y="2234"/>
                      <a:ext cx="23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7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8" y="2241"/>
                      <a:ext cx="20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8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4" y="2249"/>
                      <a:ext cx="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3532" y="2230"/>
                    <a:ext cx="34" cy="14"/>
                    <a:chOff x="3532" y="2230"/>
                    <a:chExt cx="34" cy="14"/>
                  </a:xfrm>
                </p:grpSpPr>
                <p:sp>
                  <p:nvSpPr>
                    <p:cNvPr id="3122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2" y="2230"/>
                      <a:ext cx="1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3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8" y="2237"/>
                      <a:ext cx="1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4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2" y="2244"/>
                      <a:ext cx="3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4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3630" y="2225"/>
                    <a:ext cx="224" cy="25"/>
                    <a:chOff x="3630" y="2225"/>
                    <a:chExt cx="224" cy="25"/>
                  </a:xfrm>
                </p:grpSpPr>
                <p:sp>
                  <p:nvSpPr>
                    <p:cNvPr id="3116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0" y="2249"/>
                      <a:ext cx="13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7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7" y="2225"/>
                      <a:ext cx="2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8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5" y="2234"/>
                      <a:ext cx="1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9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7" y="2241"/>
                      <a:ext cx="3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0" name="Line 2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0" y="2249"/>
                      <a:ext cx="1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1" name="Line 2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0" y="2250"/>
                      <a:ext cx="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5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3873" y="2230"/>
                    <a:ext cx="64" cy="20"/>
                    <a:chOff x="3873" y="2230"/>
                    <a:chExt cx="64" cy="20"/>
                  </a:xfrm>
                </p:grpSpPr>
                <p:sp>
                  <p:nvSpPr>
                    <p:cNvPr id="3113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3" y="2230"/>
                      <a:ext cx="6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4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3" y="2239"/>
                      <a:ext cx="5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5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4" y="2250"/>
                      <a:ext cx="5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6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3958" y="2230"/>
                    <a:ext cx="77" cy="21"/>
                    <a:chOff x="3958" y="2230"/>
                    <a:chExt cx="77" cy="21"/>
                  </a:xfrm>
                </p:grpSpPr>
                <p:sp>
                  <p:nvSpPr>
                    <p:cNvPr id="3107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4" y="2230"/>
                      <a:ext cx="5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08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8" y="2238"/>
                      <a:ext cx="4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09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4" y="2244"/>
                      <a:ext cx="4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0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2" y="2251"/>
                      <a:ext cx="5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1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1" y="2238"/>
                      <a:ext cx="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2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7" y="2248"/>
                      <a:ext cx="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</p:grpSp>
          </p:grpSp>
          <p:sp>
            <p:nvSpPr>
              <p:cNvPr id="3090" name="AutoShape 260"/>
              <p:cNvSpPr>
                <a:spLocks noChangeArrowheads="1"/>
              </p:cNvSpPr>
              <p:nvPr/>
            </p:nvSpPr>
            <p:spPr bwMode="auto">
              <a:xfrm>
                <a:off x="3631" y="1825"/>
                <a:ext cx="319" cy="211"/>
              </a:xfrm>
              <a:prstGeom prst="roundRect">
                <a:avLst>
                  <a:gd name="adj" fmla="val 12329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  <p:sp>
            <p:nvSpPr>
              <p:cNvPr id="3091" name="AutoShape 261"/>
              <p:cNvSpPr>
                <a:spLocks noChangeArrowheads="1"/>
              </p:cNvSpPr>
              <p:nvPr/>
            </p:nvSpPr>
            <p:spPr bwMode="auto">
              <a:xfrm>
                <a:off x="3668" y="1849"/>
                <a:ext cx="244" cy="162"/>
              </a:xfrm>
              <a:prstGeom prst="roundRect">
                <a:avLst>
                  <a:gd name="adj" fmla="val 11792"/>
                </a:avLst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  <p:sp>
            <p:nvSpPr>
              <p:cNvPr id="3092" name="AutoShape 262"/>
              <p:cNvSpPr>
                <a:spLocks noChangeArrowheads="1"/>
              </p:cNvSpPr>
              <p:nvPr/>
            </p:nvSpPr>
            <p:spPr bwMode="auto">
              <a:xfrm>
                <a:off x="3682" y="1859"/>
                <a:ext cx="216" cy="142"/>
              </a:xfrm>
              <a:prstGeom prst="roundRect">
                <a:avLst>
                  <a:gd name="adj" fmla="val 12019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  <p:grpSp>
            <p:nvGrpSpPr>
              <p:cNvPr id="3093" name="Group 267"/>
              <p:cNvGrpSpPr>
                <a:grpSpLocks/>
              </p:cNvGrpSpPr>
              <p:nvPr/>
            </p:nvGrpSpPr>
            <p:grpSpPr bwMode="auto">
              <a:xfrm>
                <a:off x="3660" y="2040"/>
                <a:ext cx="269" cy="40"/>
                <a:chOff x="3660" y="2040"/>
                <a:chExt cx="269" cy="40"/>
              </a:xfrm>
            </p:grpSpPr>
            <p:grpSp>
              <p:nvGrpSpPr>
                <p:cNvPr id="3095" name="Group 265"/>
                <p:cNvGrpSpPr>
                  <a:grpSpLocks/>
                </p:cNvGrpSpPr>
                <p:nvPr/>
              </p:nvGrpSpPr>
              <p:grpSpPr bwMode="auto">
                <a:xfrm>
                  <a:off x="3660" y="2056"/>
                  <a:ext cx="269" cy="24"/>
                  <a:chOff x="3660" y="2056"/>
                  <a:chExt cx="269" cy="24"/>
                </a:xfrm>
              </p:grpSpPr>
              <p:sp>
                <p:nvSpPr>
                  <p:cNvPr id="3097" name="Freeform 263"/>
                  <p:cNvSpPr>
                    <a:spLocks/>
                  </p:cNvSpPr>
                  <p:nvPr/>
                </p:nvSpPr>
                <p:spPr bwMode="auto">
                  <a:xfrm>
                    <a:off x="3660" y="2056"/>
                    <a:ext cx="269" cy="19"/>
                  </a:xfrm>
                  <a:custGeom>
                    <a:avLst/>
                    <a:gdLst>
                      <a:gd name="T0" fmla="*/ 0 w 269"/>
                      <a:gd name="T1" fmla="*/ 18 h 19"/>
                      <a:gd name="T2" fmla="*/ 268 w 269"/>
                      <a:gd name="T3" fmla="*/ 18 h 19"/>
                      <a:gd name="T4" fmla="*/ 253 w 269"/>
                      <a:gd name="T5" fmla="*/ 0 h 19"/>
                      <a:gd name="T6" fmla="*/ 16 w 269"/>
                      <a:gd name="T7" fmla="*/ 0 h 19"/>
                      <a:gd name="T8" fmla="*/ 0 w 269"/>
                      <a:gd name="T9" fmla="*/ 1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9"/>
                      <a:gd name="T16" fmla="*/ 0 h 19"/>
                      <a:gd name="T17" fmla="*/ 269 w 26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9" h="19">
                        <a:moveTo>
                          <a:pt x="0" y="18"/>
                        </a:moveTo>
                        <a:lnTo>
                          <a:pt x="268" y="18"/>
                        </a:lnTo>
                        <a:lnTo>
                          <a:pt x="253" y="0"/>
                        </a:lnTo>
                        <a:lnTo>
                          <a:pt x="16" y="0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098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2077"/>
                    <a:ext cx="253" cy="3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</p:grpSp>
            <p:sp>
              <p:nvSpPr>
                <p:cNvPr id="3096" name="Freeform 266"/>
                <p:cNvSpPr>
                  <a:spLocks/>
                </p:cNvSpPr>
                <p:nvPr/>
              </p:nvSpPr>
              <p:spPr bwMode="auto">
                <a:xfrm>
                  <a:off x="3722" y="2040"/>
                  <a:ext cx="144" cy="34"/>
                </a:xfrm>
                <a:custGeom>
                  <a:avLst/>
                  <a:gdLst>
                    <a:gd name="T0" fmla="*/ 0 w 144"/>
                    <a:gd name="T1" fmla="*/ 19 h 34"/>
                    <a:gd name="T2" fmla="*/ 0 w 144"/>
                    <a:gd name="T3" fmla="*/ 0 h 34"/>
                    <a:gd name="T4" fmla="*/ 143 w 144"/>
                    <a:gd name="T5" fmla="*/ 0 h 34"/>
                    <a:gd name="T6" fmla="*/ 143 w 144"/>
                    <a:gd name="T7" fmla="*/ 19 h 34"/>
                    <a:gd name="T8" fmla="*/ 142 w 144"/>
                    <a:gd name="T9" fmla="*/ 21 h 34"/>
                    <a:gd name="T10" fmla="*/ 141 w 144"/>
                    <a:gd name="T11" fmla="*/ 22 h 34"/>
                    <a:gd name="T12" fmla="*/ 138 w 144"/>
                    <a:gd name="T13" fmla="*/ 24 h 34"/>
                    <a:gd name="T14" fmla="*/ 135 w 144"/>
                    <a:gd name="T15" fmla="*/ 25 h 34"/>
                    <a:gd name="T16" fmla="*/ 131 w 144"/>
                    <a:gd name="T17" fmla="*/ 27 h 34"/>
                    <a:gd name="T18" fmla="*/ 127 w 144"/>
                    <a:gd name="T19" fmla="*/ 28 h 34"/>
                    <a:gd name="T20" fmla="*/ 123 w 144"/>
                    <a:gd name="T21" fmla="*/ 29 h 34"/>
                    <a:gd name="T22" fmla="*/ 117 w 144"/>
                    <a:gd name="T23" fmla="*/ 30 h 34"/>
                    <a:gd name="T24" fmla="*/ 113 w 144"/>
                    <a:gd name="T25" fmla="*/ 31 h 34"/>
                    <a:gd name="T26" fmla="*/ 105 w 144"/>
                    <a:gd name="T27" fmla="*/ 32 h 34"/>
                    <a:gd name="T28" fmla="*/ 99 w 144"/>
                    <a:gd name="T29" fmla="*/ 32 h 34"/>
                    <a:gd name="T30" fmla="*/ 93 w 144"/>
                    <a:gd name="T31" fmla="*/ 33 h 34"/>
                    <a:gd name="T32" fmla="*/ 86 w 144"/>
                    <a:gd name="T33" fmla="*/ 33 h 34"/>
                    <a:gd name="T34" fmla="*/ 78 w 144"/>
                    <a:gd name="T35" fmla="*/ 33 h 34"/>
                    <a:gd name="T36" fmla="*/ 68 w 144"/>
                    <a:gd name="T37" fmla="*/ 33 h 34"/>
                    <a:gd name="T38" fmla="*/ 59 w 144"/>
                    <a:gd name="T39" fmla="*/ 33 h 34"/>
                    <a:gd name="T40" fmla="*/ 50 w 144"/>
                    <a:gd name="T41" fmla="*/ 33 h 34"/>
                    <a:gd name="T42" fmla="*/ 42 w 144"/>
                    <a:gd name="T43" fmla="*/ 32 h 34"/>
                    <a:gd name="T44" fmla="*/ 36 w 144"/>
                    <a:gd name="T45" fmla="*/ 32 h 34"/>
                    <a:gd name="T46" fmla="*/ 30 w 144"/>
                    <a:gd name="T47" fmla="*/ 31 h 34"/>
                    <a:gd name="T48" fmla="*/ 24 w 144"/>
                    <a:gd name="T49" fmla="*/ 30 h 34"/>
                    <a:gd name="T50" fmla="*/ 18 w 144"/>
                    <a:gd name="T51" fmla="*/ 28 h 34"/>
                    <a:gd name="T52" fmla="*/ 14 w 144"/>
                    <a:gd name="T53" fmla="*/ 27 h 34"/>
                    <a:gd name="T54" fmla="*/ 9 w 144"/>
                    <a:gd name="T55" fmla="*/ 26 h 34"/>
                    <a:gd name="T56" fmla="*/ 6 w 144"/>
                    <a:gd name="T57" fmla="*/ 25 h 34"/>
                    <a:gd name="T58" fmla="*/ 4 w 144"/>
                    <a:gd name="T59" fmla="*/ 23 h 34"/>
                    <a:gd name="T60" fmla="*/ 2 w 144"/>
                    <a:gd name="T61" fmla="*/ 22 h 34"/>
                    <a:gd name="T62" fmla="*/ 1 w 144"/>
                    <a:gd name="T63" fmla="*/ 21 h 34"/>
                    <a:gd name="T64" fmla="*/ 0 w 144"/>
                    <a:gd name="T65" fmla="*/ 19 h 3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4"/>
                    <a:gd name="T100" fmla="*/ 0 h 34"/>
                    <a:gd name="T101" fmla="*/ 144 w 144"/>
                    <a:gd name="T102" fmla="*/ 34 h 3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4" h="34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143" y="0"/>
                      </a:lnTo>
                      <a:lnTo>
                        <a:pt x="143" y="19"/>
                      </a:lnTo>
                      <a:lnTo>
                        <a:pt x="142" y="21"/>
                      </a:lnTo>
                      <a:lnTo>
                        <a:pt x="141" y="22"/>
                      </a:lnTo>
                      <a:lnTo>
                        <a:pt x="138" y="24"/>
                      </a:lnTo>
                      <a:lnTo>
                        <a:pt x="135" y="25"/>
                      </a:lnTo>
                      <a:lnTo>
                        <a:pt x="131" y="27"/>
                      </a:lnTo>
                      <a:lnTo>
                        <a:pt x="127" y="28"/>
                      </a:lnTo>
                      <a:lnTo>
                        <a:pt x="123" y="29"/>
                      </a:lnTo>
                      <a:lnTo>
                        <a:pt x="117" y="30"/>
                      </a:lnTo>
                      <a:lnTo>
                        <a:pt x="113" y="31"/>
                      </a:lnTo>
                      <a:lnTo>
                        <a:pt x="105" y="32"/>
                      </a:lnTo>
                      <a:lnTo>
                        <a:pt x="99" y="32"/>
                      </a:lnTo>
                      <a:lnTo>
                        <a:pt x="93" y="33"/>
                      </a:lnTo>
                      <a:lnTo>
                        <a:pt x="86" y="33"/>
                      </a:lnTo>
                      <a:lnTo>
                        <a:pt x="78" y="33"/>
                      </a:lnTo>
                      <a:lnTo>
                        <a:pt x="68" y="33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2" y="32"/>
                      </a:lnTo>
                      <a:lnTo>
                        <a:pt x="36" y="32"/>
                      </a:lnTo>
                      <a:lnTo>
                        <a:pt x="30" y="31"/>
                      </a:lnTo>
                      <a:lnTo>
                        <a:pt x="24" y="30"/>
                      </a:lnTo>
                      <a:lnTo>
                        <a:pt x="18" y="28"/>
                      </a:lnTo>
                      <a:lnTo>
                        <a:pt x="14" y="27"/>
                      </a:lnTo>
                      <a:lnTo>
                        <a:pt x="9" y="26"/>
                      </a:lnTo>
                      <a:lnTo>
                        <a:pt x="6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1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094" name="Rectangle 268"/>
              <p:cNvSpPr>
                <a:spLocks noChangeArrowheads="1"/>
              </p:cNvSpPr>
              <p:nvPr/>
            </p:nvSpPr>
            <p:spPr bwMode="auto">
              <a:xfrm flipV="1">
                <a:off x="3905" y="2025"/>
                <a:ext cx="3" cy="12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rmdir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65275"/>
            <a:ext cx="8116888" cy="49466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pwd</a:t>
            </a:r>
            <a:br>
              <a:rPr lang="en-US" altLang="es-MX" sz="2800" smtClean="0"/>
            </a:br>
            <a:r>
              <a:rPr lang="en-US" altLang="es-MX" sz="2800" i="1" smtClean="0"/>
              <a:t>/usr/users/juan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rmdir mail2 src1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rmdir proy</a:t>
            </a:r>
            <a:br>
              <a:rPr lang="en-US" altLang="es-MX" sz="2800" smtClean="0"/>
            </a:br>
            <a:r>
              <a:rPr lang="en-US" altLang="es-MX" sz="2800" smtClean="0"/>
              <a:t> </a:t>
            </a:r>
            <a:r>
              <a:rPr lang="en-US" altLang="es-MX" sz="2800" i="1" smtClean="0"/>
              <a:t>rmdir: proy: Directory not empty</a:t>
            </a:r>
            <a:endParaRPr lang="en-US" altLang="es-MX" sz="2800" smtClean="0"/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rmdir -p otros/informes/proy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smtClean="0"/>
              <a:t>          ……………..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ls -R</a:t>
            </a:r>
            <a:r>
              <a:rPr lang="en-US" altLang="es-MX" sz="2800" i="1" smtClean="0"/>
              <a:t/>
            </a:r>
            <a:br>
              <a:rPr lang="en-US" altLang="es-MX" sz="2800" i="1" smtClean="0"/>
            </a:br>
            <a:r>
              <a:rPr lang="en-US" altLang="es-MX" sz="2800" i="1" smtClean="0"/>
              <a:t>memo  proy</a:t>
            </a:r>
            <a:br>
              <a:rPr lang="en-US" altLang="es-MX" sz="2800" i="1" smtClean="0"/>
            </a:br>
            <a:r>
              <a:rPr lang="en-US" altLang="es-MX" sz="2800" i="1" smtClean="0"/>
              <a:t>./proy:</a:t>
            </a:r>
            <a:br>
              <a:rPr lang="en-US" altLang="es-MX" sz="2800" i="1" smtClean="0"/>
            </a:br>
            <a:r>
              <a:rPr lang="en-US" altLang="es-MX" sz="2800" i="1" smtClean="0"/>
              <a:t>fase3.c main.c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date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96900" y="1971675"/>
            <a:ext cx="7951788" cy="2647950"/>
          </a:xfrm>
          <a:noFill/>
        </p:spPr>
        <p:txBody>
          <a:bodyPr/>
          <a:lstStyle/>
          <a:p>
            <a:pPr marL="476250" indent="-476250" defTabSz="1428750">
              <a:buFontTx/>
              <a:buNone/>
            </a:pPr>
            <a:r>
              <a:rPr lang="en-US" altLang="es-MX" sz="2600" i="1" smtClean="0"/>
              <a:t>csh</a:t>
            </a:r>
            <a:r>
              <a:rPr lang="en-US" altLang="es-MX" sz="2600" smtClean="0"/>
              <a:t>&gt; date</a:t>
            </a:r>
            <a:r>
              <a:rPr lang="en-US" altLang="es-MX" sz="2600" i="1" smtClean="0"/>
              <a:t/>
            </a:r>
            <a:br>
              <a:rPr lang="en-US" altLang="es-MX" sz="2600" i="1" smtClean="0"/>
            </a:br>
            <a:r>
              <a:rPr lang="en-US" altLang="es-MX" sz="2600" i="1" smtClean="0"/>
              <a:t>Tue Sep 22 10:25:33 1997</a:t>
            </a:r>
            <a:br>
              <a:rPr lang="en-US" altLang="es-MX" sz="2600" i="1" smtClean="0"/>
            </a:br>
            <a:endParaRPr lang="en-US" altLang="es-MX" sz="2600" smtClean="0"/>
          </a:p>
          <a:p>
            <a:pPr marL="476250" indent="-476250" defTabSz="1428750">
              <a:buFontTx/>
              <a:buNone/>
            </a:pPr>
            <a:r>
              <a:rPr lang="en-US" altLang="es-MX" sz="2600" i="1" smtClean="0"/>
              <a:t>csh&gt; </a:t>
            </a:r>
            <a:r>
              <a:rPr lang="en-US" altLang="es-MX" sz="2600" smtClean="0"/>
              <a:t>date ‘+Son las %H:%M del %d de %b de 19%y’</a:t>
            </a:r>
            <a:br>
              <a:rPr lang="en-US" altLang="es-MX" sz="2600" smtClean="0"/>
            </a:br>
            <a:r>
              <a:rPr lang="en-US" altLang="es-MX" sz="2600" i="1" smtClean="0"/>
              <a:t>Son las 10:25 del 22 de Sep de 1997 </a:t>
            </a:r>
            <a:br>
              <a:rPr lang="en-US" altLang="es-MX" sz="2600" i="1" smtClean="0"/>
            </a:br>
            <a:endParaRPr lang="en-US" altLang="es-MX" sz="2600" i="1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cal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1975" y="1282700"/>
            <a:ext cx="8174038" cy="5124450"/>
          </a:xfrm>
          <a:noFill/>
        </p:spPr>
        <p:txBody>
          <a:bodyPr/>
          <a:lstStyle/>
          <a:p>
            <a:pPr marL="571500" indent="-571500" defTabSz="762000">
              <a:buFontTx/>
              <a:buNone/>
              <a:tabLst>
                <a:tab pos="1428750" algn="l"/>
              </a:tabLst>
            </a:pPr>
            <a:r>
              <a:rPr lang="en-US" altLang="es-MX" sz="2400" i="1" smtClean="0"/>
              <a:t>csh</a:t>
            </a:r>
            <a:r>
              <a:rPr lang="en-US" altLang="es-MX" sz="2400" smtClean="0"/>
              <a:t>&gt; </a:t>
            </a:r>
            <a:r>
              <a:rPr lang="en-US" altLang="es-MX" sz="2400" i="1" smtClean="0"/>
              <a:t>cal</a:t>
            </a:r>
            <a:endParaRPr lang="en-US" altLang="es-MX" smtClean="0"/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smtClean="0"/>
              <a:t>			September 1995</a:t>
            </a:r>
            <a:endParaRPr lang="en-US" altLang="es-MX" smtClean="0"/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S    	M 	Tu	  W 	Th	  F	  S</a:t>
            </a:r>
            <a:br>
              <a:rPr lang="en-US" altLang="es-MX" sz="2000" i="1" smtClean="0"/>
            </a:br>
            <a:r>
              <a:rPr lang="en-US" altLang="es-MX" sz="2000" i="1" smtClean="0"/>
              <a:t>						  1	  2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 3	  4 	  5	  6	  7	  8	  9</a:t>
            </a:r>
            <a:br>
              <a:rPr lang="en-US" altLang="es-MX" sz="2000" i="1" smtClean="0"/>
            </a:br>
            <a:r>
              <a:rPr lang="en-US" altLang="es-MX" sz="2000" i="1" smtClean="0"/>
              <a:t>10	11	12	13	14	15	16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17	18	19	20	21	22	23</a:t>
            </a:r>
            <a:br>
              <a:rPr lang="en-US" altLang="es-MX" sz="2000" i="1" smtClean="0"/>
            </a:br>
            <a:r>
              <a:rPr lang="en-US" altLang="es-MX" sz="2000" i="1" smtClean="0"/>
              <a:t>24	25	26	27	28	29	30</a:t>
            </a:r>
          </a:p>
          <a:p>
            <a:pPr marL="571500" indent="-571500" defTabSz="762000">
              <a:buFontTx/>
              <a:buNone/>
              <a:tabLst>
                <a:tab pos="1428750" algn="l"/>
              </a:tabLst>
            </a:pPr>
            <a:endParaRPr lang="en-US" altLang="es-MX" sz="2000" i="1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cal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1975" y="1647825"/>
            <a:ext cx="8174038" cy="4394200"/>
          </a:xfrm>
          <a:noFill/>
        </p:spPr>
        <p:txBody>
          <a:bodyPr/>
          <a:lstStyle/>
          <a:p>
            <a:pPr marL="571500" indent="-57150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csh</a:t>
            </a:r>
            <a:r>
              <a:rPr lang="en-US" altLang="es-MX" sz="2000" smtClean="0"/>
              <a:t>&gt; </a:t>
            </a:r>
            <a:r>
              <a:rPr lang="en-US" altLang="es-MX" sz="2000" i="1" smtClean="0"/>
              <a:t>cal 7 1963</a:t>
            </a:r>
            <a:endParaRPr lang="en-US" altLang="es-MX" i="1" smtClean="0"/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			July 1963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S    	M 	Tu	  W 	Th	  F	  S</a:t>
            </a:r>
            <a:br>
              <a:rPr lang="en-US" altLang="es-MX" sz="2000" i="1" smtClean="0"/>
            </a:br>
            <a:r>
              <a:rPr lang="en-US" altLang="es-MX" sz="2000" i="1" smtClean="0"/>
              <a:t>	 1	 2 	  3 	  4 	  5 	  6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  7	 8	 9	10	11	12	13</a:t>
            </a:r>
            <a:br>
              <a:rPr lang="en-US" altLang="es-MX" sz="2000" i="1" smtClean="0"/>
            </a:br>
            <a:r>
              <a:rPr lang="en-US" altLang="es-MX" sz="2000" i="1" smtClean="0"/>
              <a:t>14	15	16	17	18	19	20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21	22	23	24	25	26	27</a:t>
            </a:r>
            <a:br>
              <a:rPr lang="en-US" altLang="es-MX" sz="2000" i="1" smtClean="0"/>
            </a:br>
            <a:r>
              <a:rPr lang="en-US" altLang="es-MX" sz="2000" i="1" smtClean="0"/>
              <a:t>28	29	30	31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866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Usuarios en UNIX (1)</a:t>
            </a:r>
          </a:p>
        </p:txBody>
      </p:sp>
      <p:sp>
        <p:nvSpPr>
          <p:cNvPr id="4099" name="AutoShap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555625" y="1116013"/>
            <a:ext cx="8262938" cy="5607050"/>
          </a:xfrm>
          <a:noFill/>
        </p:spPr>
        <p:txBody>
          <a:bodyPr/>
          <a:lstStyle/>
          <a:p>
            <a:r>
              <a:rPr lang="en-US" altLang="es-MX" sz="2800" smtClean="0"/>
              <a:t>Cada usuario es reconocido por el sistema mediante un identificador, el </a:t>
            </a:r>
            <a:r>
              <a:rPr lang="en-US" altLang="es-MX" sz="2800" i="1" smtClean="0"/>
              <a:t>uid</a:t>
            </a:r>
            <a:br>
              <a:rPr lang="en-US" altLang="es-MX" sz="2800" i="1" smtClean="0"/>
            </a:br>
            <a:endParaRPr lang="en-US" altLang="es-MX" sz="2800" i="1" smtClean="0"/>
          </a:p>
          <a:p>
            <a:r>
              <a:rPr lang="en-US" altLang="es-MX" sz="2800" smtClean="0"/>
              <a:t>Los comandos introducidos por los usuarios son interpretados por un programa especial, el </a:t>
            </a:r>
            <a:r>
              <a:rPr lang="en-US" altLang="es-MX" sz="2800" b="1" i="1" smtClean="0"/>
              <a:t>shell</a:t>
            </a:r>
            <a:r>
              <a:rPr lang="en-US" altLang="es-MX" sz="2800" i="1" smtClean="0"/>
              <a:t/>
            </a:r>
            <a:br>
              <a:rPr lang="en-US" altLang="es-MX" sz="2800" i="1" smtClean="0"/>
            </a:br>
            <a:endParaRPr lang="en-US" altLang="es-MX" sz="2800" smtClean="0"/>
          </a:p>
          <a:p>
            <a:r>
              <a:rPr lang="en-US" altLang="es-MX" sz="2800" smtClean="0"/>
              <a:t>Cada usuario puede pertenecer a uno o más grupos de usuarios</a:t>
            </a:r>
            <a:br>
              <a:rPr lang="en-US" altLang="es-MX" sz="2800" smtClean="0"/>
            </a:br>
            <a:endParaRPr lang="en-US" altLang="es-MX" sz="2800" smtClean="0"/>
          </a:p>
          <a:p>
            <a:r>
              <a:rPr lang="en-US" altLang="es-MX" sz="2800" smtClean="0"/>
              <a:t>Se distingue un usuario especial llamado </a:t>
            </a:r>
            <a:r>
              <a:rPr lang="en-US" altLang="es-MX" sz="2800" i="1" smtClean="0"/>
              <a:t>root (</a:t>
            </a:r>
            <a:r>
              <a:rPr lang="en-US" altLang="es-MX" sz="2800" b="1" i="1" smtClean="0"/>
              <a:t>/</a:t>
            </a:r>
            <a:r>
              <a:rPr lang="en-US" altLang="es-MX" sz="2800" i="1" smtClean="0"/>
              <a:t>) ó superusuario, </a:t>
            </a:r>
            <a:r>
              <a:rPr lang="en-US" altLang="es-MX" sz="2800" smtClean="0"/>
              <a:t>que</a:t>
            </a:r>
            <a:r>
              <a:rPr lang="en-US" altLang="es-MX" sz="2800" i="1" smtClean="0"/>
              <a:t> </a:t>
            </a:r>
            <a:r>
              <a:rPr lang="en-US" altLang="es-MX" sz="2800" smtClean="0"/>
              <a:t>administra el sistema, y cuenta con privilegios únicos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Usuarios en UNIX (2)</a:t>
            </a:r>
          </a:p>
        </p:txBody>
      </p:sp>
      <p:sp>
        <p:nvSpPr>
          <p:cNvPr id="512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81013" y="1445503"/>
            <a:ext cx="8185150" cy="5189369"/>
          </a:xfrm>
          <a:noFill/>
        </p:spPr>
        <p:txBody>
          <a:bodyPr/>
          <a:lstStyle/>
          <a:p>
            <a:r>
              <a:rPr lang="en-US" altLang="es-MX" sz="2800" dirty="0" smtClean="0"/>
              <a:t>Al </a:t>
            </a:r>
            <a:r>
              <a:rPr lang="en-US" altLang="es-MX" sz="2800" dirty="0" err="1" smtClean="0"/>
              <a:t>dar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alta</a:t>
            </a:r>
            <a:r>
              <a:rPr lang="en-US" altLang="es-MX" sz="2800" dirty="0" smtClean="0"/>
              <a:t> un </a:t>
            </a:r>
            <a:r>
              <a:rPr lang="en-US" altLang="es-MX" sz="2800" dirty="0" err="1" smtClean="0"/>
              <a:t>usuario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sistema</a:t>
            </a:r>
            <a:r>
              <a:rPr lang="en-US" altLang="es-MX" sz="2800" dirty="0" smtClean="0"/>
              <a:t> se define: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</a:t>
            </a:r>
            <a:r>
              <a:rPr lang="en-US" altLang="es-MX" sz="2800" dirty="0" err="1" smtClean="0"/>
              <a:t>identificador</a:t>
            </a:r>
            <a:r>
              <a:rPr lang="en-US" altLang="es-MX" sz="2800" dirty="0" smtClean="0"/>
              <a:t> de la </a:t>
            </a:r>
            <a:r>
              <a:rPr lang="en-US" altLang="es-MX" sz="2800" dirty="0" err="1" smtClean="0"/>
              <a:t>cuenta</a:t>
            </a:r>
            <a:r>
              <a:rPr lang="en-US" altLang="es-MX" sz="2800" dirty="0" smtClean="0"/>
              <a:t>: UN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</a:t>
            </a:r>
            <a:r>
              <a:rPr lang="en-US" altLang="es-MX" sz="2800" dirty="0" err="1" smtClean="0"/>
              <a:t>número</a:t>
            </a:r>
            <a:r>
              <a:rPr lang="en-US" altLang="es-MX" sz="2800" dirty="0" smtClean="0"/>
              <a:t> del </a:t>
            </a:r>
            <a:r>
              <a:rPr lang="en-US" altLang="es-MX" sz="2800" dirty="0" err="1" smtClean="0"/>
              <a:t>identificador</a:t>
            </a:r>
            <a:r>
              <a:rPr lang="en-US" altLang="es-MX" sz="2800" dirty="0" smtClean="0"/>
              <a:t>: UID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Una </a:t>
            </a:r>
            <a:r>
              <a:rPr lang="en-US" altLang="es-MX" sz="2800" dirty="0" err="1" smtClean="0"/>
              <a:t>contraseña</a:t>
            </a:r>
            <a:r>
              <a:rPr lang="en-US" altLang="es-MX" sz="2800" dirty="0" smtClean="0"/>
              <a:t>: password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Su </a:t>
            </a:r>
            <a:r>
              <a:rPr lang="en-US" altLang="es-MX" sz="2800" dirty="0" err="1" smtClean="0"/>
              <a:t>directorio</a:t>
            </a:r>
            <a:r>
              <a:rPr lang="en-US" altLang="es-MX" sz="2800" dirty="0" smtClean="0"/>
              <a:t> base (</a:t>
            </a:r>
            <a:r>
              <a:rPr lang="en-US" altLang="es-MX" sz="2800" i="1" dirty="0" smtClean="0"/>
              <a:t>home</a:t>
            </a:r>
            <a:r>
              <a:rPr lang="en-US" altLang="es-MX" sz="2800" dirty="0" smtClean="0"/>
              <a:t>) </a:t>
            </a:r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sistema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archivos</a:t>
            </a:r>
            <a:endParaRPr lang="en-US" altLang="es-MX" sz="2800" dirty="0" smtClean="0"/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</a:t>
            </a:r>
            <a:r>
              <a:rPr lang="en-US" altLang="es-MX" sz="2800" dirty="0" err="1" smtClean="0"/>
              <a:t>intérprete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comandos</a:t>
            </a:r>
            <a:r>
              <a:rPr lang="en-US" altLang="es-MX" sz="2800" dirty="0" smtClean="0"/>
              <a:t> que </a:t>
            </a:r>
            <a:r>
              <a:rPr lang="en-US" altLang="es-MX" sz="2800" dirty="0" err="1" smtClean="0"/>
              <a:t>utilizará</a:t>
            </a:r>
            <a:endParaRPr lang="en-US" altLang="es-MX" sz="2800" dirty="0" smtClean="0"/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(</a:t>
            </a:r>
            <a:r>
              <a:rPr lang="en-US" altLang="es-MX" sz="2800" dirty="0" err="1" smtClean="0"/>
              <a:t>los</a:t>
            </a:r>
            <a:r>
              <a:rPr lang="en-US" altLang="es-MX" sz="2800" dirty="0" smtClean="0"/>
              <a:t>) </a:t>
            </a:r>
            <a:r>
              <a:rPr lang="en-US" altLang="es-MX" sz="2800" dirty="0" err="1" smtClean="0"/>
              <a:t>grupo</a:t>
            </a:r>
            <a:r>
              <a:rPr lang="en-US" altLang="es-MX" sz="2800" dirty="0" smtClean="0"/>
              <a:t>(s) a que </a:t>
            </a:r>
            <a:r>
              <a:rPr lang="en-US" altLang="es-MX" sz="2800" dirty="0" err="1" smtClean="0"/>
              <a:t>pertenece</a:t>
            </a:r>
            <a:r>
              <a:rPr lang="en-US" altLang="es-MX" sz="2800" dirty="0" smtClean="0"/>
              <a:t>: GID</a:t>
            </a:r>
          </a:p>
          <a:p>
            <a:pPr marL="1042988" lvl="1" indent="-558800">
              <a:buFont typeface="Wingdings" pitchFamily="2" charset="2"/>
              <a:buChar char="ü"/>
            </a:pPr>
            <a:endParaRPr lang="en-US" altLang="es-MX" sz="2800" dirty="0" smtClean="0"/>
          </a:p>
          <a:p>
            <a:pPr marL="1042988" lvl="1" indent="-558800">
              <a:buFont typeface="Wingdings" pitchFamily="2" charset="2"/>
              <a:buChar char="Ø"/>
            </a:pPr>
            <a:r>
              <a:rPr lang="en-US" altLang="es-MX" sz="2800" dirty="0" err="1" smtClean="0"/>
              <a:t>Datos</a:t>
            </a:r>
            <a:r>
              <a:rPr lang="en-US" altLang="es-MX" sz="2800" dirty="0" smtClean="0"/>
              <a:t> del </a:t>
            </a:r>
            <a:r>
              <a:rPr lang="en-US" altLang="es-MX" sz="2800" dirty="0" err="1" smtClean="0"/>
              <a:t>usuario</a:t>
            </a:r>
            <a:r>
              <a:rPr lang="en-US" altLang="es-MX" sz="2800" dirty="0" smtClean="0"/>
              <a:t>: </a:t>
            </a:r>
            <a:r>
              <a:rPr lang="es-ES_tradnl" altLang="es-MX" sz="2800" b="1" i="1" u="sng" dirty="0" err="1" smtClean="0"/>
              <a:t>tcsh</a:t>
            </a:r>
            <a:r>
              <a:rPr lang="es-ES_tradnl" altLang="es-MX" sz="2800" b="1" i="1" u="sng" dirty="0" smtClean="0"/>
              <a:t>&gt;</a:t>
            </a:r>
            <a:r>
              <a:rPr lang="en-US" altLang="es-MX" sz="2800" i="1" dirty="0" smtClean="0"/>
              <a:t> </a:t>
            </a:r>
            <a:r>
              <a:rPr lang="en-US" altLang="es-MX" sz="2800" i="1" dirty="0" smtClean="0">
                <a:solidFill>
                  <a:srgbClr val="F35B1B"/>
                </a:solidFill>
              </a:rPr>
              <a:t>id</a:t>
            </a:r>
          </a:p>
          <a:p>
            <a:pPr marL="1042988" lvl="1" indent="-558800">
              <a:buFont typeface="Wingdings" pitchFamily="2" charset="2"/>
              <a:buChar char="Ø"/>
            </a:pPr>
            <a:r>
              <a:rPr lang="en-US" altLang="es-MX" sz="2800" dirty="0" smtClean="0"/>
              <a:t>Home directory: </a:t>
            </a:r>
            <a:r>
              <a:rPr lang="es-ES_tradnl" altLang="es-MX" sz="2800" b="1" i="1" u="sng" dirty="0" err="1"/>
              <a:t>tcsh</a:t>
            </a:r>
            <a:r>
              <a:rPr lang="es-ES_tradnl" altLang="es-MX" sz="2800" b="1" i="1" u="sng" dirty="0"/>
              <a:t>&gt;</a:t>
            </a:r>
            <a:r>
              <a:rPr lang="en-US" altLang="es-MX" sz="2800" i="1" dirty="0"/>
              <a:t> </a:t>
            </a:r>
            <a:r>
              <a:rPr lang="en-US" altLang="es-MX" sz="2800" i="1" dirty="0" smtClean="0">
                <a:solidFill>
                  <a:srgbClr val="F35B1B"/>
                </a:solidFill>
              </a:rPr>
              <a:t>echo $home</a:t>
            </a:r>
            <a:endParaRPr lang="en-US" altLang="es-MX" sz="2800" i="1" dirty="0">
              <a:solidFill>
                <a:srgbClr val="F35B1B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026"/>
          <p:cNvSpPr>
            <a:spLocks/>
          </p:cNvSpPr>
          <p:nvPr/>
        </p:nvSpPr>
        <p:spPr bwMode="auto">
          <a:xfrm>
            <a:off x="701675" y="1176338"/>
            <a:ext cx="7693025" cy="5484812"/>
          </a:xfrm>
          <a:custGeom>
            <a:avLst/>
            <a:gdLst>
              <a:gd name="T0" fmla="*/ 0 w 4846"/>
              <a:gd name="T1" fmla="*/ 2147483647 h 3455"/>
              <a:gd name="T2" fmla="*/ 0 w 4846"/>
              <a:gd name="T3" fmla="*/ 2147483647 h 3455"/>
              <a:gd name="T4" fmla="*/ 0 w 4846"/>
              <a:gd name="T5" fmla="*/ 2147483647 h 3455"/>
              <a:gd name="T6" fmla="*/ 2147483647 w 4846"/>
              <a:gd name="T7" fmla="*/ 2147483647 h 3455"/>
              <a:gd name="T8" fmla="*/ 2147483647 w 4846"/>
              <a:gd name="T9" fmla="*/ 2147483647 h 3455"/>
              <a:gd name="T10" fmla="*/ 2147483647 w 4846"/>
              <a:gd name="T11" fmla="*/ 2147483647 h 3455"/>
              <a:gd name="T12" fmla="*/ 2147483647 w 4846"/>
              <a:gd name="T13" fmla="*/ 2147483647 h 3455"/>
              <a:gd name="T14" fmla="*/ 2147483647 w 4846"/>
              <a:gd name="T15" fmla="*/ 2147483647 h 3455"/>
              <a:gd name="T16" fmla="*/ 2147483647 w 4846"/>
              <a:gd name="T17" fmla="*/ 2147483647 h 3455"/>
              <a:gd name="T18" fmla="*/ 2147483647 w 4846"/>
              <a:gd name="T19" fmla="*/ 2147483647 h 3455"/>
              <a:gd name="T20" fmla="*/ 2147483647 w 4846"/>
              <a:gd name="T21" fmla="*/ 2147483647 h 3455"/>
              <a:gd name="T22" fmla="*/ 2147483647 w 4846"/>
              <a:gd name="T23" fmla="*/ 2147483647 h 3455"/>
              <a:gd name="T24" fmla="*/ 2147483647 w 4846"/>
              <a:gd name="T25" fmla="*/ 2147483647 h 3455"/>
              <a:gd name="T26" fmla="*/ 2147483647 w 4846"/>
              <a:gd name="T27" fmla="*/ 2147483647 h 3455"/>
              <a:gd name="T28" fmla="*/ 2147483647 w 4846"/>
              <a:gd name="T29" fmla="*/ 2147483647 h 3455"/>
              <a:gd name="T30" fmla="*/ 2147483647 w 4846"/>
              <a:gd name="T31" fmla="*/ 2147483647 h 3455"/>
              <a:gd name="T32" fmla="*/ 2147483647 w 4846"/>
              <a:gd name="T33" fmla="*/ 2147483647 h 3455"/>
              <a:gd name="T34" fmla="*/ 2147483647 w 4846"/>
              <a:gd name="T35" fmla="*/ 2147483647 h 3455"/>
              <a:gd name="T36" fmla="*/ 2147483647 w 4846"/>
              <a:gd name="T37" fmla="*/ 2147483647 h 3455"/>
              <a:gd name="T38" fmla="*/ 2147483647 w 4846"/>
              <a:gd name="T39" fmla="*/ 2147483647 h 3455"/>
              <a:gd name="T40" fmla="*/ 2147483647 w 4846"/>
              <a:gd name="T41" fmla="*/ 2147483647 h 3455"/>
              <a:gd name="T42" fmla="*/ 2147483647 w 4846"/>
              <a:gd name="T43" fmla="*/ 2147483647 h 3455"/>
              <a:gd name="T44" fmla="*/ 2147483647 w 4846"/>
              <a:gd name="T45" fmla="*/ 2147483647 h 3455"/>
              <a:gd name="T46" fmla="*/ 2147483647 w 4846"/>
              <a:gd name="T47" fmla="*/ 2147483647 h 3455"/>
              <a:gd name="T48" fmla="*/ 2147483647 w 4846"/>
              <a:gd name="T49" fmla="*/ 2147483647 h 3455"/>
              <a:gd name="T50" fmla="*/ 2147483647 w 4846"/>
              <a:gd name="T51" fmla="*/ 2147483647 h 3455"/>
              <a:gd name="T52" fmla="*/ 2147483647 w 4846"/>
              <a:gd name="T53" fmla="*/ 2147483647 h 3455"/>
              <a:gd name="T54" fmla="*/ 2147483647 w 4846"/>
              <a:gd name="T55" fmla="*/ 2147483647 h 3455"/>
              <a:gd name="T56" fmla="*/ 2147483647 w 4846"/>
              <a:gd name="T57" fmla="*/ 2147483647 h 3455"/>
              <a:gd name="T58" fmla="*/ 2147483647 w 4846"/>
              <a:gd name="T59" fmla="*/ 0 h 3455"/>
              <a:gd name="T60" fmla="*/ 2147483647 w 4846"/>
              <a:gd name="T61" fmla="*/ 2147483647 h 3455"/>
              <a:gd name="T62" fmla="*/ 2147483647 w 4846"/>
              <a:gd name="T63" fmla="*/ 2147483647 h 3455"/>
              <a:gd name="T64" fmla="*/ 2147483647 w 4846"/>
              <a:gd name="T65" fmla="*/ 2147483647 h 3455"/>
              <a:gd name="T66" fmla="*/ 2147483647 w 4846"/>
              <a:gd name="T67" fmla="*/ 2147483647 h 3455"/>
              <a:gd name="T68" fmla="*/ 2147483647 w 4846"/>
              <a:gd name="T69" fmla="*/ 2147483647 h 3455"/>
              <a:gd name="T70" fmla="*/ 2147483647 w 4846"/>
              <a:gd name="T71" fmla="*/ 2147483647 h 3455"/>
              <a:gd name="T72" fmla="*/ 2147483647 w 4846"/>
              <a:gd name="T73" fmla="*/ 2147483647 h 3455"/>
              <a:gd name="T74" fmla="*/ 2147483647 w 4846"/>
              <a:gd name="T75" fmla="*/ 2147483647 h 3455"/>
              <a:gd name="T76" fmla="*/ 2147483647 w 4846"/>
              <a:gd name="T77" fmla="*/ 2147483647 h 3455"/>
              <a:gd name="T78" fmla="*/ 0 w 4846"/>
              <a:gd name="T79" fmla="*/ 2147483647 h 345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846"/>
              <a:gd name="T121" fmla="*/ 0 h 3455"/>
              <a:gd name="T122" fmla="*/ 4846 w 4846"/>
              <a:gd name="T123" fmla="*/ 3455 h 345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846" h="3455">
                <a:moveTo>
                  <a:pt x="0" y="172"/>
                </a:moveTo>
                <a:lnTo>
                  <a:pt x="0" y="3251"/>
                </a:lnTo>
                <a:lnTo>
                  <a:pt x="0" y="3276"/>
                </a:lnTo>
                <a:lnTo>
                  <a:pt x="8" y="3300"/>
                </a:lnTo>
                <a:lnTo>
                  <a:pt x="20" y="3321"/>
                </a:lnTo>
                <a:lnTo>
                  <a:pt x="33" y="3338"/>
                </a:lnTo>
                <a:lnTo>
                  <a:pt x="49" y="3357"/>
                </a:lnTo>
                <a:lnTo>
                  <a:pt x="67" y="3367"/>
                </a:lnTo>
                <a:lnTo>
                  <a:pt x="85" y="3376"/>
                </a:lnTo>
                <a:lnTo>
                  <a:pt x="105" y="3380"/>
                </a:lnTo>
                <a:lnTo>
                  <a:pt x="1142" y="3435"/>
                </a:lnTo>
                <a:lnTo>
                  <a:pt x="2422" y="3454"/>
                </a:lnTo>
                <a:lnTo>
                  <a:pt x="3614" y="3435"/>
                </a:lnTo>
                <a:lnTo>
                  <a:pt x="4719" y="3380"/>
                </a:lnTo>
                <a:lnTo>
                  <a:pt x="4756" y="3376"/>
                </a:lnTo>
                <a:lnTo>
                  <a:pt x="4790" y="3363"/>
                </a:lnTo>
                <a:lnTo>
                  <a:pt x="4814" y="3344"/>
                </a:lnTo>
                <a:lnTo>
                  <a:pt x="4833" y="3321"/>
                </a:lnTo>
                <a:lnTo>
                  <a:pt x="4845" y="3281"/>
                </a:lnTo>
                <a:lnTo>
                  <a:pt x="4845" y="3259"/>
                </a:lnTo>
                <a:lnTo>
                  <a:pt x="4845" y="3232"/>
                </a:lnTo>
                <a:lnTo>
                  <a:pt x="4845" y="172"/>
                </a:lnTo>
                <a:lnTo>
                  <a:pt x="4845" y="138"/>
                </a:lnTo>
                <a:lnTo>
                  <a:pt x="4827" y="106"/>
                </a:lnTo>
                <a:lnTo>
                  <a:pt x="4804" y="81"/>
                </a:lnTo>
                <a:lnTo>
                  <a:pt x="4774" y="60"/>
                </a:lnTo>
                <a:lnTo>
                  <a:pt x="4744" y="53"/>
                </a:lnTo>
                <a:lnTo>
                  <a:pt x="4709" y="53"/>
                </a:lnTo>
                <a:lnTo>
                  <a:pt x="3582" y="9"/>
                </a:lnTo>
                <a:lnTo>
                  <a:pt x="2422" y="0"/>
                </a:lnTo>
                <a:lnTo>
                  <a:pt x="1249" y="19"/>
                </a:lnTo>
                <a:lnTo>
                  <a:pt x="148" y="53"/>
                </a:lnTo>
                <a:lnTo>
                  <a:pt x="121" y="53"/>
                </a:lnTo>
                <a:lnTo>
                  <a:pt x="91" y="57"/>
                </a:lnTo>
                <a:lnTo>
                  <a:pt x="67" y="66"/>
                </a:lnTo>
                <a:lnTo>
                  <a:pt x="41" y="81"/>
                </a:lnTo>
                <a:lnTo>
                  <a:pt x="27" y="98"/>
                </a:lnTo>
                <a:lnTo>
                  <a:pt x="10" y="121"/>
                </a:lnTo>
                <a:lnTo>
                  <a:pt x="2" y="146"/>
                </a:lnTo>
                <a:lnTo>
                  <a:pt x="0" y="17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09600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Estableciendo una sesión con UNIX</a:t>
            </a:r>
          </a:p>
        </p:txBody>
      </p:sp>
      <p:sp>
        <p:nvSpPr>
          <p:cNvPr id="6148" name="Rectangle 1028"/>
          <p:cNvSpPr>
            <a:spLocks noChangeArrowheads="1"/>
          </p:cNvSpPr>
          <p:nvPr/>
        </p:nvSpPr>
        <p:spPr bwMode="auto">
          <a:xfrm>
            <a:off x="1649413" y="1966913"/>
            <a:ext cx="5881687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i="1">
                <a:solidFill>
                  <a:schemeClr val="bg2"/>
                </a:solidFill>
              </a:rPr>
              <a:t>HP-UX  chen A.09.03 E  9000/715 (ttys0)</a:t>
            </a:r>
          </a:p>
          <a:p>
            <a:pPr algn="l"/>
            <a:endParaRPr lang="en-US" altLang="es-MX" i="1">
              <a:solidFill>
                <a:schemeClr val="bg2"/>
              </a:solidFill>
            </a:endParaRP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login: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Password: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Please wait... checking for disk quotas</a:t>
            </a:r>
          </a:p>
          <a:p>
            <a:pPr algn="l"/>
            <a:endParaRPr lang="en-US" altLang="es-MX" i="1">
              <a:solidFill>
                <a:schemeClr val="bg2"/>
              </a:solidFill>
            </a:endParaRP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1983-1993 Hewlett-Packard Co., All Rights Reserved.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1979, 1980, 1983, 1985-90 The Regents of the Univ of California.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1980, 1984, 1986 Unix Systems Laboratories, Inc.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1986-1992 Sun Microsystems, Inc..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1985, 1986, 1988 Massachusets Institute of Technology.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1986 Digital Equipment Corporation.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1990 Motorola, Inc.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1990, 1991, 1992 Cornell University.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1988 Carnegie Mellon.</a:t>
            </a:r>
          </a:p>
          <a:p>
            <a:pPr algn="l"/>
            <a:endParaRPr lang="en-US" altLang="es-MX" i="1">
              <a:solidFill>
                <a:schemeClr val="bg2"/>
              </a:solidFill>
            </a:endParaRP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TERM=(hp)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chen&gt;_</a:t>
            </a:r>
          </a:p>
        </p:txBody>
      </p:sp>
      <p:sp>
        <p:nvSpPr>
          <p:cNvPr id="6149" name="Freeform 1029"/>
          <p:cNvSpPr>
            <a:spLocks/>
          </p:cNvSpPr>
          <p:nvPr/>
        </p:nvSpPr>
        <p:spPr bwMode="auto">
          <a:xfrm>
            <a:off x="1439863" y="1757363"/>
            <a:ext cx="6216650" cy="4292600"/>
          </a:xfrm>
          <a:custGeom>
            <a:avLst/>
            <a:gdLst>
              <a:gd name="T0" fmla="*/ 0 w 3916"/>
              <a:gd name="T1" fmla="*/ 2147483647 h 2704"/>
              <a:gd name="T2" fmla="*/ 0 w 3916"/>
              <a:gd name="T3" fmla="*/ 2147483647 h 2704"/>
              <a:gd name="T4" fmla="*/ 2147483647 w 3916"/>
              <a:gd name="T5" fmla="*/ 2147483647 h 2704"/>
              <a:gd name="T6" fmla="*/ 2147483647 w 3916"/>
              <a:gd name="T7" fmla="*/ 2147483647 h 2704"/>
              <a:gd name="T8" fmla="*/ 2147483647 w 3916"/>
              <a:gd name="T9" fmla="*/ 2147483647 h 2704"/>
              <a:gd name="T10" fmla="*/ 2147483647 w 3916"/>
              <a:gd name="T11" fmla="*/ 2147483647 h 2704"/>
              <a:gd name="T12" fmla="*/ 2147483647 w 3916"/>
              <a:gd name="T13" fmla="*/ 2147483647 h 2704"/>
              <a:gd name="T14" fmla="*/ 2147483647 w 3916"/>
              <a:gd name="T15" fmla="*/ 2147483647 h 2704"/>
              <a:gd name="T16" fmla="*/ 2147483647 w 3916"/>
              <a:gd name="T17" fmla="*/ 2147483647 h 2704"/>
              <a:gd name="T18" fmla="*/ 2147483647 w 3916"/>
              <a:gd name="T19" fmla="*/ 2147483647 h 2704"/>
              <a:gd name="T20" fmla="*/ 2147483647 w 3916"/>
              <a:gd name="T21" fmla="*/ 2147483647 h 2704"/>
              <a:gd name="T22" fmla="*/ 2147483647 w 3916"/>
              <a:gd name="T23" fmla="*/ 2147483647 h 2704"/>
              <a:gd name="T24" fmla="*/ 2147483647 w 3916"/>
              <a:gd name="T25" fmla="*/ 2147483647 h 2704"/>
              <a:gd name="T26" fmla="*/ 2147483647 w 3916"/>
              <a:gd name="T27" fmla="*/ 2147483647 h 2704"/>
              <a:gd name="T28" fmla="*/ 2147483647 w 3916"/>
              <a:gd name="T29" fmla="*/ 2147483647 h 2704"/>
              <a:gd name="T30" fmla="*/ 2147483647 w 3916"/>
              <a:gd name="T31" fmla="*/ 2147483647 h 2704"/>
              <a:gd name="T32" fmla="*/ 2147483647 w 3916"/>
              <a:gd name="T33" fmla="*/ 2147483647 h 2704"/>
              <a:gd name="T34" fmla="*/ 2147483647 w 3916"/>
              <a:gd name="T35" fmla="*/ 2147483647 h 2704"/>
              <a:gd name="T36" fmla="*/ 2147483647 w 3916"/>
              <a:gd name="T37" fmla="*/ 2147483647 h 2704"/>
              <a:gd name="T38" fmla="*/ 2147483647 w 3916"/>
              <a:gd name="T39" fmla="*/ 2147483647 h 2704"/>
              <a:gd name="T40" fmla="*/ 2147483647 w 3916"/>
              <a:gd name="T41" fmla="*/ 2147483647 h 2704"/>
              <a:gd name="T42" fmla="*/ 2147483647 w 3916"/>
              <a:gd name="T43" fmla="*/ 2147483647 h 2704"/>
              <a:gd name="T44" fmla="*/ 2147483647 w 3916"/>
              <a:gd name="T45" fmla="*/ 2147483647 h 2704"/>
              <a:gd name="T46" fmla="*/ 2147483647 w 3916"/>
              <a:gd name="T47" fmla="*/ 2147483647 h 2704"/>
              <a:gd name="T48" fmla="*/ 2147483647 w 3916"/>
              <a:gd name="T49" fmla="*/ 2147483647 h 2704"/>
              <a:gd name="T50" fmla="*/ 2147483647 w 3916"/>
              <a:gd name="T51" fmla="*/ 2147483647 h 2704"/>
              <a:gd name="T52" fmla="*/ 2147483647 w 3916"/>
              <a:gd name="T53" fmla="*/ 2147483647 h 2704"/>
              <a:gd name="T54" fmla="*/ 2147483647 w 3916"/>
              <a:gd name="T55" fmla="*/ 2147483647 h 2704"/>
              <a:gd name="T56" fmla="*/ 2147483647 w 3916"/>
              <a:gd name="T57" fmla="*/ 2147483647 h 2704"/>
              <a:gd name="T58" fmla="*/ 2147483647 w 3916"/>
              <a:gd name="T59" fmla="*/ 0 h 2704"/>
              <a:gd name="T60" fmla="*/ 2147483647 w 3916"/>
              <a:gd name="T61" fmla="*/ 2147483647 h 2704"/>
              <a:gd name="T62" fmla="*/ 2147483647 w 3916"/>
              <a:gd name="T63" fmla="*/ 2147483647 h 2704"/>
              <a:gd name="T64" fmla="*/ 2147483647 w 3916"/>
              <a:gd name="T65" fmla="*/ 2147483647 h 2704"/>
              <a:gd name="T66" fmla="*/ 2147483647 w 3916"/>
              <a:gd name="T67" fmla="*/ 2147483647 h 2704"/>
              <a:gd name="T68" fmla="*/ 2147483647 w 3916"/>
              <a:gd name="T69" fmla="*/ 2147483647 h 2704"/>
              <a:gd name="T70" fmla="*/ 2147483647 w 3916"/>
              <a:gd name="T71" fmla="*/ 2147483647 h 2704"/>
              <a:gd name="T72" fmla="*/ 2147483647 w 3916"/>
              <a:gd name="T73" fmla="*/ 2147483647 h 2704"/>
              <a:gd name="T74" fmla="*/ 2147483647 w 3916"/>
              <a:gd name="T75" fmla="*/ 2147483647 h 2704"/>
              <a:gd name="T76" fmla="*/ 2147483647 w 3916"/>
              <a:gd name="T77" fmla="*/ 2147483647 h 2704"/>
              <a:gd name="T78" fmla="*/ 0 w 3916"/>
              <a:gd name="T79" fmla="*/ 2147483647 h 27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916"/>
              <a:gd name="T121" fmla="*/ 0 h 2704"/>
              <a:gd name="T122" fmla="*/ 3916 w 3916"/>
              <a:gd name="T123" fmla="*/ 2704 h 27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916" h="2704">
                <a:moveTo>
                  <a:pt x="0" y="136"/>
                </a:moveTo>
                <a:lnTo>
                  <a:pt x="0" y="2544"/>
                </a:lnTo>
                <a:lnTo>
                  <a:pt x="2" y="2563"/>
                </a:lnTo>
                <a:lnTo>
                  <a:pt x="8" y="2582"/>
                </a:lnTo>
                <a:lnTo>
                  <a:pt x="16" y="2599"/>
                </a:lnTo>
                <a:lnTo>
                  <a:pt x="26" y="2612"/>
                </a:lnTo>
                <a:lnTo>
                  <a:pt x="41" y="2626"/>
                </a:lnTo>
                <a:lnTo>
                  <a:pt x="55" y="2635"/>
                </a:lnTo>
                <a:lnTo>
                  <a:pt x="71" y="2641"/>
                </a:lnTo>
                <a:lnTo>
                  <a:pt x="85" y="2644"/>
                </a:lnTo>
                <a:lnTo>
                  <a:pt x="924" y="2688"/>
                </a:lnTo>
                <a:lnTo>
                  <a:pt x="1957" y="2703"/>
                </a:lnTo>
                <a:lnTo>
                  <a:pt x="2921" y="2688"/>
                </a:lnTo>
                <a:lnTo>
                  <a:pt x="3814" y="2644"/>
                </a:lnTo>
                <a:lnTo>
                  <a:pt x="3842" y="2641"/>
                </a:lnTo>
                <a:lnTo>
                  <a:pt x="3870" y="2631"/>
                </a:lnTo>
                <a:lnTo>
                  <a:pt x="3891" y="2616"/>
                </a:lnTo>
                <a:lnTo>
                  <a:pt x="3905" y="2599"/>
                </a:lnTo>
                <a:lnTo>
                  <a:pt x="3915" y="2567"/>
                </a:lnTo>
                <a:lnTo>
                  <a:pt x="3915" y="2550"/>
                </a:lnTo>
                <a:lnTo>
                  <a:pt x="3915" y="2529"/>
                </a:lnTo>
                <a:lnTo>
                  <a:pt x="3915" y="136"/>
                </a:lnTo>
                <a:lnTo>
                  <a:pt x="3915" y="108"/>
                </a:lnTo>
                <a:lnTo>
                  <a:pt x="3901" y="83"/>
                </a:lnTo>
                <a:lnTo>
                  <a:pt x="3883" y="64"/>
                </a:lnTo>
                <a:lnTo>
                  <a:pt x="3858" y="49"/>
                </a:lnTo>
                <a:lnTo>
                  <a:pt x="3832" y="43"/>
                </a:lnTo>
                <a:lnTo>
                  <a:pt x="3804" y="43"/>
                </a:lnTo>
                <a:lnTo>
                  <a:pt x="2894" y="7"/>
                </a:lnTo>
                <a:lnTo>
                  <a:pt x="1957" y="0"/>
                </a:lnTo>
                <a:lnTo>
                  <a:pt x="1011" y="15"/>
                </a:lnTo>
                <a:lnTo>
                  <a:pt x="119" y="43"/>
                </a:lnTo>
                <a:lnTo>
                  <a:pt x="99" y="43"/>
                </a:lnTo>
                <a:lnTo>
                  <a:pt x="75" y="43"/>
                </a:lnTo>
                <a:lnTo>
                  <a:pt x="57" y="53"/>
                </a:lnTo>
                <a:lnTo>
                  <a:pt x="34" y="64"/>
                </a:lnTo>
                <a:lnTo>
                  <a:pt x="22" y="77"/>
                </a:lnTo>
                <a:lnTo>
                  <a:pt x="8" y="94"/>
                </a:lnTo>
                <a:lnTo>
                  <a:pt x="2" y="113"/>
                </a:lnTo>
                <a:lnTo>
                  <a:pt x="0" y="13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0" name="Freeform 1030"/>
          <p:cNvSpPr>
            <a:spLocks/>
          </p:cNvSpPr>
          <p:nvPr/>
        </p:nvSpPr>
        <p:spPr bwMode="auto">
          <a:xfrm>
            <a:off x="1641475" y="1895475"/>
            <a:ext cx="5813425" cy="4013200"/>
          </a:xfrm>
          <a:custGeom>
            <a:avLst/>
            <a:gdLst>
              <a:gd name="T0" fmla="*/ 0 w 3662"/>
              <a:gd name="T1" fmla="*/ 2147483647 h 2528"/>
              <a:gd name="T2" fmla="*/ 0 w 3662"/>
              <a:gd name="T3" fmla="*/ 2147483647 h 2528"/>
              <a:gd name="T4" fmla="*/ 0 w 3662"/>
              <a:gd name="T5" fmla="*/ 2147483647 h 2528"/>
              <a:gd name="T6" fmla="*/ 2147483647 w 3662"/>
              <a:gd name="T7" fmla="*/ 2147483647 h 2528"/>
              <a:gd name="T8" fmla="*/ 2147483647 w 3662"/>
              <a:gd name="T9" fmla="*/ 2147483647 h 2528"/>
              <a:gd name="T10" fmla="*/ 2147483647 w 3662"/>
              <a:gd name="T11" fmla="*/ 2147483647 h 2528"/>
              <a:gd name="T12" fmla="*/ 2147483647 w 3662"/>
              <a:gd name="T13" fmla="*/ 2147483647 h 2528"/>
              <a:gd name="T14" fmla="*/ 2147483647 w 3662"/>
              <a:gd name="T15" fmla="*/ 2147483647 h 2528"/>
              <a:gd name="T16" fmla="*/ 2147483647 w 3662"/>
              <a:gd name="T17" fmla="*/ 2147483647 h 2528"/>
              <a:gd name="T18" fmla="*/ 2147483647 w 3662"/>
              <a:gd name="T19" fmla="*/ 2147483647 h 2528"/>
              <a:gd name="T20" fmla="*/ 2147483647 w 3662"/>
              <a:gd name="T21" fmla="*/ 2147483647 h 2528"/>
              <a:gd name="T22" fmla="*/ 2147483647 w 3662"/>
              <a:gd name="T23" fmla="*/ 2147483647 h 2528"/>
              <a:gd name="T24" fmla="*/ 2147483647 w 3662"/>
              <a:gd name="T25" fmla="*/ 2147483647 h 2528"/>
              <a:gd name="T26" fmla="*/ 2147483647 w 3662"/>
              <a:gd name="T27" fmla="*/ 2147483647 h 2528"/>
              <a:gd name="T28" fmla="*/ 2147483647 w 3662"/>
              <a:gd name="T29" fmla="*/ 2147483647 h 2528"/>
              <a:gd name="T30" fmla="*/ 2147483647 w 3662"/>
              <a:gd name="T31" fmla="*/ 2147483647 h 2528"/>
              <a:gd name="T32" fmla="*/ 2147483647 w 3662"/>
              <a:gd name="T33" fmla="*/ 2147483647 h 2528"/>
              <a:gd name="T34" fmla="*/ 2147483647 w 3662"/>
              <a:gd name="T35" fmla="*/ 2147483647 h 2528"/>
              <a:gd name="T36" fmla="*/ 2147483647 w 3662"/>
              <a:gd name="T37" fmla="*/ 2147483647 h 2528"/>
              <a:gd name="T38" fmla="*/ 2147483647 w 3662"/>
              <a:gd name="T39" fmla="*/ 2147483647 h 2528"/>
              <a:gd name="T40" fmla="*/ 2147483647 w 3662"/>
              <a:gd name="T41" fmla="*/ 2147483647 h 2528"/>
              <a:gd name="T42" fmla="*/ 2147483647 w 3662"/>
              <a:gd name="T43" fmla="*/ 2147483647 h 2528"/>
              <a:gd name="T44" fmla="*/ 2147483647 w 3662"/>
              <a:gd name="T45" fmla="*/ 2147483647 h 2528"/>
              <a:gd name="T46" fmla="*/ 2147483647 w 3662"/>
              <a:gd name="T47" fmla="*/ 2147483647 h 2528"/>
              <a:gd name="T48" fmla="*/ 2147483647 w 3662"/>
              <a:gd name="T49" fmla="*/ 2147483647 h 2528"/>
              <a:gd name="T50" fmla="*/ 2147483647 w 3662"/>
              <a:gd name="T51" fmla="*/ 2147483647 h 2528"/>
              <a:gd name="T52" fmla="*/ 2147483647 w 3662"/>
              <a:gd name="T53" fmla="*/ 2147483647 h 2528"/>
              <a:gd name="T54" fmla="*/ 2147483647 w 3662"/>
              <a:gd name="T55" fmla="*/ 2147483647 h 2528"/>
              <a:gd name="T56" fmla="*/ 2147483647 w 3662"/>
              <a:gd name="T57" fmla="*/ 2147483647 h 2528"/>
              <a:gd name="T58" fmla="*/ 2147483647 w 3662"/>
              <a:gd name="T59" fmla="*/ 0 h 2528"/>
              <a:gd name="T60" fmla="*/ 2147483647 w 3662"/>
              <a:gd name="T61" fmla="*/ 2147483647 h 2528"/>
              <a:gd name="T62" fmla="*/ 2147483647 w 3662"/>
              <a:gd name="T63" fmla="*/ 2147483647 h 2528"/>
              <a:gd name="T64" fmla="*/ 2147483647 w 3662"/>
              <a:gd name="T65" fmla="*/ 2147483647 h 2528"/>
              <a:gd name="T66" fmla="*/ 2147483647 w 3662"/>
              <a:gd name="T67" fmla="*/ 2147483647 h 2528"/>
              <a:gd name="T68" fmla="*/ 2147483647 w 3662"/>
              <a:gd name="T69" fmla="*/ 2147483647 h 2528"/>
              <a:gd name="T70" fmla="*/ 2147483647 w 3662"/>
              <a:gd name="T71" fmla="*/ 2147483647 h 2528"/>
              <a:gd name="T72" fmla="*/ 2147483647 w 3662"/>
              <a:gd name="T73" fmla="*/ 2147483647 h 2528"/>
              <a:gd name="T74" fmla="*/ 2147483647 w 3662"/>
              <a:gd name="T75" fmla="*/ 2147483647 h 2528"/>
              <a:gd name="T76" fmla="*/ 2147483647 w 3662"/>
              <a:gd name="T77" fmla="*/ 2147483647 h 2528"/>
              <a:gd name="T78" fmla="*/ 0 w 3662"/>
              <a:gd name="T79" fmla="*/ 2147483647 h 25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662"/>
              <a:gd name="T121" fmla="*/ 0 h 2528"/>
              <a:gd name="T122" fmla="*/ 3662 w 3662"/>
              <a:gd name="T123" fmla="*/ 2528 h 252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662" h="2528">
                <a:moveTo>
                  <a:pt x="0" y="127"/>
                </a:moveTo>
                <a:lnTo>
                  <a:pt x="0" y="2379"/>
                </a:lnTo>
                <a:lnTo>
                  <a:pt x="0" y="2398"/>
                </a:lnTo>
                <a:lnTo>
                  <a:pt x="6" y="2415"/>
                </a:lnTo>
                <a:lnTo>
                  <a:pt x="15" y="2431"/>
                </a:lnTo>
                <a:lnTo>
                  <a:pt x="25" y="2444"/>
                </a:lnTo>
                <a:lnTo>
                  <a:pt x="37" y="2457"/>
                </a:lnTo>
                <a:lnTo>
                  <a:pt x="51" y="2465"/>
                </a:lnTo>
                <a:lnTo>
                  <a:pt x="65" y="2470"/>
                </a:lnTo>
                <a:lnTo>
                  <a:pt x="79" y="2474"/>
                </a:lnTo>
                <a:lnTo>
                  <a:pt x="863" y="2514"/>
                </a:lnTo>
                <a:lnTo>
                  <a:pt x="1830" y="2527"/>
                </a:lnTo>
                <a:lnTo>
                  <a:pt x="2731" y="2514"/>
                </a:lnTo>
                <a:lnTo>
                  <a:pt x="3566" y="2474"/>
                </a:lnTo>
                <a:lnTo>
                  <a:pt x="3594" y="2470"/>
                </a:lnTo>
                <a:lnTo>
                  <a:pt x="3620" y="2461"/>
                </a:lnTo>
                <a:lnTo>
                  <a:pt x="3636" y="2448"/>
                </a:lnTo>
                <a:lnTo>
                  <a:pt x="3651" y="2431"/>
                </a:lnTo>
                <a:lnTo>
                  <a:pt x="3661" y="2402"/>
                </a:lnTo>
                <a:lnTo>
                  <a:pt x="3661" y="2385"/>
                </a:lnTo>
                <a:lnTo>
                  <a:pt x="3661" y="2364"/>
                </a:lnTo>
                <a:lnTo>
                  <a:pt x="3661" y="127"/>
                </a:lnTo>
                <a:lnTo>
                  <a:pt x="3661" y="100"/>
                </a:lnTo>
                <a:lnTo>
                  <a:pt x="3646" y="77"/>
                </a:lnTo>
                <a:lnTo>
                  <a:pt x="3630" y="58"/>
                </a:lnTo>
                <a:lnTo>
                  <a:pt x="3608" y="45"/>
                </a:lnTo>
                <a:lnTo>
                  <a:pt x="3584" y="39"/>
                </a:lnTo>
                <a:lnTo>
                  <a:pt x="3558" y="39"/>
                </a:lnTo>
                <a:lnTo>
                  <a:pt x="2707" y="7"/>
                </a:lnTo>
                <a:lnTo>
                  <a:pt x="1830" y="0"/>
                </a:lnTo>
                <a:lnTo>
                  <a:pt x="944" y="13"/>
                </a:lnTo>
                <a:lnTo>
                  <a:pt x="112" y="39"/>
                </a:lnTo>
                <a:lnTo>
                  <a:pt x="91" y="39"/>
                </a:lnTo>
                <a:lnTo>
                  <a:pt x="69" y="41"/>
                </a:lnTo>
                <a:lnTo>
                  <a:pt x="53" y="49"/>
                </a:lnTo>
                <a:lnTo>
                  <a:pt x="31" y="58"/>
                </a:lnTo>
                <a:lnTo>
                  <a:pt x="21" y="72"/>
                </a:lnTo>
                <a:lnTo>
                  <a:pt x="8" y="87"/>
                </a:lnTo>
                <a:lnTo>
                  <a:pt x="2" y="106"/>
                </a:lnTo>
                <a:lnTo>
                  <a:pt x="0" y="127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1" name="Freeform 1031"/>
          <p:cNvSpPr>
            <a:spLocks/>
          </p:cNvSpPr>
          <p:nvPr/>
        </p:nvSpPr>
        <p:spPr bwMode="auto">
          <a:xfrm>
            <a:off x="7070725" y="6253163"/>
            <a:ext cx="265113" cy="95250"/>
          </a:xfrm>
          <a:custGeom>
            <a:avLst/>
            <a:gdLst>
              <a:gd name="T0" fmla="*/ 0 w 167"/>
              <a:gd name="T1" fmla="*/ 0 h 60"/>
              <a:gd name="T2" fmla="*/ 2147483647 w 167"/>
              <a:gd name="T3" fmla="*/ 0 h 60"/>
              <a:gd name="T4" fmla="*/ 2147483647 w 167"/>
              <a:gd name="T5" fmla="*/ 2147483647 h 60"/>
              <a:gd name="T6" fmla="*/ 0 w 167"/>
              <a:gd name="T7" fmla="*/ 2147483647 h 60"/>
              <a:gd name="T8" fmla="*/ 0 w 16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60"/>
              <a:gd name="T17" fmla="*/ 167 w 16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60">
                <a:moveTo>
                  <a:pt x="0" y="0"/>
                </a:moveTo>
                <a:lnTo>
                  <a:pt x="166" y="0"/>
                </a:lnTo>
                <a:lnTo>
                  <a:pt x="166" y="59"/>
                </a:lnTo>
                <a:lnTo>
                  <a:pt x="0" y="5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Consideraciones iniciales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35088"/>
            <a:ext cx="8153400" cy="5410200"/>
          </a:xfrm>
          <a:noFill/>
        </p:spPr>
        <p:txBody>
          <a:bodyPr/>
          <a:lstStyle/>
          <a:p>
            <a:r>
              <a:rPr lang="en-US" altLang="es-MX" smtClean="0"/>
              <a:t>Para LINUX, las letras mayúsculas y minúsculas son diferentes</a:t>
            </a:r>
          </a:p>
          <a:p>
            <a:r>
              <a:rPr lang="es-ES_tradnl" altLang="es-MX" smtClean="0"/>
              <a:t>Se tiene un ambiente gráfico del File Manager, donde se pueden hacer operaciones sobre archivos, inclusive editar.</a:t>
            </a:r>
          </a:p>
          <a:p>
            <a:r>
              <a:rPr lang="es-ES_tradnl" altLang="es-MX" smtClean="0"/>
              <a:t>Para aplicar comandos se tiene la terminal-ventana, donde también se puede editar archivos con </a:t>
            </a:r>
            <a:r>
              <a:rPr lang="es-ES_tradnl" altLang="es-MX" i="1" smtClean="0"/>
              <a:t>vi</a:t>
            </a:r>
            <a:r>
              <a:rPr lang="es-ES_tradnl" altLang="es-MX" smtClean="0"/>
              <a:t> y </a:t>
            </a:r>
            <a:r>
              <a:rPr lang="es-ES_tradnl" altLang="es-MX" i="1" smtClean="0"/>
              <a:t>gedit</a:t>
            </a:r>
            <a:r>
              <a:rPr lang="es-ES_tradnl" altLang="es-MX" smtClean="0"/>
              <a:t>.</a:t>
            </a:r>
            <a:endParaRPr lang="en-US" altLang="es-MX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Consideraciones iniciales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25463" y="1730375"/>
            <a:ext cx="8096250" cy="4618038"/>
          </a:xfrm>
          <a:noFill/>
        </p:spPr>
        <p:txBody>
          <a:bodyPr/>
          <a:lstStyle/>
          <a:p>
            <a:r>
              <a:rPr lang="en-US" altLang="es-MX" smtClean="0"/>
              <a:t>Es importante terminar una sesión. Para hacerlo, se utiliza alguno de estos comandos en la terminal:</a:t>
            </a:r>
          </a:p>
          <a:p>
            <a:pPr marL="762000" lvl="1" indent="-277813"/>
            <a:r>
              <a:rPr lang="en-US" altLang="es-MX" smtClean="0"/>
              <a:t>logout</a:t>
            </a:r>
          </a:p>
          <a:p>
            <a:pPr marL="762000" lvl="1" indent="-277813"/>
            <a:r>
              <a:rPr lang="en-US" altLang="es-MX" b="1" smtClean="0">
                <a:solidFill>
                  <a:srgbClr val="F35B1B"/>
                </a:solidFill>
              </a:rPr>
              <a:t>exit</a:t>
            </a:r>
          </a:p>
          <a:p>
            <a:pPr marL="762000" lvl="1" indent="-277813"/>
            <a:r>
              <a:rPr lang="en-US" altLang="es-MX" smtClean="0"/>
              <a:t>&lt;Ctrl&gt; d</a:t>
            </a:r>
          </a:p>
          <a:p>
            <a:r>
              <a:rPr lang="es-ES_tradnl" altLang="es-MX" smtClean="0"/>
              <a:t>También se puede salir mediante el ambiente gráfico.</a:t>
            </a:r>
            <a:endParaRPr lang="en-US" altLang="es-MX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Recomendaciones para el uso de la contraseña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7525" y="1628775"/>
            <a:ext cx="8110538" cy="4819650"/>
          </a:xfrm>
          <a:noFill/>
        </p:spPr>
        <p:txBody>
          <a:bodyPr/>
          <a:lstStyle/>
          <a:p>
            <a:r>
              <a:rPr lang="en-US" altLang="es-MX" smtClean="0"/>
              <a:t>Cambie su contraseña con regularidad mediante el comando </a:t>
            </a:r>
            <a:r>
              <a:rPr lang="en-US" altLang="es-MX" i="1" smtClean="0">
                <a:solidFill>
                  <a:srgbClr val="F35B1B"/>
                </a:solidFill>
              </a:rPr>
              <a:t>passwd</a:t>
            </a:r>
            <a:r>
              <a:rPr lang="en-US" altLang="es-MX" i="1" smtClean="0"/>
              <a:t> </a:t>
            </a:r>
            <a:r>
              <a:rPr lang="en-US" altLang="es-MX" b="1" baseline="30000" smtClean="0"/>
              <a:t>(</a:t>
            </a:r>
            <a:r>
              <a:rPr lang="en-US" altLang="es-MX" b="1" smtClean="0"/>
              <a:t>**</a:t>
            </a:r>
            <a:r>
              <a:rPr lang="en-US" altLang="es-MX" b="1" baseline="30000" smtClean="0"/>
              <a:t>)</a:t>
            </a:r>
            <a:endParaRPr lang="en-US" altLang="es-MX" i="1" smtClean="0"/>
          </a:p>
          <a:p>
            <a:r>
              <a:rPr lang="en-US" altLang="es-MX" smtClean="0"/>
              <a:t>Combine letras mayúsculas, minúsculas y símbolos</a:t>
            </a:r>
          </a:p>
          <a:p>
            <a:r>
              <a:rPr lang="en-US" altLang="es-MX" smtClean="0"/>
              <a:t>No la escriba. No la diga</a:t>
            </a:r>
          </a:p>
          <a:p>
            <a:r>
              <a:rPr lang="en-US" altLang="es-MX" smtClean="0"/>
              <a:t>No utilice el identificador de usuario</a:t>
            </a:r>
          </a:p>
          <a:p>
            <a:r>
              <a:rPr lang="en-US" altLang="es-MX" smtClean="0"/>
              <a:t>No la asocie a familiares ni a objetos personales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H="1">
            <a:off x="2251075" y="4711700"/>
            <a:ext cx="279400" cy="4635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901950" y="4692650"/>
            <a:ext cx="282575" cy="4730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298950" y="4702175"/>
            <a:ext cx="336550" cy="4254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978400" y="4702175"/>
            <a:ext cx="358775" cy="4349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768725" y="4094163"/>
            <a:ext cx="234950" cy="2317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6756400" y="2965450"/>
            <a:ext cx="222250" cy="4762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342188" y="2967038"/>
            <a:ext cx="242887" cy="4746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Directorios en UNIX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080000" y="513715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fase3.c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6407150" y="344170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passwd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421063" y="4306888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memo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949700" y="513715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main.c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7334250" y="344170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hosts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892425" y="5165725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prod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1911350" y="5165725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cuenta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6572250" y="5375275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470775" y="5486400"/>
            <a:ext cx="847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600">
                <a:solidFill>
                  <a:schemeClr val="bg2"/>
                </a:solidFill>
              </a:rPr>
              <a:t>Archivo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396163" y="6194425"/>
            <a:ext cx="1019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600">
                <a:solidFill>
                  <a:schemeClr val="bg2"/>
                </a:solidFill>
              </a:rPr>
              <a:t>Directorio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781550" y="1722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873625" y="2419350"/>
            <a:ext cx="0" cy="103188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868863" y="241300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595438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590675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687638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682875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781425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775075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873625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4868863" y="2528888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5965825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5961063" y="2528888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7059613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7053263" y="2528888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8151813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8147050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1597025" y="2528888"/>
            <a:ext cx="10842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1590675" y="252253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2693988" y="2528888"/>
            <a:ext cx="1081087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2687638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787775" y="2528888"/>
            <a:ext cx="10795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781425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4879975" y="2528888"/>
            <a:ext cx="10795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4873625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5972175" y="2528888"/>
            <a:ext cx="1081088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965825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7065963" y="2528888"/>
            <a:ext cx="1084262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7059613" y="252253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1106488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1343025" y="2644775"/>
            <a:ext cx="4762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tmp</a:t>
            </a: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1492250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1492250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1492250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2058988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1131888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1112838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2198688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2462213" y="2644775"/>
            <a:ext cx="423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bin</a:t>
            </a:r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5860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25860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25860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3151188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2225675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2205038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>
            <a:off x="3781425" y="299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775075" y="29908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2141538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2136775" y="31051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>
            <a:off x="3233738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3228975" y="31051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>
            <a:off x="4327525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4322763" y="31051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3" name="Line 73"/>
          <p:cNvSpPr>
            <a:spLocks noChangeShapeType="1"/>
          </p:cNvSpPr>
          <p:nvPr/>
        </p:nvSpPr>
        <p:spPr bwMode="auto">
          <a:xfrm>
            <a:off x="5419725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5414963" y="31051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2143125" y="3105150"/>
            <a:ext cx="10842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6" name="Rectangle 76"/>
          <p:cNvSpPr>
            <a:spLocks noChangeArrowheads="1"/>
          </p:cNvSpPr>
          <p:nvPr/>
        </p:nvSpPr>
        <p:spPr bwMode="auto">
          <a:xfrm>
            <a:off x="2136775" y="310038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3240088" y="3105150"/>
            <a:ext cx="534987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8" name="Rectangle 78"/>
          <p:cNvSpPr>
            <a:spLocks noChangeArrowheads="1"/>
          </p:cNvSpPr>
          <p:nvPr/>
        </p:nvSpPr>
        <p:spPr bwMode="auto">
          <a:xfrm>
            <a:off x="3233738" y="3100388"/>
            <a:ext cx="5365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9" name="Line 79"/>
          <p:cNvSpPr>
            <a:spLocks noChangeShapeType="1"/>
          </p:cNvSpPr>
          <p:nvPr/>
        </p:nvSpPr>
        <p:spPr bwMode="auto">
          <a:xfrm>
            <a:off x="3787775" y="3105150"/>
            <a:ext cx="533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3781425" y="3100388"/>
            <a:ext cx="5365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1" name="Line 81"/>
          <p:cNvSpPr>
            <a:spLocks noChangeShapeType="1"/>
          </p:cNvSpPr>
          <p:nvPr/>
        </p:nvSpPr>
        <p:spPr bwMode="auto">
          <a:xfrm>
            <a:off x="4333875" y="3105150"/>
            <a:ext cx="10842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4327525" y="310038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1652588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4" name="Rectangle 84"/>
          <p:cNvSpPr>
            <a:spLocks noChangeArrowheads="1"/>
          </p:cNvSpPr>
          <p:nvPr/>
        </p:nvSpPr>
        <p:spPr bwMode="auto">
          <a:xfrm>
            <a:off x="1874838" y="322262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man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20399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20399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20399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8" name="Rectangle 88"/>
          <p:cNvSpPr>
            <a:spLocks noChangeArrowheads="1"/>
          </p:cNvSpPr>
          <p:nvPr/>
        </p:nvSpPr>
        <p:spPr bwMode="auto">
          <a:xfrm>
            <a:off x="2605088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1677988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1658938" y="3225800"/>
            <a:ext cx="935037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1" name="Line 91"/>
          <p:cNvSpPr>
            <a:spLocks noChangeShapeType="1"/>
          </p:cNvSpPr>
          <p:nvPr/>
        </p:nvSpPr>
        <p:spPr bwMode="auto">
          <a:xfrm>
            <a:off x="3233738" y="357505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2" name="Rectangle 92"/>
          <p:cNvSpPr>
            <a:spLocks noChangeArrowheads="1"/>
          </p:cNvSpPr>
          <p:nvPr/>
        </p:nvSpPr>
        <p:spPr bwMode="auto">
          <a:xfrm>
            <a:off x="3228975" y="356870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3" name="Line 93"/>
          <p:cNvSpPr>
            <a:spLocks noChangeShapeType="1"/>
          </p:cNvSpPr>
          <p:nvPr/>
        </p:nvSpPr>
        <p:spPr bwMode="auto">
          <a:xfrm>
            <a:off x="2152650" y="368935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4" name="Rectangle 94"/>
          <p:cNvSpPr>
            <a:spLocks noChangeArrowheads="1"/>
          </p:cNvSpPr>
          <p:nvPr/>
        </p:nvSpPr>
        <p:spPr bwMode="auto">
          <a:xfrm>
            <a:off x="2146300" y="368300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5" name="Line 95"/>
          <p:cNvSpPr>
            <a:spLocks noChangeShapeType="1"/>
          </p:cNvSpPr>
          <p:nvPr/>
        </p:nvSpPr>
        <p:spPr bwMode="auto">
          <a:xfrm>
            <a:off x="4316413" y="368935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4311650" y="368300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7" name="Line 97"/>
          <p:cNvSpPr>
            <a:spLocks noChangeShapeType="1"/>
          </p:cNvSpPr>
          <p:nvPr/>
        </p:nvSpPr>
        <p:spPr bwMode="auto">
          <a:xfrm>
            <a:off x="2152650" y="3683000"/>
            <a:ext cx="1074738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2146300" y="3678238"/>
            <a:ext cx="1077913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9" name="Line 99"/>
          <p:cNvSpPr>
            <a:spLocks noChangeShapeType="1"/>
          </p:cNvSpPr>
          <p:nvPr/>
        </p:nvSpPr>
        <p:spPr bwMode="auto">
          <a:xfrm>
            <a:off x="3240088" y="3683000"/>
            <a:ext cx="1076325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0" name="Rectangle 100"/>
          <p:cNvSpPr>
            <a:spLocks noChangeArrowheads="1"/>
          </p:cNvSpPr>
          <p:nvPr/>
        </p:nvSpPr>
        <p:spPr bwMode="auto">
          <a:xfrm>
            <a:off x="3233738" y="3678238"/>
            <a:ext cx="1077912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1" name="Line 101"/>
          <p:cNvSpPr>
            <a:spLocks noChangeShapeType="1"/>
          </p:cNvSpPr>
          <p:nvPr/>
        </p:nvSpPr>
        <p:spPr bwMode="auto">
          <a:xfrm>
            <a:off x="2152650" y="41529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2" name="Rectangle 102"/>
          <p:cNvSpPr>
            <a:spLocks noChangeArrowheads="1"/>
          </p:cNvSpPr>
          <p:nvPr/>
        </p:nvSpPr>
        <p:spPr bwMode="auto">
          <a:xfrm>
            <a:off x="2146300" y="41465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3" name="Line 103"/>
          <p:cNvSpPr>
            <a:spLocks noChangeShapeType="1"/>
          </p:cNvSpPr>
          <p:nvPr/>
        </p:nvSpPr>
        <p:spPr bwMode="auto">
          <a:xfrm>
            <a:off x="1606550" y="426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4" name="Rectangle 104"/>
          <p:cNvSpPr>
            <a:spLocks noChangeArrowheads="1"/>
          </p:cNvSpPr>
          <p:nvPr/>
        </p:nvSpPr>
        <p:spPr bwMode="auto">
          <a:xfrm>
            <a:off x="1600200" y="42608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5" name="Line 105"/>
          <p:cNvSpPr>
            <a:spLocks noChangeShapeType="1"/>
          </p:cNvSpPr>
          <p:nvPr/>
        </p:nvSpPr>
        <p:spPr bwMode="auto">
          <a:xfrm>
            <a:off x="2698750" y="426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2693988" y="42608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7" name="Line 107"/>
          <p:cNvSpPr>
            <a:spLocks noChangeShapeType="1"/>
          </p:cNvSpPr>
          <p:nvPr/>
        </p:nvSpPr>
        <p:spPr bwMode="auto">
          <a:xfrm>
            <a:off x="1606550" y="4260850"/>
            <a:ext cx="53975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8" name="Rectangle 108"/>
          <p:cNvSpPr>
            <a:spLocks noChangeArrowheads="1"/>
          </p:cNvSpPr>
          <p:nvPr/>
        </p:nvSpPr>
        <p:spPr bwMode="auto">
          <a:xfrm>
            <a:off x="1600200" y="4254500"/>
            <a:ext cx="541338" cy="1588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9" name="Line 109"/>
          <p:cNvSpPr>
            <a:spLocks noChangeShapeType="1"/>
          </p:cNvSpPr>
          <p:nvPr/>
        </p:nvSpPr>
        <p:spPr bwMode="auto">
          <a:xfrm>
            <a:off x="2159000" y="4260850"/>
            <a:ext cx="5381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50" name="Rectangle 110"/>
          <p:cNvSpPr>
            <a:spLocks noChangeArrowheads="1"/>
          </p:cNvSpPr>
          <p:nvPr/>
        </p:nvSpPr>
        <p:spPr bwMode="auto">
          <a:xfrm>
            <a:off x="2152650" y="4254500"/>
            <a:ext cx="541338" cy="1588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1" name="Rectangle 111"/>
          <p:cNvSpPr>
            <a:spLocks noChangeArrowheads="1"/>
          </p:cNvSpPr>
          <p:nvPr/>
        </p:nvSpPr>
        <p:spPr bwMode="auto">
          <a:xfrm>
            <a:off x="1116013" y="43751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2" name="Rectangle 112"/>
          <p:cNvSpPr>
            <a:spLocks noChangeArrowheads="1"/>
          </p:cNvSpPr>
          <p:nvPr/>
        </p:nvSpPr>
        <p:spPr bwMode="auto">
          <a:xfrm>
            <a:off x="1379538" y="4376738"/>
            <a:ext cx="423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bin</a:t>
            </a:r>
          </a:p>
        </p:txBody>
      </p:sp>
      <p:sp>
        <p:nvSpPr>
          <p:cNvPr id="10353" name="Rectangle 113"/>
          <p:cNvSpPr>
            <a:spLocks noChangeArrowheads="1"/>
          </p:cNvSpPr>
          <p:nvPr/>
        </p:nvSpPr>
        <p:spPr bwMode="auto">
          <a:xfrm>
            <a:off x="15033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4" name="Rectangle 114"/>
          <p:cNvSpPr>
            <a:spLocks noChangeArrowheads="1"/>
          </p:cNvSpPr>
          <p:nvPr/>
        </p:nvSpPr>
        <p:spPr bwMode="auto">
          <a:xfrm>
            <a:off x="15033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15033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6" name="Rectangle 116"/>
          <p:cNvSpPr>
            <a:spLocks noChangeArrowheads="1"/>
          </p:cNvSpPr>
          <p:nvPr/>
        </p:nvSpPr>
        <p:spPr bwMode="auto">
          <a:xfrm>
            <a:off x="2068513" y="440055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1143000" y="46974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8" name="Rectangle 118"/>
          <p:cNvSpPr>
            <a:spLocks noChangeArrowheads="1"/>
          </p:cNvSpPr>
          <p:nvPr/>
        </p:nvSpPr>
        <p:spPr bwMode="auto">
          <a:xfrm>
            <a:off x="1122363" y="4381500"/>
            <a:ext cx="9366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9" name="Rectangle 119"/>
          <p:cNvSpPr>
            <a:spLocks noChangeArrowheads="1"/>
          </p:cNvSpPr>
          <p:nvPr/>
        </p:nvSpPr>
        <p:spPr bwMode="auto">
          <a:xfrm>
            <a:off x="2209800" y="43751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0" name="Rectangle 120"/>
          <p:cNvSpPr>
            <a:spLocks noChangeArrowheads="1"/>
          </p:cNvSpPr>
          <p:nvPr/>
        </p:nvSpPr>
        <p:spPr bwMode="auto">
          <a:xfrm>
            <a:off x="2478088" y="4376738"/>
            <a:ext cx="412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dat</a:t>
            </a:r>
          </a:p>
        </p:txBody>
      </p:sp>
      <p:sp>
        <p:nvSpPr>
          <p:cNvPr id="10361" name="Rectangle 121"/>
          <p:cNvSpPr>
            <a:spLocks noChangeArrowheads="1"/>
          </p:cNvSpPr>
          <p:nvPr/>
        </p:nvSpPr>
        <p:spPr bwMode="auto">
          <a:xfrm>
            <a:off x="25955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2" name="Rectangle 122"/>
          <p:cNvSpPr>
            <a:spLocks noChangeArrowheads="1"/>
          </p:cNvSpPr>
          <p:nvPr/>
        </p:nvSpPr>
        <p:spPr bwMode="auto">
          <a:xfrm>
            <a:off x="25955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25955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4" name="Rectangle 124"/>
          <p:cNvSpPr>
            <a:spLocks noChangeArrowheads="1"/>
          </p:cNvSpPr>
          <p:nvPr/>
        </p:nvSpPr>
        <p:spPr bwMode="auto">
          <a:xfrm>
            <a:off x="3162300" y="440055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5" name="Rectangle 125"/>
          <p:cNvSpPr>
            <a:spLocks noChangeArrowheads="1"/>
          </p:cNvSpPr>
          <p:nvPr/>
        </p:nvSpPr>
        <p:spPr bwMode="auto">
          <a:xfrm>
            <a:off x="2235200" y="46974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6" name="Rectangle 126"/>
          <p:cNvSpPr>
            <a:spLocks noChangeArrowheads="1"/>
          </p:cNvSpPr>
          <p:nvPr/>
        </p:nvSpPr>
        <p:spPr bwMode="auto">
          <a:xfrm>
            <a:off x="2216150" y="4381500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7" name="Rectangle 127"/>
          <p:cNvSpPr>
            <a:spLocks noChangeArrowheads="1"/>
          </p:cNvSpPr>
          <p:nvPr/>
        </p:nvSpPr>
        <p:spPr bwMode="auto">
          <a:xfrm>
            <a:off x="1663700" y="379730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8" name="Rectangle 128"/>
          <p:cNvSpPr>
            <a:spLocks noChangeArrowheads="1"/>
          </p:cNvSpPr>
          <p:nvPr/>
        </p:nvSpPr>
        <p:spPr bwMode="auto">
          <a:xfrm>
            <a:off x="1905000" y="3800475"/>
            <a:ext cx="4556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luis</a:t>
            </a:r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204946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204946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204946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2" name="Rectangle 132"/>
          <p:cNvSpPr>
            <a:spLocks noChangeArrowheads="1"/>
          </p:cNvSpPr>
          <p:nvPr/>
        </p:nvSpPr>
        <p:spPr bwMode="auto">
          <a:xfrm>
            <a:off x="2614613" y="382270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1689100" y="411956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4" name="Rectangle 134"/>
          <p:cNvSpPr>
            <a:spLocks noChangeArrowheads="1"/>
          </p:cNvSpPr>
          <p:nvPr/>
        </p:nvSpPr>
        <p:spPr bwMode="auto">
          <a:xfrm>
            <a:off x="1670050" y="3803650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5" name="Line 135"/>
          <p:cNvSpPr>
            <a:spLocks noChangeShapeType="1"/>
          </p:cNvSpPr>
          <p:nvPr/>
        </p:nvSpPr>
        <p:spPr bwMode="auto">
          <a:xfrm>
            <a:off x="4316413" y="41529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76" name="Rectangle 136"/>
          <p:cNvSpPr>
            <a:spLocks noChangeArrowheads="1"/>
          </p:cNvSpPr>
          <p:nvPr/>
        </p:nvSpPr>
        <p:spPr bwMode="auto">
          <a:xfrm>
            <a:off x="4311650" y="41465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7" name="Line 137"/>
          <p:cNvSpPr>
            <a:spLocks noChangeShapeType="1"/>
          </p:cNvSpPr>
          <p:nvPr/>
        </p:nvSpPr>
        <p:spPr bwMode="auto">
          <a:xfrm>
            <a:off x="4841875" y="426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78" name="Rectangle 138"/>
          <p:cNvSpPr>
            <a:spLocks noChangeArrowheads="1"/>
          </p:cNvSpPr>
          <p:nvPr/>
        </p:nvSpPr>
        <p:spPr bwMode="auto">
          <a:xfrm>
            <a:off x="4837113" y="42608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9" name="Line 139"/>
          <p:cNvSpPr>
            <a:spLocks noChangeShapeType="1"/>
          </p:cNvSpPr>
          <p:nvPr/>
        </p:nvSpPr>
        <p:spPr bwMode="auto">
          <a:xfrm>
            <a:off x="4322763" y="4260850"/>
            <a:ext cx="519112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80" name="Rectangle 140"/>
          <p:cNvSpPr>
            <a:spLocks noChangeArrowheads="1"/>
          </p:cNvSpPr>
          <p:nvPr/>
        </p:nvSpPr>
        <p:spPr bwMode="auto">
          <a:xfrm>
            <a:off x="4316413" y="4254500"/>
            <a:ext cx="520700" cy="1588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1" name="Rectangle 141"/>
          <p:cNvSpPr>
            <a:spLocks noChangeArrowheads="1"/>
          </p:cNvSpPr>
          <p:nvPr/>
        </p:nvSpPr>
        <p:spPr bwMode="auto">
          <a:xfrm>
            <a:off x="6457950" y="6156325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2" name="Rectangle 142"/>
          <p:cNvSpPr>
            <a:spLocks noChangeArrowheads="1"/>
          </p:cNvSpPr>
          <p:nvPr/>
        </p:nvSpPr>
        <p:spPr bwMode="auto">
          <a:xfrm>
            <a:off x="4740275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3" name="Rectangle 143"/>
          <p:cNvSpPr>
            <a:spLocks noChangeArrowheads="1"/>
          </p:cNvSpPr>
          <p:nvPr/>
        </p:nvSpPr>
        <p:spPr bwMode="auto">
          <a:xfrm>
            <a:off x="4740275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4" name="Rectangle 144"/>
          <p:cNvSpPr>
            <a:spLocks noChangeArrowheads="1"/>
          </p:cNvSpPr>
          <p:nvPr/>
        </p:nvSpPr>
        <p:spPr bwMode="auto">
          <a:xfrm>
            <a:off x="4740275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5" name="Rectangle 145"/>
          <p:cNvSpPr>
            <a:spLocks noChangeArrowheads="1"/>
          </p:cNvSpPr>
          <p:nvPr/>
        </p:nvSpPr>
        <p:spPr bwMode="auto">
          <a:xfrm>
            <a:off x="7410450" y="6181725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6" name="Rectangle 146"/>
          <p:cNvSpPr>
            <a:spLocks noChangeArrowheads="1"/>
          </p:cNvSpPr>
          <p:nvPr/>
        </p:nvSpPr>
        <p:spPr bwMode="auto">
          <a:xfrm>
            <a:off x="6484938" y="6478588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7" name="Rectangle 147"/>
          <p:cNvSpPr>
            <a:spLocks noChangeArrowheads="1"/>
          </p:cNvSpPr>
          <p:nvPr/>
        </p:nvSpPr>
        <p:spPr bwMode="auto">
          <a:xfrm>
            <a:off x="6464300" y="6162675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8" name="Rectangle 148"/>
          <p:cNvSpPr>
            <a:spLocks noChangeArrowheads="1"/>
          </p:cNvSpPr>
          <p:nvPr/>
        </p:nvSpPr>
        <p:spPr bwMode="auto">
          <a:xfrm>
            <a:off x="3827463" y="379730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9" name="Rectangle 149"/>
          <p:cNvSpPr>
            <a:spLocks noChangeArrowheads="1"/>
          </p:cNvSpPr>
          <p:nvPr/>
        </p:nvSpPr>
        <p:spPr bwMode="auto">
          <a:xfrm>
            <a:off x="4044950" y="380047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juan</a:t>
            </a:r>
          </a:p>
        </p:txBody>
      </p:sp>
      <p:sp>
        <p:nvSpPr>
          <p:cNvPr id="10390" name="Rectangle 150"/>
          <p:cNvSpPr>
            <a:spLocks noChangeArrowheads="1"/>
          </p:cNvSpPr>
          <p:nvPr/>
        </p:nvSpPr>
        <p:spPr bwMode="auto">
          <a:xfrm>
            <a:off x="421481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1" name="Rectangle 151"/>
          <p:cNvSpPr>
            <a:spLocks noChangeArrowheads="1"/>
          </p:cNvSpPr>
          <p:nvPr/>
        </p:nvSpPr>
        <p:spPr bwMode="auto">
          <a:xfrm>
            <a:off x="421481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2" name="Rectangle 152"/>
          <p:cNvSpPr>
            <a:spLocks noChangeArrowheads="1"/>
          </p:cNvSpPr>
          <p:nvPr/>
        </p:nvSpPr>
        <p:spPr bwMode="auto">
          <a:xfrm>
            <a:off x="421481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3" name="Rectangle 153"/>
          <p:cNvSpPr>
            <a:spLocks noChangeArrowheads="1"/>
          </p:cNvSpPr>
          <p:nvPr/>
        </p:nvSpPr>
        <p:spPr bwMode="auto">
          <a:xfrm>
            <a:off x="4779963" y="382270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4" name="Rectangle 154"/>
          <p:cNvSpPr>
            <a:spLocks noChangeArrowheads="1"/>
          </p:cNvSpPr>
          <p:nvPr/>
        </p:nvSpPr>
        <p:spPr bwMode="auto">
          <a:xfrm>
            <a:off x="3854450" y="411956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5" name="Rectangle 155"/>
          <p:cNvSpPr>
            <a:spLocks noChangeArrowheads="1"/>
          </p:cNvSpPr>
          <p:nvPr/>
        </p:nvSpPr>
        <p:spPr bwMode="auto">
          <a:xfrm>
            <a:off x="3833813" y="3803650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6" name="Rectangle 156"/>
          <p:cNvSpPr>
            <a:spLocks noChangeArrowheads="1"/>
          </p:cNvSpPr>
          <p:nvPr/>
        </p:nvSpPr>
        <p:spPr bwMode="auto">
          <a:xfrm>
            <a:off x="2744788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7" name="Rectangle 157"/>
          <p:cNvSpPr>
            <a:spLocks noChangeArrowheads="1"/>
          </p:cNvSpPr>
          <p:nvPr/>
        </p:nvSpPr>
        <p:spPr bwMode="auto">
          <a:xfrm>
            <a:off x="2930525" y="3222625"/>
            <a:ext cx="5730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users</a:t>
            </a:r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31321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9" name="Rectangle 159"/>
          <p:cNvSpPr>
            <a:spLocks noChangeArrowheads="1"/>
          </p:cNvSpPr>
          <p:nvPr/>
        </p:nvSpPr>
        <p:spPr bwMode="auto">
          <a:xfrm>
            <a:off x="31321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0" name="Rectangle 160"/>
          <p:cNvSpPr>
            <a:spLocks noChangeArrowheads="1"/>
          </p:cNvSpPr>
          <p:nvPr/>
        </p:nvSpPr>
        <p:spPr bwMode="auto">
          <a:xfrm>
            <a:off x="31321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1" name="Rectangle 161"/>
          <p:cNvSpPr>
            <a:spLocks noChangeArrowheads="1"/>
          </p:cNvSpPr>
          <p:nvPr/>
        </p:nvSpPr>
        <p:spPr bwMode="auto">
          <a:xfrm>
            <a:off x="3697288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2" name="Rectangle 162"/>
          <p:cNvSpPr>
            <a:spLocks noChangeArrowheads="1"/>
          </p:cNvSpPr>
          <p:nvPr/>
        </p:nvSpPr>
        <p:spPr bwMode="auto">
          <a:xfrm>
            <a:off x="2771775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2751138" y="3225800"/>
            <a:ext cx="935037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4" name="Rectangle 164"/>
          <p:cNvSpPr>
            <a:spLocks noChangeArrowheads="1"/>
          </p:cNvSpPr>
          <p:nvPr/>
        </p:nvSpPr>
        <p:spPr bwMode="auto">
          <a:xfrm>
            <a:off x="3838575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5" name="Rectangle 165"/>
          <p:cNvSpPr>
            <a:spLocks noChangeArrowheads="1"/>
          </p:cNvSpPr>
          <p:nvPr/>
        </p:nvSpPr>
        <p:spPr bwMode="auto">
          <a:xfrm>
            <a:off x="4017963" y="3222625"/>
            <a:ext cx="5937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spool</a:t>
            </a:r>
          </a:p>
        </p:txBody>
      </p:sp>
      <p:sp>
        <p:nvSpPr>
          <p:cNvPr id="10406" name="Rectangle 166"/>
          <p:cNvSpPr>
            <a:spLocks noChangeArrowheads="1"/>
          </p:cNvSpPr>
          <p:nvPr/>
        </p:nvSpPr>
        <p:spPr bwMode="auto">
          <a:xfrm>
            <a:off x="42243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42243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8" name="Rectangle 168"/>
          <p:cNvSpPr>
            <a:spLocks noChangeArrowheads="1"/>
          </p:cNvSpPr>
          <p:nvPr/>
        </p:nvSpPr>
        <p:spPr bwMode="auto">
          <a:xfrm>
            <a:off x="42243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9" name="Rectangle 169"/>
          <p:cNvSpPr>
            <a:spLocks noChangeArrowheads="1"/>
          </p:cNvSpPr>
          <p:nvPr/>
        </p:nvSpPr>
        <p:spPr bwMode="auto">
          <a:xfrm>
            <a:off x="4791075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0" name="Rectangle 170"/>
          <p:cNvSpPr>
            <a:spLocks noChangeArrowheads="1"/>
          </p:cNvSpPr>
          <p:nvPr/>
        </p:nvSpPr>
        <p:spPr bwMode="auto">
          <a:xfrm>
            <a:off x="3863975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1" name="Rectangle 171"/>
          <p:cNvSpPr>
            <a:spLocks noChangeArrowheads="1"/>
          </p:cNvSpPr>
          <p:nvPr/>
        </p:nvSpPr>
        <p:spPr bwMode="auto">
          <a:xfrm>
            <a:off x="3844925" y="3225800"/>
            <a:ext cx="935038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2" name="Rectangle 172"/>
          <p:cNvSpPr>
            <a:spLocks noChangeArrowheads="1"/>
          </p:cNvSpPr>
          <p:nvPr/>
        </p:nvSpPr>
        <p:spPr bwMode="auto">
          <a:xfrm>
            <a:off x="4930775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3" name="Rectangle 173"/>
          <p:cNvSpPr>
            <a:spLocks noChangeArrowheads="1"/>
          </p:cNvSpPr>
          <p:nvPr/>
        </p:nvSpPr>
        <p:spPr bwMode="auto">
          <a:xfrm>
            <a:off x="5153025" y="322262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adm</a:t>
            </a:r>
          </a:p>
        </p:txBody>
      </p:sp>
      <p:sp>
        <p:nvSpPr>
          <p:cNvPr id="10414" name="Rectangle 174"/>
          <p:cNvSpPr>
            <a:spLocks noChangeArrowheads="1"/>
          </p:cNvSpPr>
          <p:nvPr/>
        </p:nvSpPr>
        <p:spPr bwMode="auto">
          <a:xfrm>
            <a:off x="5318125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auto">
          <a:xfrm>
            <a:off x="5318125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6" name="Rectangle 176"/>
          <p:cNvSpPr>
            <a:spLocks noChangeArrowheads="1"/>
          </p:cNvSpPr>
          <p:nvPr/>
        </p:nvSpPr>
        <p:spPr bwMode="auto">
          <a:xfrm>
            <a:off x="5318125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5883275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8" name="Rectangle 178"/>
          <p:cNvSpPr>
            <a:spLocks noChangeArrowheads="1"/>
          </p:cNvSpPr>
          <p:nvPr/>
        </p:nvSpPr>
        <p:spPr bwMode="auto">
          <a:xfrm>
            <a:off x="4956175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9" name="Rectangle 179"/>
          <p:cNvSpPr>
            <a:spLocks noChangeArrowheads="1"/>
          </p:cNvSpPr>
          <p:nvPr/>
        </p:nvSpPr>
        <p:spPr bwMode="auto">
          <a:xfrm>
            <a:off x="4937125" y="3225800"/>
            <a:ext cx="935038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0" name="Rectangle 180"/>
          <p:cNvSpPr>
            <a:spLocks noChangeArrowheads="1"/>
          </p:cNvSpPr>
          <p:nvPr/>
        </p:nvSpPr>
        <p:spPr bwMode="auto">
          <a:xfrm>
            <a:off x="3292475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3560763" y="2644775"/>
            <a:ext cx="414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usr</a:t>
            </a:r>
          </a:p>
        </p:txBody>
      </p:sp>
      <p:sp>
        <p:nvSpPr>
          <p:cNvPr id="10422" name="Rectangle 182"/>
          <p:cNvSpPr>
            <a:spLocks noChangeArrowheads="1"/>
          </p:cNvSpPr>
          <p:nvPr/>
        </p:nvSpPr>
        <p:spPr bwMode="auto">
          <a:xfrm>
            <a:off x="36782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3" name="Rectangle 183"/>
          <p:cNvSpPr>
            <a:spLocks noChangeArrowheads="1"/>
          </p:cNvSpPr>
          <p:nvPr/>
        </p:nvSpPr>
        <p:spPr bwMode="auto">
          <a:xfrm>
            <a:off x="36782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4" name="Rectangle 184"/>
          <p:cNvSpPr>
            <a:spLocks noChangeArrowheads="1"/>
          </p:cNvSpPr>
          <p:nvPr/>
        </p:nvSpPr>
        <p:spPr bwMode="auto">
          <a:xfrm>
            <a:off x="36782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5" name="Rectangle 185"/>
          <p:cNvSpPr>
            <a:spLocks noChangeArrowheads="1"/>
          </p:cNvSpPr>
          <p:nvPr/>
        </p:nvSpPr>
        <p:spPr bwMode="auto">
          <a:xfrm>
            <a:off x="4243388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6" name="Rectangle 186"/>
          <p:cNvSpPr>
            <a:spLocks noChangeArrowheads="1"/>
          </p:cNvSpPr>
          <p:nvPr/>
        </p:nvSpPr>
        <p:spPr bwMode="auto">
          <a:xfrm>
            <a:off x="3317875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7" name="Rectangle 187"/>
          <p:cNvSpPr>
            <a:spLocks noChangeArrowheads="1"/>
          </p:cNvSpPr>
          <p:nvPr/>
        </p:nvSpPr>
        <p:spPr bwMode="auto">
          <a:xfrm>
            <a:off x="3298825" y="264953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8" name="Rectangle 188"/>
          <p:cNvSpPr>
            <a:spLocks noChangeArrowheads="1"/>
          </p:cNvSpPr>
          <p:nvPr/>
        </p:nvSpPr>
        <p:spPr bwMode="auto">
          <a:xfrm>
            <a:off x="4384675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9" name="Rectangle 189"/>
          <p:cNvSpPr>
            <a:spLocks noChangeArrowheads="1"/>
          </p:cNvSpPr>
          <p:nvPr/>
        </p:nvSpPr>
        <p:spPr bwMode="auto">
          <a:xfrm>
            <a:off x="4632325" y="2644775"/>
            <a:ext cx="4556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dev</a:t>
            </a:r>
          </a:p>
        </p:txBody>
      </p:sp>
      <p:sp>
        <p:nvSpPr>
          <p:cNvPr id="10430" name="Rectangle 190"/>
          <p:cNvSpPr>
            <a:spLocks noChangeArrowheads="1"/>
          </p:cNvSpPr>
          <p:nvPr/>
        </p:nvSpPr>
        <p:spPr bwMode="auto">
          <a:xfrm>
            <a:off x="47704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1" name="Rectangle 191"/>
          <p:cNvSpPr>
            <a:spLocks noChangeArrowheads="1"/>
          </p:cNvSpPr>
          <p:nvPr/>
        </p:nvSpPr>
        <p:spPr bwMode="auto">
          <a:xfrm>
            <a:off x="47704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2" name="Rectangle 192"/>
          <p:cNvSpPr>
            <a:spLocks noChangeArrowheads="1"/>
          </p:cNvSpPr>
          <p:nvPr/>
        </p:nvSpPr>
        <p:spPr bwMode="auto">
          <a:xfrm>
            <a:off x="47704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3" name="Rectangle 193"/>
          <p:cNvSpPr>
            <a:spLocks noChangeArrowheads="1"/>
          </p:cNvSpPr>
          <p:nvPr/>
        </p:nvSpPr>
        <p:spPr bwMode="auto">
          <a:xfrm>
            <a:off x="5337175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4" name="Rectangle 194"/>
          <p:cNvSpPr>
            <a:spLocks noChangeArrowheads="1"/>
          </p:cNvSpPr>
          <p:nvPr/>
        </p:nvSpPr>
        <p:spPr bwMode="auto">
          <a:xfrm>
            <a:off x="4410075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5" name="Rectangle 195"/>
          <p:cNvSpPr>
            <a:spLocks noChangeArrowheads="1"/>
          </p:cNvSpPr>
          <p:nvPr/>
        </p:nvSpPr>
        <p:spPr bwMode="auto">
          <a:xfrm>
            <a:off x="4391025" y="264953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6" name="Rectangle 196"/>
          <p:cNvSpPr>
            <a:spLocks noChangeArrowheads="1"/>
          </p:cNvSpPr>
          <p:nvPr/>
        </p:nvSpPr>
        <p:spPr bwMode="auto">
          <a:xfrm>
            <a:off x="5476875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7" name="Rectangle 197"/>
          <p:cNvSpPr>
            <a:spLocks noChangeArrowheads="1"/>
          </p:cNvSpPr>
          <p:nvPr/>
        </p:nvSpPr>
        <p:spPr bwMode="auto">
          <a:xfrm>
            <a:off x="5761038" y="2644775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lib</a:t>
            </a:r>
          </a:p>
        </p:txBody>
      </p:sp>
      <p:sp>
        <p:nvSpPr>
          <p:cNvPr id="10438" name="Rectangle 198"/>
          <p:cNvSpPr>
            <a:spLocks noChangeArrowheads="1"/>
          </p:cNvSpPr>
          <p:nvPr/>
        </p:nvSpPr>
        <p:spPr bwMode="auto">
          <a:xfrm>
            <a:off x="58642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9" name="Rectangle 199"/>
          <p:cNvSpPr>
            <a:spLocks noChangeArrowheads="1"/>
          </p:cNvSpPr>
          <p:nvPr/>
        </p:nvSpPr>
        <p:spPr bwMode="auto">
          <a:xfrm>
            <a:off x="58642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0" name="Rectangle 200"/>
          <p:cNvSpPr>
            <a:spLocks noChangeArrowheads="1"/>
          </p:cNvSpPr>
          <p:nvPr/>
        </p:nvSpPr>
        <p:spPr bwMode="auto">
          <a:xfrm>
            <a:off x="58642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1" name="Rectangle 201"/>
          <p:cNvSpPr>
            <a:spLocks noChangeArrowheads="1"/>
          </p:cNvSpPr>
          <p:nvPr/>
        </p:nvSpPr>
        <p:spPr bwMode="auto">
          <a:xfrm>
            <a:off x="6429375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2" name="Rectangle 202"/>
          <p:cNvSpPr>
            <a:spLocks noChangeArrowheads="1"/>
          </p:cNvSpPr>
          <p:nvPr/>
        </p:nvSpPr>
        <p:spPr bwMode="auto">
          <a:xfrm>
            <a:off x="5503863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3" name="Rectangle 203"/>
          <p:cNvSpPr>
            <a:spLocks noChangeArrowheads="1"/>
          </p:cNvSpPr>
          <p:nvPr/>
        </p:nvSpPr>
        <p:spPr bwMode="auto">
          <a:xfrm>
            <a:off x="5483225" y="264953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4" name="Rectangle 204"/>
          <p:cNvSpPr>
            <a:spLocks noChangeArrowheads="1"/>
          </p:cNvSpPr>
          <p:nvPr/>
        </p:nvSpPr>
        <p:spPr bwMode="auto">
          <a:xfrm>
            <a:off x="6570663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5" name="Rectangle 205"/>
          <p:cNvSpPr>
            <a:spLocks noChangeArrowheads="1"/>
          </p:cNvSpPr>
          <p:nvPr/>
        </p:nvSpPr>
        <p:spPr bwMode="auto">
          <a:xfrm>
            <a:off x="6843713" y="2644775"/>
            <a:ext cx="4016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etc</a:t>
            </a:r>
          </a:p>
        </p:txBody>
      </p:sp>
      <p:sp>
        <p:nvSpPr>
          <p:cNvPr id="10446" name="Rectangle 206"/>
          <p:cNvSpPr>
            <a:spLocks noChangeArrowheads="1"/>
          </p:cNvSpPr>
          <p:nvPr/>
        </p:nvSpPr>
        <p:spPr bwMode="auto">
          <a:xfrm>
            <a:off x="69564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7" name="Rectangle 207"/>
          <p:cNvSpPr>
            <a:spLocks noChangeArrowheads="1"/>
          </p:cNvSpPr>
          <p:nvPr/>
        </p:nvSpPr>
        <p:spPr bwMode="auto">
          <a:xfrm>
            <a:off x="69564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8" name="Rectangle 208"/>
          <p:cNvSpPr>
            <a:spLocks noChangeArrowheads="1"/>
          </p:cNvSpPr>
          <p:nvPr/>
        </p:nvSpPr>
        <p:spPr bwMode="auto">
          <a:xfrm>
            <a:off x="69564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9" name="Rectangle 209"/>
          <p:cNvSpPr>
            <a:spLocks noChangeArrowheads="1"/>
          </p:cNvSpPr>
          <p:nvPr/>
        </p:nvSpPr>
        <p:spPr bwMode="auto">
          <a:xfrm>
            <a:off x="7521575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0" name="Rectangle 210"/>
          <p:cNvSpPr>
            <a:spLocks noChangeArrowheads="1"/>
          </p:cNvSpPr>
          <p:nvPr/>
        </p:nvSpPr>
        <p:spPr bwMode="auto">
          <a:xfrm>
            <a:off x="6596063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1" name="Rectangle 211"/>
          <p:cNvSpPr>
            <a:spLocks noChangeArrowheads="1"/>
          </p:cNvSpPr>
          <p:nvPr/>
        </p:nvSpPr>
        <p:spPr bwMode="auto">
          <a:xfrm>
            <a:off x="6577013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2" name="Rectangle 212"/>
          <p:cNvSpPr>
            <a:spLocks noChangeArrowheads="1"/>
          </p:cNvSpPr>
          <p:nvPr/>
        </p:nvSpPr>
        <p:spPr bwMode="auto">
          <a:xfrm>
            <a:off x="7662863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3" name="Rectangle 213"/>
          <p:cNvSpPr>
            <a:spLocks noChangeArrowheads="1"/>
          </p:cNvSpPr>
          <p:nvPr/>
        </p:nvSpPr>
        <p:spPr bwMode="auto">
          <a:xfrm>
            <a:off x="7926388" y="2644775"/>
            <a:ext cx="425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sys</a:t>
            </a:r>
          </a:p>
        </p:txBody>
      </p:sp>
      <p:sp>
        <p:nvSpPr>
          <p:cNvPr id="10454" name="Rectangle 214"/>
          <p:cNvSpPr>
            <a:spLocks noChangeArrowheads="1"/>
          </p:cNvSpPr>
          <p:nvPr/>
        </p:nvSpPr>
        <p:spPr bwMode="auto">
          <a:xfrm>
            <a:off x="80486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5" name="Rectangle 215"/>
          <p:cNvSpPr>
            <a:spLocks noChangeArrowheads="1"/>
          </p:cNvSpPr>
          <p:nvPr/>
        </p:nvSpPr>
        <p:spPr bwMode="auto">
          <a:xfrm>
            <a:off x="80486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6" name="Rectangle 216"/>
          <p:cNvSpPr>
            <a:spLocks noChangeArrowheads="1"/>
          </p:cNvSpPr>
          <p:nvPr/>
        </p:nvSpPr>
        <p:spPr bwMode="auto">
          <a:xfrm>
            <a:off x="80486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7" name="Rectangle 217"/>
          <p:cNvSpPr>
            <a:spLocks noChangeArrowheads="1"/>
          </p:cNvSpPr>
          <p:nvPr/>
        </p:nvSpPr>
        <p:spPr bwMode="auto">
          <a:xfrm>
            <a:off x="8615363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8" name="Rectangle 218"/>
          <p:cNvSpPr>
            <a:spLocks noChangeArrowheads="1"/>
          </p:cNvSpPr>
          <p:nvPr/>
        </p:nvSpPr>
        <p:spPr bwMode="auto">
          <a:xfrm>
            <a:off x="7688263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9" name="Rectangle 219"/>
          <p:cNvSpPr>
            <a:spLocks noChangeArrowheads="1"/>
          </p:cNvSpPr>
          <p:nvPr/>
        </p:nvSpPr>
        <p:spPr bwMode="auto">
          <a:xfrm>
            <a:off x="7669213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0" name="Rectangle 220"/>
          <p:cNvSpPr>
            <a:spLocks noChangeArrowheads="1"/>
          </p:cNvSpPr>
          <p:nvPr/>
        </p:nvSpPr>
        <p:spPr bwMode="auto">
          <a:xfrm>
            <a:off x="4384675" y="206533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1" name="Rectangle 221"/>
          <p:cNvSpPr>
            <a:spLocks noChangeArrowheads="1"/>
          </p:cNvSpPr>
          <p:nvPr/>
        </p:nvSpPr>
        <p:spPr bwMode="auto">
          <a:xfrm>
            <a:off x="4741863" y="2068513"/>
            <a:ext cx="2333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0462" name="Rectangle 222"/>
          <p:cNvSpPr>
            <a:spLocks noChangeArrowheads="1"/>
          </p:cNvSpPr>
          <p:nvPr/>
        </p:nvSpPr>
        <p:spPr bwMode="auto">
          <a:xfrm>
            <a:off x="4770438" y="24606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3" name="Rectangle 223"/>
          <p:cNvSpPr>
            <a:spLocks noChangeArrowheads="1"/>
          </p:cNvSpPr>
          <p:nvPr/>
        </p:nvSpPr>
        <p:spPr bwMode="auto">
          <a:xfrm>
            <a:off x="4770438" y="24606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4" name="Rectangle 224"/>
          <p:cNvSpPr>
            <a:spLocks noChangeArrowheads="1"/>
          </p:cNvSpPr>
          <p:nvPr/>
        </p:nvSpPr>
        <p:spPr bwMode="auto">
          <a:xfrm>
            <a:off x="4770438" y="24606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5" name="Rectangle 225"/>
          <p:cNvSpPr>
            <a:spLocks noChangeArrowheads="1"/>
          </p:cNvSpPr>
          <p:nvPr/>
        </p:nvSpPr>
        <p:spPr bwMode="auto">
          <a:xfrm>
            <a:off x="5337175" y="20907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6" name="Rectangle 226"/>
          <p:cNvSpPr>
            <a:spLocks noChangeArrowheads="1"/>
          </p:cNvSpPr>
          <p:nvPr/>
        </p:nvSpPr>
        <p:spPr bwMode="auto">
          <a:xfrm>
            <a:off x="4410075" y="238760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7" name="Rectangle 227"/>
          <p:cNvSpPr>
            <a:spLocks noChangeArrowheads="1"/>
          </p:cNvSpPr>
          <p:nvPr/>
        </p:nvSpPr>
        <p:spPr bwMode="auto">
          <a:xfrm>
            <a:off x="4391025" y="207168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8" name="Rectangle 228"/>
          <p:cNvSpPr>
            <a:spLocks noChangeArrowheads="1"/>
          </p:cNvSpPr>
          <p:nvPr/>
        </p:nvSpPr>
        <p:spPr bwMode="auto">
          <a:xfrm>
            <a:off x="4352925" y="43751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9" name="Rectangle 229"/>
          <p:cNvSpPr>
            <a:spLocks noChangeArrowheads="1"/>
          </p:cNvSpPr>
          <p:nvPr/>
        </p:nvSpPr>
        <p:spPr bwMode="auto">
          <a:xfrm>
            <a:off x="4564063" y="4376738"/>
            <a:ext cx="5302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proy</a:t>
            </a:r>
          </a:p>
        </p:txBody>
      </p:sp>
      <p:sp>
        <p:nvSpPr>
          <p:cNvPr id="10470" name="Rectangle 230"/>
          <p:cNvSpPr>
            <a:spLocks noChangeArrowheads="1"/>
          </p:cNvSpPr>
          <p:nvPr/>
        </p:nvSpPr>
        <p:spPr bwMode="auto">
          <a:xfrm>
            <a:off x="5305425" y="440055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71" name="Rectangle 231"/>
          <p:cNvSpPr>
            <a:spLocks noChangeArrowheads="1"/>
          </p:cNvSpPr>
          <p:nvPr/>
        </p:nvSpPr>
        <p:spPr bwMode="auto">
          <a:xfrm>
            <a:off x="4379913" y="46974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72" name="Rectangle 232"/>
          <p:cNvSpPr>
            <a:spLocks noChangeArrowheads="1"/>
          </p:cNvSpPr>
          <p:nvPr/>
        </p:nvSpPr>
        <p:spPr bwMode="auto">
          <a:xfrm>
            <a:off x="4359275" y="4381500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s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soaring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DD238517F6FB46BC8293581BBFDE09" ma:contentTypeVersion="2" ma:contentTypeDescription="Crear nuevo documento." ma:contentTypeScope="" ma:versionID="1c31ad6eee5d3d7eb745c5b879b89730">
  <xsd:schema xmlns:xsd="http://www.w3.org/2001/XMLSchema" xmlns:p="http://schemas.microsoft.com/office/2006/metadata/properties" xmlns:ns2="0802d32b-1505-49d7-8ca2-98aeeeeccb41" xmlns:ns3="cc0cedb9-0b63-4483-9324-57ed649ff64a" targetNamespace="http://schemas.microsoft.com/office/2006/metadata/properties" ma:root="true" ma:fieldsID="97a500bc9dda32179d43a9985f7e4fff" ns2:_="" ns3:_="">
    <xsd:import namespace="0802d32b-1505-49d7-8ca2-98aeeeeccb41"/>
    <xsd:import namespace="cc0cedb9-0b63-4483-9324-57ed649ff64a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3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802d32b-1505-49d7-8ca2-98aeeeeccb41" elementFormDefault="qualified">
    <xsd:import namespace="http://schemas.microsoft.com/office/2006/documentManagement/type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cc0cedb9-0b63-4483-9324-57ed649ff64a" elementFormDefault="qualified">
    <xsd:import namespace="http://schemas.microsoft.com/office/2006/documentManagement/types"/>
    <xsd:element name="Lista_x0020_de_x0020_Categor_x00ed_as" ma:index="9" nillable="true" ma:displayName="Lista de Categorías" ma:list="{CC0CEDB9-0B63-4483-9324-57ED649FF64A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sta_x0020_de_x0020_Categor_x00ed_as xmlns="cc0cedb9-0b63-4483-9324-57ed649ff64a" xsi:nil="true"/>
    <Categor_x00ed_a xmlns="0802d32b-1505-49d7-8ca2-98aeeeeccb41">*</Categor_x00ed_a>
  </documentManagement>
</p:properties>
</file>

<file path=customXml/itemProps1.xml><?xml version="1.0" encoding="utf-8"?>
<ds:datastoreItem xmlns:ds="http://schemas.openxmlformats.org/officeDocument/2006/customXml" ds:itemID="{EB7EC958-299B-4CAD-9EC1-124AF9785B1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3114D4D-8CED-4406-94AC-C1AADBA400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D8A36-01C7-4383-AE4F-B12707766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02d32b-1505-49d7-8ca2-98aeeeeccb41"/>
    <ds:schemaRef ds:uri="cc0cedb9-0b63-4483-9324-57ed649ff64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E4E5ADDC-926B-4BF3-9416-20B0BA48314C}">
  <ds:schemaRefs>
    <ds:schemaRef ds:uri="cc0cedb9-0b63-4483-9324-57ed649ff64a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0802d32b-1505-49d7-8ca2-98aeeeeccb41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c:\projects\pp4eng\common\template\sldshow\soarings.ppt</Template>
  <TotalTime>941</TotalTime>
  <Pages>40</Pages>
  <Words>1231</Words>
  <Application>Microsoft Office PowerPoint</Application>
  <PresentationFormat>Presentación en pantalla (4:3)</PresentationFormat>
  <Paragraphs>307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soarings</vt:lpstr>
      <vt:lpstr>Introducción al SO Linux/Unix </vt:lpstr>
      <vt:lpstr>Modelo general de UNIX</vt:lpstr>
      <vt:lpstr>Usuarios en UNIX (1)</vt:lpstr>
      <vt:lpstr>Usuarios en UNIX (2)</vt:lpstr>
      <vt:lpstr>Estableciendo una sesión con UNIX</vt:lpstr>
      <vt:lpstr>Consideraciones iniciales</vt:lpstr>
      <vt:lpstr>Consideraciones iniciales</vt:lpstr>
      <vt:lpstr>Recomendaciones para el uso de la contraseña</vt:lpstr>
      <vt:lpstr>Directorios en UNIX</vt:lpstr>
      <vt:lpstr>Convenciones de directorios en UNIX</vt:lpstr>
      <vt:lpstr>Trayectorias de directorios y archivos</vt:lpstr>
      <vt:lpstr>Comando pwd</vt:lpstr>
      <vt:lpstr>Comando cd</vt:lpstr>
      <vt:lpstr>Ayuda en línea</vt:lpstr>
      <vt:lpstr>Comando man</vt:lpstr>
      <vt:lpstr>Comando ls</vt:lpstr>
      <vt:lpstr>Comando ls</vt:lpstr>
      <vt:lpstr>Redirector &gt;</vt:lpstr>
      <vt:lpstr>Comando mkdir</vt:lpstr>
      <vt:lpstr>Comando rmdir</vt:lpstr>
      <vt:lpstr>Comando date</vt:lpstr>
      <vt:lpstr>Comando cal</vt:lpstr>
      <vt:lpstr>Comando cal</vt:lpstr>
    </vt:vector>
  </TitlesOfParts>
  <Manager>DAI</Manager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al SO Linux/Unix</dc:title>
  <dc:creator>DAC</dc:creator>
  <cp:keywords>UNIX</cp:keywords>
  <cp:lastModifiedBy>JOSE RAMON RIOS SANCHEZ</cp:lastModifiedBy>
  <cp:revision>64</cp:revision>
  <cp:lastPrinted>1998-10-07T00:14:04Z</cp:lastPrinted>
  <dcterms:created xsi:type="dcterms:W3CDTF">1995-08-31T20:49:46Z</dcterms:created>
  <dcterms:modified xsi:type="dcterms:W3CDTF">2019-01-31T23:29:34Z</dcterms:modified>
</cp:coreProperties>
</file>