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1"/>
  </p:notesMasterIdLst>
  <p:handoutMasterIdLst>
    <p:handoutMasterId r:id="rId12"/>
  </p:handoutMasterIdLst>
  <p:sldIdLst>
    <p:sldId id="256" r:id="rId2"/>
    <p:sldId id="257" r:id="rId3"/>
    <p:sldId id="281" r:id="rId4"/>
    <p:sldId id="282" r:id="rId5"/>
    <p:sldId id="283" r:id="rId6"/>
    <p:sldId id="280" r:id="rId7"/>
    <p:sldId id="284" r:id="rId8"/>
    <p:sldId id="275" r:id="rId9"/>
    <p:sldId id="276" r:id="rId10"/>
  </p:sldIdLst>
  <p:sldSz cx="9144000" cy="6858000" type="letter"/>
  <p:notesSz cx="6858000" cy="9199563"/>
  <p:defaultTextStyle>
    <a:defPPr>
      <a:defRPr lang="es-ES_tradnl"/>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620"/>
    <p:restoredTop sz="94660"/>
  </p:normalViewPr>
  <p:slideViewPr>
    <p:cSldViewPr snapToGrid="0">
      <p:cViewPr varScale="1">
        <p:scale>
          <a:sx n="79" d="100"/>
          <a:sy n="79" d="100"/>
        </p:scale>
        <p:origin x="-2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1" d="100"/>
          <a:sy n="91" d="100"/>
        </p:scale>
        <p:origin x="2094" y="108"/>
      </p:cViewPr>
      <p:guideLst>
        <p:guide orient="horz" pos="289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13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59" name="Rectangle 23"/>
          <p:cNvSpPr>
            <a:spLocks noGrp="1" noChangeArrowheads="1"/>
          </p:cNvSpPr>
          <p:nvPr>
            <p:ph type="body" sz="quarter" idx="3"/>
          </p:nvPr>
        </p:nvSpPr>
        <p:spPr bwMode="auto">
          <a:xfrm>
            <a:off x="1295400" y="4370388"/>
            <a:ext cx="4429125" cy="3775075"/>
          </a:xfrm>
          <a:prstGeom prst="rect">
            <a:avLst/>
          </a:prstGeom>
          <a:noFill/>
          <a:ln w="12700">
            <a:noFill/>
            <a:miter lim="800000"/>
            <a:headEnd/>
            <a:tailEnd/>
          </a:ln>
          <a:effectLst/>
        </p:spPr>
        <p:txBody>
          <a:bodyPr vert="horz" wrap="square" lIns="90787" tIns="44597" rIns="90787" bIns="44597" numCol="1" anchor="t" anchorCtr="0" compatLnSpc="1">
            <a:prstTxWarp prst="textNoShape">
              <a:avLst/>
            </a:prstTxWarp>
          </a:bodyPr>
          <a:lstStyle/>
          <a:p>
            <a:pPr lvl="0"/>
            <a:endParaRPr lang="en-US" noProof="0" smtClean="0"/>
          </a:p>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1267" name="Rectangle 4"/>
          <p:cNvSpPr>
            <a:spLocks noGrp="1" noRot="1" noChangeAspect="1" noChangeArrowheads="1" noTextEdit="1"/>
          </p:cNvSpPr>
          <p:nvPr>
            <p:ph type="sldImg" idx="2"/>
          </p:nvPr>
        </p:nvSpPr>
        <p:spPr bwMode="auto">
          <a:xfrm>
            <a:off x="1130300" y="690563"/>
            <a:ext cx="4598988" cy="34496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8"/>
          <p:cNvSpPr>
            <a:spLocks noChangeArrowheads="1"/>
          </p:cNvSpPr>
          <p:nvPr/>
        </p:nvSpPr>
        <p:spPr bwMode="auto">
          <a:xfrm>
            <a:off x="990600" y="230188"/>
            <a:ext cx="4930775" cy="282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defRPr/>
            </a:pPr>
            <a:endParaRPr lang="es-MX" altLang="es-MX" smtClean="0"/>
          </a:p>
        </p:txBody>
      </p:sp>
      <p:sp>
        <p:nvSpPr>
          <p:cNvPr id="11269" name="Rectangle 9"/>
          <p:cNvSpPr>
            <a:spLocks noChangeArrowheads="1"/>
          </p:cNvSpPr>
          <p:nvPr/>
        </p:nvSpPr>
        <p:spPr bwMode="auto">
          <a:xfrm>
            <a:off x="2505075" y="249238"/>
            <a:ext cx="14319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87" tIns="44597" rIns="90787" bIns="44597">
            <a:spAutoFit/>
          </a:bodyPr>
          <a:lstStyle>
            <a:lvl1pPr defTabSz="917575">
              <a:defRPr sz="2400">
                <a:solidFill>
                  <a:schemeClr val="tx1"/>
                </a:solidFill>
                <a:latin typeface="Times New Roman" charset="0"/>
              </a:defRPr>
            </a:lvl1pPr>
            <a:lvl2pPr marL="742950" indent="-285750" defTabSz="917575">
              <a:defRPr sz="2400">
                <a:solidFill>
                  <a:schemeClr val="tx1"/>
                </a:solidFill>
                <a:latin typeface="Times New Roman" charset="0"/>
              </a:defRPr>
            </a:lvl2pPr>
            <a:lvl3pPr marL="1143000" indent="-228600" defTabSz="917575">
              <a:defRPr sz="2400">
                <a:solidFill>
                  <a:schemeClr val="tx1"/>
                </a:solidFill>
                <a:latin typeface="Times New Roman" charset="0"/>
              </a:defRPr>
            </a:lvl3pPr>
            <a:lvl4pPr marL="1600200" indent="-228600" defTabSz="917575">
              <a:defRPr sz="2400">
                <a:solidFill>
                  <a:schemeClr val="tx1"/>
                </a:solidFill>
                <a:latin typeface="Times New Roman" charset="0"/>
              </a:defRPr>
            </a:lvl4pPr>
            <a:lvl5pPr marL="2057400" indent="-228600" defTabSz="917575">
              <a:defRPr sz="2400">
                <a:solidFill>
                  <a:schemeClr val="tx1"/>
                </a:solidFill>
                <a:latin typeface="Times New Roman" charset="0"/>
              </a:defRPr>
            </a:lvl5pPr>
            <a:lvl6pPr marL="2514600" indent="-228600" defTabSz="917575" eaLnBrk="0" fontAlgn="base" hangingPunct="0">
              <a:spcBef>
                <a:spcPct val="0"/>
              </a:spcBef>
              <a:spcAft>
                <a:spcPct val="0"/>
              </a:spcAft>
              <a:defRPr sz="2400">
                <a:solidFill>
                  <a:schemeClr val="tx1"/>
                </a:solidFill>
                <a:latin typeface="Times New Roman" charset="0"/>
              </a:defRPr>
            </a:lvl6pPr>
            <a:lvl7pPr marL="2971800" indent="-228600" defTabSz="917575" eaLnBrk="0" fontAlgn="base" hangingPunct="0">
              <a:spcBef>
                <a:spcPct val="0"/>
              </a:spcBef>
              <a:spcAft>
                <a:spcPct val="0"/>
              </a:spcAft>
              <a:defRPr sz="2400">
                <a:solidFill>
                  <a:schemeClr val="tx1"/>
                </a:solidFill>
                <a:latin typeface="Times New Roman" charset="0"/>
              </a:defRPr>
            </a:lvl7pPr>
            <a:lvl8pPr marL="3429000" indent="-228600" defTabSz="917575" eaLnBrk="0" fontAlgn="base" hangingPunct="0">
              <a:spcBef>
                <a:spcPct val="0"/>
              </a:spcBef>
              <a:spcAft>
                <a:spcPct val="0"/>
              </a:spcAft>
              <a:defRPr sz="2400">
                <a:solidFill>
                  <a:schemeClr val="tx1"/>
                </a:solidFill>
                <a:latin typeface="Times New Roman" charset="0"/>
              </a:defRPr>
            </a:lvl8pPr>
            <a:lvl9pPr marL="3886200" indent="-228600" defTabSz="917575" eaLnBrk="0" fontAlgn="base" hangingPunct="0">
              <a:spcBef>
                <a:spcPct val="0"/>
              </a:spcBef>
              <a:spcAft>
                <a:spcPct val="0"/>
              </a:spcAft>
              <a:defRPr sz="2400">
                <a:solidFill>
                  <a:schemeClr val="tx1"/>
                </a:solidFill>
                <a:latin typeface="Times New Roman" charset="0"/>
              </a:defRPr>
            </a:lvl9pPr>
          </a:lstStyle>
          <a:p>
            <a:pPr>
              <a:defRPr/>
            </a:pPr>
            <a:r>
              <a:rPr lang="es-ES_tradnl" altLang="es-MX" sz="1200" smtClean="0"/>
              <a:t>Sistemas Operativos</a:t>
            </a:r>
            <a:endParaRPr lang="en-US" altLang="es-MX" sz="1200" smtClean="0"/>
          </a:p>
        </p:txBody>
      </p:sp>
      <p:sp>
        <p:nvSpPr>
          <p:cNvPr id="11270" name="Rectangle 11"/>
          <p:cNvSpPr>
            <a:spLocks noChangeArrowheads="1"/>
          </p:cNvSpPr>
          <p:nvPr/>
        </p:nvSpPr>
        <p:spPr bwMode="auto">
          <a:xfrm>
            <a:off x="1069975" y="8637588"/>
            <a:ext cx="188595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87" tIns="44597" rIns="90787" bIns="44597">
            <a:spAutoFit/>
          </a:bodyPr>
          <a:lstStyle>
            <a:lvl1pPr defTabSz="917575">
              <a:defRPr sz="2400">
                <a:solidFill>
                  <a:schemeClr val="tx1"/>
                </a:solidFill>
                <a:latin typeface="Times New Roman" charset="0"/>
              </a:defRPr>
            </a:lvl1pPr>
            <a:lvl2pPr marL="742950" indent="-285750" defTabSz="917575">
              <a:defRPr sz="2400">
                <a:solidFill>
                  <a:schemeClr val="tx1"/>
                </a:solidFill>
                <a:latin typeface="Times New Roman" charset="0"/>
              </a:defRPr>
            </a:lvl2pPr>
            <a:lvl3pPr marL="1143000" indent="-228600" defTabSz="917575">
              <a:defRPr sz="2400">
                <a:solidFill>
                  <a:schemeClr val="tx1"/>
                </a:solidFill>
                <a:latin typeface="Times New Roman" charset="0"/>
              </a:defRPr>
            </a:lvl3pPr>
            <a:lvl4pPr marL="1600200" indent="-228600" defTabSz="917575">
              <a:defRPr sz="2400">
                <a:solidFill>
                  <a:schemeClr val="tx1"/>
                </a:solidFill>
                <a:latin typeface="Times New Roman" charset="0"/>
              </a:defRPr>
            </a:lvl4pPr>
            <a:lvl5pPr marL="2057400" indent="-228600" defTabSz="917575">
              <a:defRPr sz="2400">
                <a:solidFill>
                  <a:schemeClr val="tx1"/>
                </a:solidFill>
                <a:latin typeface="Times New Roman" charset="0"/>
              </a:defRPr>
            </a:lvl5pPr>
            <a:lvl6pPr marL="2514600" indent="-228600" defTabSz="917575" eaLnBrk="0" fontAlgn="base" hangingPunct="0">
              <a:spcBef>
                <a:spcPct val="0"/>
              </a:spcBef>
              <a:spcAft>
                <a:spcPct val="0"/>
              </a:spcAft>
              <a:defRPr sz="2400">
                <a:solidFill>
                  <a:schemeClr val="tx1"/>
                </a:solidFill>
                <a:latin typeface="Times New Roman" charset="0"/>
              </a:defRPr>
            </a:lvl6pPr>
            <a:lvl7pPr marL="2971800" indent="-228600" defTabSz="917575" eaLnBrk="0" fontAlgn="base" hangingPunct="0">
              <a:spcBef>
                <a:spcPct val="0"/>
              </a:spcBef>
              <a:spcAft>
                <a:spcPct val="0"/>
              </a:spcAft>
              <a:defRPr sz="2400">
                <a:solidFill>
                  <a:schemeClr val="tx1"/>
                </a:solidFill>
                <a:latin typeface="Times New Roman" charset="0"/>
              </a:defRPr>
            </a:lvl7pPr>
            <a:lvl8pPr marL="3429000" indent="-228600" defTabSz="917575" eaLnBrk="0" fontAlgn="base" hangingPunct="0">
              <a:spcBef>
                <a:spcPct val="0"/>
              </a:spcBef>
              <a:spcAft>
                <a:spcPct val="0"/>
              </a:spcAft>
              <a:defRPr sz="2400">
                <a:solidFill>
                  <a:schemeClr val="tx1"/>
                </a:solidFill>
                <a:latin typeface="Times New Roman" charset="0"/>
              </a:defRPr>
            </a:lvl8pPr>
            <a:lvl9pPr marL="3886200" indent="-228600" defTabSz="917575" eaLnBrk="0" fontAlgn="base" hangingPunct="0">
              <a:spcBef>
                <a:spcPct val="0"/>
              </a:spcBef>
              <a:spcAft>
                <a:spcPct val="0"/>
              </a:spcAft>
              <a:defRPr sz="2400">
                <a:solidFill>
                  <a:schemeClr val="tx1"/>
                </a:solidFill>
                <a:latin typeface="Times New Roman" charset="0"/>
              </a:defRPr>
            </a:lvl9pPr>
          </a:lstStyle>
          <a:p>
            <a:pPr>
              <a:defRPr/>
            </a:pPr>
            <a:r>
              <a:rPr lang="en-US" altLang="es-MX" sz="1000" smtClean="0"/>
              <a:t>M. de </a:t>
            </a:r>
            <a:r>
              <a:rPr lang="es-ES_tradnl" altLang="es-MX" sz="1000" smtClean="0"/>
              <a:t>Programación Concurrente</a:t>
            </a:r>
            <a:endParaRPr lang="en-US" altLang="es-MX" sz="1000" smtClean="0"/>
          </a:p>
        </p:txBody>
      </p:sp>
      <p:sp>
        <p:nvSpPr>
          <p:cNvPr id="11271" name="Rectangle 12"/>
          <p:cNvSpPr>
            <a:spLocks noChangeArrowheads="1"/>
          </p:cNvSpPr>
          <p:nvPr/>
        </p:nvSpPr>
        <p:spPr bwMode="auto">
          <a:xfrm>
            <a:off x="1016000" y="8607425"/>
            <a:ext cx="4930775" cy="284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defRPr/>
            </a:pPr>
            <a:endParaRPr lang="es-MX" altLang="es-MX" smtClean="0"/>
          </a:p>
        </p:txBody>
      </p:sp>
      <p:pic>
        <p:nvPicPr>
          <p:cNvPr id="11272"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8642350"/>
            <a:ext cx="657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73" name="Rectangle 14"/>
          <p:cNvSpPr>
            <a:spLocks noChangeArrowheads="1"/>
          </p:cNvSpPr>
          <p:nvPr/>
        </p:nvSpPr>
        <p:spPr bwMode="auto">
          <a:xfrm>
            <a:off x="4981575" y="8662988"/>
            <a:ext cx="9620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787" tIns="44597" rIns="90787" bIns="44597">
            <a:spAutoFit/>
          </a:bodyPr>
          <a:lstStyle>
            <a:lvl1pPr defTabSz="917575">
              <a:defRPr sz="2400">
                <a:solidFill>
                  <a:schemeClr val="tx1"/>
                </a:solidFill>
                <a:latin typeface="Times New Roman" charset="0"/>
              </a:defRPr>
            </a:lvl1pPr>
            <a:lvl2pPr marL="742950" indent="-285750" defTabSz="917575">
              <a:defRPr sz="2400">
                <a:solidFill>
                  <a:schemeClr val="tx1"/>
                </a:solidFill>
                <a:latin typeface="Times New Roman" charset="0"/>
              </a:defRPr>
            </a:lvl2pPr>
            <a:lvl3pPr marL="1143000" indent="-228600" defTabSz="917575">
              <a:defRPr sz="2400">
                <a:solidFill>
                  <a:schemeClr val="tx1"/>
                </a:solidFill>
                <a:latin typeface="Times New Roman" charset="0"/>
              </a:defRPr>
            </a:lvl3pPr>
            <a:lvl4pPr marL="1600200" indent="-228600" defTabSz="917575">
              <a:defRPr sz="2400">
                <a:solidFill>
                  <a:schemeClr val="tx1"/>
                </a:solidFill>
                <a:latin typeface="Times New Roman" charset="0"/>
              </a:defRPr>
            </a:lvl4pPr>
            <a:lvl5pPr marL="2057400" indent="-228600" defTabSz="917575">
              <a:defRPr sz="2400">
                <a:solidFill>
                  <a:schemeClr val="tx1"/>
                </a:solidFill>
                <a:latin typeface="Times New Roman" charset="0"/>
              </a:defRPr>
            </a:lvl5pPr>
            <a:lvl6pPr marL="2514600" indent="-228600" defTabSz="917575" eaLnBrk="0" fontAlgn="base" hangingPunct="0">
              <a:spcBef>
                <a:spcPct val="0"/>
              </a:spcBef>
              <a:spcAft>
                <a:spcPct val="0"/>
              </a:spcAft>
              <a:defRPr sz="2400">
                <a:solidFill>
                  <a:schemeClr val="tx1"/>
                </a:solidFill>
                <a:latin typeface="Times New Roman" charset="0"/>
              </a:defRPr>
            </a:lvl6pPr>
            <a:lvl7pPr marL="2971800" indent="-228600" defTabSz="917575" eaLnBrk="0" fontAlgn="base" hangingPunct="0">
              <a:spcBef>
                <a:spcPct val="0"/>
              </a:spcBef>
              <a:spcAft>
                <a:spcPct val="0"/>
              </a:spcAft>
              <a:defRPr sz="2400">
                <a:solidFill>
                  <a:schemeClr val="tx1"/>
                </a:solidFill>
                <a:latin typeface="Times New Roman" charset="0"/>
              </a:defRPr>
            </a:lvl7pPr>
            <a:lvl8pPr marL="3429000" indent="-228600" defTabSz="917575" eaLnBrk="0" fontAlgn="base" hangingPunct="0">
              <a:spcBef>
                <a:spcPct val="0"/>
              </a:spcBef>
              <a:spcAft>
                <a:spcPct val="0"/>
              </a:spcAft>
              <a:defRPr sz="2400">
                <a:solidFill>
                  <a:schemeClr val="tx1"/>
                </a:solidFill>
                <a:latin typeface="Times New Roman" charset="0"/>
              </a:defRPr>
            </a:lvl8pPr>
            <a:lvl9pPr marL="3886200" indent="-228600" defTabSz="917575" eaLnBrk="0" fontAlgn="base" hangingPunct="0">
              <a:spcBef>
                <a:spcPct val="0"/>
              </a:spcBef>
              <a:spcAft>
                <a:spcPct val="0"/>
              </a:spcAft>
              <a:defRPr sz="2400">
                <a:solidFill>
                  <a:schemeClr val="tx1"/>
                </a:solidFill>
                <a:latin typeface="Times New Roman" charset="0"/>
              </a:defRPr>
            </a:lvl9pPr>
          </a:lstStyle>
          <a:p>
            <a:pPr>
              <a:defRPr/>
            </a:pPr>
            <a:r>
              <a:rPr lang="es-MX" altLang="es-MX" sz="1000" smtClean="0"/>
              <a:t>Monitores</a:t>
            </a:r>
            <a:r>
              <a:rPr lang="en-US" altLang="es-MX" sz="1000" smtClean="0"/>
              <a:t> </a:t>
            </a:r>
            <a:fld id="{40C26C4F-7210-46FF-919B-9CE47165576D}" type="slidenum">
              <a:rPr lang="en-US" altLang="es-MX" sz="1000" smtClean="0"/>
              <a:pPr>
                <a:defRPr/>
              </a:pPr>
              <a:t>‹Nº›</a:t>
            </a:fld>
            <a:endParaRPr lang="en-US" altLang="es-MX" sz="1000" smtClean="0"/>
          </a:p>
        </p:txBody>
      </p:sp>
      <p:grpSp>
        <p:nvGrpSpPr>
          <p:cNvPr id="11274" name="Group 40"/>
          <p:cNvGrpSpPr>
            <a:grpSpLocks/>
          </p:cNvGrpSpPr>
          <p:nvPr/>
        </p:nvGrpSpPr>
        <p:grpSpPr bwMode="auto">
          <a:xfrm>
            <a:off x="1149350" y="6899275"/>
            <a:ext cx="4616450" cy="1381125"/>
            <a:chOff x="724" y="4320"/>
            <a:chExt cx="2908" cy="864"/>
          </a:xfrm>
        </p:grpSpPr>
        <p:sp>
          <p:nvSpPr>
            <p:cNvPr id="11275" name="Line 33"/>
            <p:cNvSpPr>
              <a:spLocks noChangeShapeType="1"/>
            </p:cNvSpPr>
            <p:nvPr/>
          </p:nvSpPr>
          <p:spPr bwMode="auto">
            <a:xfrm>
              <a:off x="724" y="4320"/>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76" name="Line 34"/>
            <p:cNvSpPr>
              <a:spLocks noChangeShapeType="1"/>
            </p:cNvSpPr>
            <p:nvPr/>
          </p:nvSpPr>
          <p:spPr bwMode="auto">
            <a:xfrm>
              <a:off x="724" y="4464"/>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77" name="Line 35"/>
            <p:cNvSpPr>
              <a:spLocks noChangeShapeType="1"/>
            </p:cNvSpPr>
            <p:nvPr/>
          </p:nvSpPr>
          <p:spPr bwMode="auto">
            <a:xfrm>
              <a:off x="724" y="4752"/>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78" name="Line 36"/>
            <p:cNvSpPr>
              <a:spLocks noChangeShapeType="1"/>
            </p:cNvSpPr>
            <p:nvPr/>
          </p:nvSpPr>
          <p:spPr bwMode="auto">
            <a:xfrm>
              <a:off x="724" y="4608"/>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79" name="Line 37"/>
            <p:cNvSpPr>
              <a:spLocks noChangeShapeType="1"/>
            </p:cNvSpPr>
            <p:nvPr/>
          </p:nvSpPr>
          <p:spPr bwMode="auto">
            <a:xfrm>
              <a:off x="724" y="4896"/>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80" name="Line 38"/>
            <p:cNvSpPr>
              <a:spLocks noChangeShapeType="1"/>
            </p:cNvSpPr>
            <p:nvPr/>
          </p:nvSpPr>
          <p:spPr bwMode="auto">
            <a:xfrm>
              <a:off x="724" y="5040"/>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11281" name="Line 39"/>
            <p:cNvSpPr>
              <a:spLocks noChangeShapeType="1"/>
            </p:cNvSpPr>
            <p:nvPr/>
          </p:nvSpPr>
          <p:spPr bwMode="auto">
            <a:xfrm>
              <a:off x="724" y="5184"/>
              <a:ext cx="29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Tree>
    <p:extLst>
      <p:ext uri="{BB962C8B-B14F-4D97-AF65-F5344CB8AC3E}">
        <p14:creationId xmlns:p14="http://schemas.microsoft.com/office/powerpoint/2010/main" val="2927141002"/>
      </p:ext>
    </p:extLst>
  </p:cSld>
  <p:clrMap bg1="lt1" tx1="dk1" bg2="lt2" tx2="dk2" accent1="accent1" accent2="accent2" accent3="accent3" accent4="accent4" accent5="accent5" accent6="accent6" hlink="hlink" folHlink="folHlink"/>
  <p:notesStyle>
    <a:lvl1pPr algn="just" rtl="0" eaLnBrk="0" fontAlgn="base" hangingPunct="0">
      <a:lnSpc>
        <a:spcPct val="80000"/>
      </a:lnSpc>
      <a:spcBef>
        <a:spcPct val="100000"/>
      </a:spcBef>
      <a:spcAft>
        <a:spcPct val="0"/>
      </a:spcAft>
      <a:defRPr sz="1200" kern="1200">
        <a:solidFill>
          <a:schemeClr val="tx1"/>
        </a:solidFill>
        <a:latin typeface="Times New Roman" charset="0"/>
        <a:ea typeface="+mn-ea"/>
        <a:cs typeface="+mn-cs"/>
      </a:defRPr>
    </a:lvl1pPr>
    <a:lvl2pPr marL="742950" indent="-285750" algn="just" rtl="0" eaLnBrk="0" fontAlgn="base" hangingPunct="0">
      <a:lnSpc>
        <a:spcPct val="80000"/>
      </a:lnSpc>
      <a:spcBef>
        <a:spcPct val="100000"/>
      </a:spcBef>
      <a:spcAft>
        <a:spcPct val="0"/>
      </a:spcAft>
      <a:defRPr sz="1200" kern="1200">
        <a:solidFill>
          <a:schemeClr val="tx1"/>
        </a:solidFill>
        <a:latin typeface="Times New Roman" charset="0"/>
        <a:ea typeface="+mn-ea"/>
        <a:cs typeface="+mn-cs"/>
      </a:defRPr>
    </a:lvl2pPr>
    <a:lvl3pPr marL="1143000" indent="-228600" algn="just" rtl="0" eaLnBrk="0" fontAlgn="base" hangingPunct="0">
      <a:lnSpc>
        <a:spcPct val="80000"/>
      </a:lnSpc>
      <a:spcBef>
        <a:spcPct val="100000"/>
      </a:spcBef>
      <a:spcAft>
        <a:spcPct val="0"/>
      </a:spcAft>
      <a:defRPr sz="1200" kern="1200">
        <a:solidFill>
          <a:schemeClr val="tx1"/>
        </a:solidFill>
        <a:latin typeface="Times New Roman" charset="0"/>
        <a:ea typeface="+mn-ea"/>
        <a:cs typeface="+mn-cs"/>
      </a:defRPr>
    </a:lvl3pPr>
    <a:lvl4pPr marL="1600200" indent="-228600" algn="just" rtl="0" eaLnBrk="0" fontAlgn="base" hangingPunct="0">
      <a:lnSpc>
        <a:spcPct val="80000"/>
      </a:lnSpc>
      <a:spcBef>
        <a:spcPct val="100000"/>
      </a:spcBef>
      <a:spcAft>
        <a:spcPct val="0"/>
      </a:spcAft>
      <a:defRPr sz="1200" kern="1200">
        <a:solidFill>
          <a:schemeClr val="tx1"/>
        </a:solidFill>
        <a:latin typeface="Times New Roman" charset="0"/>
        <a:ea typeface="+mn-ea"/>
        <a:cs typeface="+mn-cs"/>
      </a:defRPr>
    </a:lvl4pPr>
    <a:lvl5pPr marL="2057400" indent="-228600" algn="just" rtl="0" eaLnBrk="0" fontAlgn="base" hangingPunct="0">
      <a:lnSpc>
        <a:spcPct val="80000"/>
      </a:lnSpc>
      <a:spcBef>
        <a:spcPct val="10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5"/>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smtClean="0"/>
          </a:p>
        </p:txBody>
      </p:sp>
    </p:spTree>
    <p:extLst>
      <p:ext uri="{BB962C8B-B14F-4D97-AF65-F5344CB8AC3E}">
        <p14:creationId xmlns:p14="http://schemas.microsoft.com/office/powerpoint/2010/main" val="270344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90600" y="4370388"/>
            <a:ext cx="5029200" cy="41386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3" tIns="45871" rIns="91743" bIns="45871"/>
          <a:lstStyle/>
          <a:p>
            <a:pPr algn="l" defTabSz="917575">
              <a:lnSpc>
                <a:spcPct val="100000"/>
              </a:lnSpc>
              <a:spcBef>
                <a:spcPct val="0"/>
              </a:spcBef>
            </a:pPr>
            <a:r>
              <a:rPr lang="es-MX" altLang="es-MX" smtClean="0"/>
              <a:t>La Java Virtual Machine permite que una aplicación pueda tener varios </a:t>
            </a:r>
            <a:r>
              <a:rPr lang="es-MX" altLang="es-MX" b="1" i="1" smtClean="0"/>
              <a:t>threads</a:t>
            </a:r>
            <a:r>
              <a:rPr lang="es-MX" altLang="es-MX" smtClean="0"/>
              <a:t> de ejecución corriendo </a:t>
            </a:r>
            <a:r>
              <a:rPr lang="es-MX" altLang="es-MX" b="1" i="1" smtClean="0"/>
              <a:t>concurrentemente</a:t>
            </a:r>
            <a:r>
              <a:rPr lang="es-MX" altLang="es-MX" smtClean="0"/>
              <a:t>.</a:t>
            </a:r>
          </a:p>
          <a:p>
            <a:pPr algn="l" defTabSz="917575">
              <a:lnSpc>
                <a:spcPct val="100000"/>
              </a:lnSpc>
              <a:spcBef>
                <a:spcPct val="0"/>
              </a:spcBef>
            </a:pPr>
            <a:endParaRPr lang="es-MX" altLang="es-MX" smtClean="0"/>
          </a:p>
          <a:p>
            <a:pPr algn="l" defTabSz="917575">
              <a:lnSpc>
                <a:spcPct val="100000"/>
              </a:lnSpc>
              <a:spcBef>
                <a:spcPct val="0"/>
              </a:spcBef>
            </a:pPr>
            <a:r>
              <a:rPr lang="es-MX" altLang="es-MX" smtClean="0"/>
              <a:t>Al ejecutar un programa en JAVA,  la JVM arranca con un thread inicial, que empieza con el método </a:t>
            </a:r>
            <a:r>
              <a:rPr lang="es-MX" altLang="es-MX" i="1" smtClean="0"/>
              <a:t>main</a:t>
            </a:r>
            <a:r>
              <a:rPr lang="es-MX" altLang="es-MX" smtClean="0"/>
              <a:t>.</a:t>
            </a:r>
            <a:endParaRPr lang="en-US" altLang="es-MX" smtClean="0"/>
          </a:p>
        </p:txBody>
      </p:sp>
    </p:spTree>
    <p:extLst>
      <p:ext uri="{BB962C8B-B14F-4D97-AF65-F5344CB8AC3E}">
        <p14:creationId xmlns:p14="http://schemas.microsoft.com/office/powerpoint/2010/main" val="101906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90600" y="4370388"/>
            <a:ext cx="5029200" cy="41386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3" tIns="45871" rIns="91743" bIns="45871"/>
          <a:lstStyle/>
          <a:p>
            <a:pPr algn="l" defTabSz="917575">
              <a:lnSpc>
                <a:spcPct val="100000"/>
              </a:lnSpc>
              <a:spcBef>
                <a:spcPct val="0"/>
              </a:spcBef>
            </a:pPr>
            <a:endParaRPr lang="en-US" altLang="es-MX" smtClean="0"/>
          </a:p>
        </p:txBody>
      </p:sp>
    </p:spTree>
    <p:extLst>
      <p:ext uri="{BB962C8B-B14F-4D97-AF65-F5344CB8AC3E}">
        <p14:creationId xmlns:p14="http://schemas.microsoft.com/office/powerpoint/2010/main" val="84701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90600" y="4370388"/>
            <a:ext cx="5029200" cy="41386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3" tIns="45871" rIns="91743" bIns="45871"/>
          <a:lstStyle/>
          <a:p>
            <a:pPr algn="l" defTabSz="917575">
              <a:lnSpc>
                <a:spcPct val="100000"/>
              </a:lnSpc>
              <a:spcBef>
                <a:spcPct val="0"/>
              </a:spcBef>
            </a:pPr>
            <a:r>
              <a:rPr lang="es-MX" altLang="es-MX" smtClean="0"/>
              <a:t>Si un thread (proceso) está ejecutando a un monitor, los otro threads que en ese momento traten de invocar al mismo monitor quedaran suspendidos mientras el primer thread termina su estancia en el monitor.</a:t>
            </a:r>
            <a:endParaRPr lang="en-US" altLang="es-MX" smtClean="0"/>
          </a:p>
        </p:txBody>
      </p:sp>
    </p:spTree>
    <p:extLst>
      <p:ext uri="{BB962C8B-B14F-4D97-AF65-F5344CB8AC3E}">
        <p14:creationId xmlns:p14="http://schemas.microsoft.com/office/powerpoint/2010/main" val="198803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90600" y="4370388"/>
            <a:ext cx="5029200" cy="41386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3" tIns="45871" rIns="91743" bIns="45871"/>
          <a:lstStyle/>
          <a:p>
            <a:pPr algn="l" defTabSz="917575">
              <a:lnSpc>
                <a:spcPct val="100000"/>
              </a:lnSpc>
              <a:spcBef>
                <a:spcPct val="0"/>
              </a:spcBef>
            </a:pPr>
            <a:endParaRPr lang="en-US" altLang="es-MX" smtClean="0"/>
          </a:p>
        </p:txBody>
      </p:sp>
    </p:spTree>
    <p:extLst>
      <p:ext uri="{BB962C8B-B14F-4D97-AF65-F5344CB8AC3E}">
        <p14:creationId xmlns:p14="http://schemas.microsoft.com/office/powerpoint/2010/main" val="272498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smtClean="0"/>
          </a:p>
        </p:txBody>
      </p:sp>
    </p:spTree>
    <p:extLst>
      <p:ext uri="{BB962C8B-B14F-4D97-AF65-F5344CB8AC3E}">
        <p14:creationId xmlns:p14="http://schemas.microsoft.com/office/powerpoint/2010/main" val="44036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90600" y="4370388"/>
            <a:ext cx="5029200" cy="41386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43" tIns="45871" rIns="91743" bIns="45871"/>
          <a:lstStyle/>
          <a:p>
            <a:pPr algn="l" defTabSz="917575">
              <a:lnSpc>
                <a:spcPct val="100000"/>
              </a:lnSpc>
              <a:spcBef>
                <a:spcPct val="0"/>
              </a:spcBef>
            </a:pPr>
            <a:endParaRPr lang="en-US" altLang="es-MX" smtClean="0"/>
          </a:p>
        </p:txBody>
      </p:sp>
    </p:spTree>
    <p:extLst>
      <p:ext uri="{BB962C8B-B14F-4D97-AF65-F5344CB8AC3E}">
        <p14:creationId xmlns:p14="http://schemas.microsoft.com/office/powerpoint/2010/main" val="309329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MX" smtClean="0"/>
          </a:p>
        </p:txBody>
      </p:sp>
    </p:spTree>
    <p:extLst>
      <p:ext uri="{BB962C8B-B14F-4D97-AF65-F5344CB8AC3E}">
        <p14:creationId xmlns:p14="http://schemas.microsoft.com/office/powerpoint/2010/main" val="106805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MX" smtClean="0"/>
              <a:t>Estos métodos de instancia pertenecen a la </a:t>
            </a:r>
            <a:r>
              <a:rPr lang="es-ES_tradnl" altLang="es-MX" b="1" u="sng" smtClean="0"/>
              <a:t>clase raíz Object</a:t>
            </a:r>
            <a:r>
              <a:rPr lang="es-ES_tradnl" altLang="es-MX" smtClean="0"/>
              <a:t>.</a:t>
            </a:r>
            <a:endParaRPr lang="en-US" altLang="es-MX" smtClean="0"/>
          </a:p>
        </p:txBody>
      </p:sp>
    </p:spTree>
    <p:extLst>
      <p:ext uri="{BB962C8B-B14F-4D97-AF65-F5344CB8AC3E}">
        <p14:creationId xmlns:p14="http://schemas.microsoft.com/office/powerpoint/2010/main" val="194774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348661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8389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4788" y="76200"/>
            <a:ext cx="1981200" cy="442595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8013" y="76200"/>
            <a:ext cx="5794375" cy="44259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24279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84303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20119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8013" y="2057400"/>
            <a:ext cx="3887787" cy="244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2057400"/>
            <a:ext cx="3887788" cy="244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64071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036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386880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0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9229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46233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0" y="0"/>
            <a:ext cx="9131300" cy="6858000"/>
          </a:xfrm>
          <a:prstGeom prst="rect">
            <a:avLst/>
          </a:prstGeom>
          <a:solidFill>
            <a:srgbClr val="CC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defRPr/>
            </a:pPr>
            <a:endParaRPr lang="es-MX" altLang="es-MX" smtClean="0"/>
          </a:p>
        </p:txBody>
      </p:sp>
      <p:sp>
        <p:nvSpPr>
          <p:cNvPr id="1028" name="AutoShape 3"/>
          <p:cNvSpPr>
            <a:spLocks noChangeArrowheads="1"/>
          </p:cNvSpPr>
          <p:nvPr/>
        </p:nvSpPr>
        <p:spPr bwMode="auto">
          <a:xfrm>
            <a:off x="127000" y="107950"/>
            <a:ext cx="8890000" cy="6623050"/>
          </a:xfrm>
          <a:prstGeom prst="roundRect">
            <a:avLst>
              <a:gd name="adj" fmla="val 12495"/>
            </a:avLst>
          </a:prstGeom>
          <a:solidFill>
            <a:schemeClr val="bg1"/>
          </a:solidFill>
          <a:ln w="25400">
            <a:solidFill>
              <a:schemeClr val="bg2"/>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defRPr/>
            </a:pPr>
            <a:endParaRPr lang="es-MX" altLang="es-MX" smtClean="0"/>
          </a:p>
        </p:txBody>
      </p:sp>
      <p:sp>
        <p:nvSpPr>
          <p:cNvPr id="1029" name="Rectangle 4"/>
          <p:cNvSpPr>
            <a:spLocks noGrp="1" noChangeArrowheads="1"/>
          </p:cNvSpPr>
          <p:nvPr>
            <p:ph type="title"/>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s-MX" smtClean="0"/>
              <a:t>Click to edit Master title style</a:t>
            </a:r>
          </a:p>
        </p:txBody>
      </p:sp>
      <p:sp>
        <p:nvSpPr>
          <p:cNvPr id="1030" name="AutoShape 5"/>
          <p:cNvSpPr>
            <a:spLocks noGrp="1" noChangeArrowheads="1"/>
          </p:cNvSpPr>
          <p:nvPr>
            <p:ph type="body" idx="1"/>
          </p:nvPr>
        </p:nvSpPr>
        <p:spPr bwMode="auto">
          <a:xfrm>
            <a:off x="608013" y="2057400"/>
            <a:ext cx="7927975" cy="2444750"/>
          </a:xfrm>
          <a:prstGeom prst="roundRect">
            <a:avLst>
              <a:gd name="adj" fmla="val 1249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round/>
                <a:headEnd/>
                <a:tailEnd/>
              </a14:hiddenLine>
            </a:ext>
          </a:extLst>
        </p:spPr>
        <p:txBody>
          <a:bodyPr vert="horz" wrap="square" lIns="92075" tIns="38100" rIns="92075" bIns="38100" numCol="1" anchor="ctr" anchorCtr="1" compatLnSpc="1">
            <a:prstTxWarp prst="textNoShape">
              <a:avLst/>
            </a:prstTxWarp>
            <a:spAutoFit/>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Arial" charset="0"/>
        </a:defRPr>
      </a:lvl2pPr>
      <a:lvl3pPr algn="ctr" rtl="0" eaLnBrk="0" fontAlgn="base" hangingPunct="0">
        <a:spcBef>
          <a:spcPct val="0"/>
        </a:spcBef>
        <a:spcAft>
          <a:spcPct val="0"/>
        </a:spcAft>
        <a:defRPr sz="4000">
          <a:solidFill>
            <a:schemeClr val="bg2"/>
          </a:solidFill>
          <a:latin typeface="Arial" charset="0"/>
        </a:defRPr>
      </a:lvl3pPr>
      <a:lvl4pPr algn="ctr" rtl="0" eaLnBrk="0" fontAlgn="base" hangingPunct="0">
        <a:spcBef>
          <a:spcPct val="0"/>
        </a:spcBef>
        <a:spcAft>
          <a:spcPct val="0"/>
        </a:spcAft>
        <a:defRPr sz="4000">
          <a:solidFill>
            <a:schemeClr val="bg2"/>
          </a:solidFill>
          <a:latin typeface="Arial" charset="0"/>
        </a:defRPr>
      </a:lvl4pPr>
      <a:lvl5pPr algn="ctr" rtl="0" eaLnBrk="0" fontAlgn="base" hangingPunct="0">
        <a:spcBef>
          <a:spcPct val="0"/>
        </a:spcBef>
        <a:spcAft>
          <a:spcPct val="0"/>
        </a:spcAft>
        <a:defRPr sz="4000">
          <a:solidFill>
            <a:schemeClr val="bg2"/>
          </a:solidFill>
          <a:latin typeface="Arial" charset="0"/>
        </a:defRPr>
      </a:lvl5pPr>
      <a:lvl6pPr marL="457200" algn="ctr" rtl="0" eaLnBrk="0" fontAlgn="base" hangingPunct="0">
        <a:spcBef>
          <a:spcPct val="0"/>
        </a:spcBef>
        <a:spcAft>
          <a:spcPct val="0"/>
        </a:spcAft>
        <a:defRPr sz="4000">
          <a:solidFill>
            <a:schemeClr val="bg2"/>
          </a:solidFill>
          <a:latin typeface="Arial" charset="0"/>
        </a:defRPr>
      </a:lvl6pPr>
      <a:lvl7pPr marL="914400" algn="ctr" rtl="0" eaLnBrk="0" fontAlgn="base" hangingPunct="0">
        <a:spcBef>
          <a:spcPct val="0"/>
        </a:spcBef>
        <a:spcAft>
          <a:spcPct val="0"/>
        </a:spcAft>
        <a:defRPr sz="4000">
          <a:solidFill>
            <a:schemeClr val="bg2"/>
          </a:solidFill>
          <a:latin typeface="Arial" charset="0"/>
        </a:defRPr>
      </a:lvl7pPr>
      <a:lvl8pPr marL="1371600" algn="ctr" rtl="0" eaLnBrk="0" fontAlgn="base" hangingPunct="0">
        <a:spcBef>
          <a:spcPct val="0"/>
        </a:spcBef>
        <a:spcAft>
          <a:spcPct val="0"/>
        </a:spcAft>
        <a:defRPr sz="4000">
          <a:solidFill>
            <a:schemeClr val="bg2"/>
          </a:solidFill>
          <a:latin typeface="Arial" charset="0"/>
        </a:defRPr>
      </a:lvl8pPr>
      <a:lvl9pPr marL="1828800" algn="ctr" rtl="0" eaLnBrk="0" fontAlgn="base" hangingPunct="0">
        <a:spcBef>
          <a:spcPct val="0"/>
        </a:spcBef>
        <a:spcAft>
          <a:spcPct val="0"/>
        </a:spcAft>
        <a:defRPr sz="4000">
          <a:solidFill>
            <a:schemeClr val="bg2"/>
          </a:solidFill>
          <a:latin typeface="Arial" charset="0"/>
        </a:defRPr>
      </a:lvl9pPr>
    </p:titleStyle>
    <p:bodyStyle>
      <a:lvl1pPr marL="293688" indent="-293688" algn="l" rtl="0" eaLnBrk="0" fontAlgn="base" hangingPunct="0">
        <a:spcBef>
          <a:spcPct val="0"/>
        </a:spcBef>
        <a:spcAft>
          <a:spcPct val="0"/>
        </a:spcAft>
        <a:buSzPct val="100000"/>
        <a:buChar char="•"/>
        <a:defRPr sz="3600">
          <a:solidFill>
            <a:schemeClr val="bg2"/>
          </a:solidFill>
          <a:latin typeface="+mn-lt"/>
          <a:ea typeface="+mn-ea"/>
          <a:cs typeface="+mn-cs"/>
        </a:defRPr>
      </a:lvl1pPr>
      <a:lvl2pPr marL="857250" indent="-373063" algn="l" rtl="0" eaLnBrk="0" fontAlgn="base" hangingPunct="0">
        <a:spcBef>
          <a:spcPct val="0"/>
        </a:spcBef>
        <a:spcAft>
          <a:spcPct val="0"/>
        </a:spcAft>
        <a:buSzPct val="100000"/>
        <a:buChar char="»"/>
        <a:defRPr sz="3200">
          <a:solidFill>
            <a:schemeClr val="bg2"/>
          </a:solidFill>
          <a:latin typeface="+mn-lt"/>
        </a:defRPr>
      </a:lvl2pPr>
      <a:lvl3pPr marL="1181100" indent="-38100" algn="l" rtl="0" eaLnBrk="0" fontAlgn="base" hangingPunct="0">
        <a:spcBef>
          <a:spcPct val="0"/>
        </a:spcBef>
        <a:spcAft>
          <a:spcPct val="0"/>
        </a:spcAft>
        <a:buSzPct val="100000"/>
        <a:buChar char="•"/>
        <a:defRPr sz="2800">
          <a:solidFill>
            <a:schemeClr val="bg2"/>
          </a:solidFill>
          <a:latin typeface="+mn-lt"/>
        </a:defRPr>
      </a:lvl3pPr>
      <a:lvl4pPr marL="1371600" algn="l" rtl="0" eaLnBrk="0" fontAlgn="base" hangingPunct="0">
        <a:spcBef>
          <a:spcPct val="0"/>
        </a:spcBef>
        <a:spcAft>
          <a:spcPct val="0"/>
        </a:spcAft>
        <a:buSzPct val="100000"/>
        <a:buChar char="•"/>
        <a:defRPr sz="2400">
          <a:solidFill>
            <a:schemeClr val="bg2"/>
          </a:solidFill>
          <a:latin typeface="+mn-lt"/>
        </a:defRPr>
      </a:lvl4pPr>
      <a:lvl5pPr marL="1828800" algn="l" rtl="0" eaLnBrk="0" fontAlgn="base" hangingPunct="0">
        <a:spcBef>
          <a:spcPct val="0"/>
        </a:spcBef>
        <a:spcAft>
          <a:spcPct val="0"/>
        </a:spcAft>
        <a:buSzPct val="100000"/>
        <a:buChar char="•"/>
        <a:defRPr sz="2400">
          <a:solidFill>
            <a:schemeClr val="bg2"/>
          </a:solidFill>
          <a:latin typeface="+mn-lt"/>
        </a:defRPr>
      </a:lvl5pPr>
      <a:lvl6pPr marL="2286000" algn="l" rtl="0" eaLnBrk="0" fontAlgn="base" hangingPunct="0">
        <a:spcBef>
          <a:spcPct val="0"/>
        </a:spcBef>
        <a:spcAft>
          <a:spcPct val="0"/>
        </a:spcAft>
        <a:buSzPct val="100000"/>
        <a:buChar char="•"/>
        <a:defRPr sz="2400">
          <a:solidFill>
            <a:schemeClr val="bg2"/>
          </a:solidFill>
          <a:latin typeface="+mn-lt"/>
        </a:defRPr>
      </a:lvl6pPr>
      <a:lvl7pPr marL="2743200" algn="l" rtl="0" eaLnBrk="0" fontAlgn="base" hangingPunct="0">
        <a:spcBef>
          <a:spcPct val="0"/>
        </a:spcBef>
        <a:spcAft>
          <a:spcPct val="0"/>
        </a:spcAft>
        <a:buSzPct val="100000"/>
        <a:buChar char="•"/>
        <a:defRPr sz="2400">
          <a:solidFill>
            <a:schemeClr val="bg2"/>
          </a:solidFill>
          <a:latin typeface="+mn-lt"/>
        </a:defRPr>
      </a:lvl7pPr>
      <a:lvl8pPr marL="3200400" algn="l" rtl="0" eaLnBrk="0" fontAlgn="base" hangingPunct="0">
        <a:spcBef>
          <a:spcPct val="0"/>
        </a:spcBef>
        <a:spcAft>
          <a:spcPct val="0"/>
        </a:spcAft>
        <a:buSzPct val="100000"/>
        <a:buChar char="•"/>
        <a:defRPr sz="2400">
          <a:solidFill>
            <a:schemeClr val="bg2"/>
          </a:solidFill>
          <a:latin typeface="+mn-lt"/>
        </a:defRPr>
      </a:lvl8pPr>
      <a:lvl9pPr marL="3657600" algn="l" rtl="0" eaLnBrk="0" fontAlgn="base" hangingPunct="0">
        <a:spcBef>
          <a:spcPct val="0"/>
        </a:spcBef>
        <a:spcAft>
          <a:spcPct val="0"/>
        </a:spcAft>
        <a:buSzPct val="100000"/>
        <a:buChar char="•"/>
        <a:defRPr sz="2400">
          <a:solidFill>
            <a:schemeClr val="bg2"/>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s-ES_tradnl" altLang="es-MX" smtClean="0"/>
              <a:t>MONITORES</a:t>
            </a:r>
          </a:p>
        </p:txBody>
      </p:sp>
      <p:sp>
        <p:nvSpPr>
          <p:cNvPr id="2051" name="Rectangle 3"/>
          <p:cNvSpPr>
            <a:spLocks noGrp="1" noChangeArrowheads="1"/>
          </p:cNvSpPr>
          <p:nvPr>
            <p:ph type="subTitle" idx="1"/>
          </p:nvPr>
        </p:nvSpPr>
        <p:spPr>
          <a:xfrm>
            <a:off x="1389063" y="4427538"/>
            <a:ext cx="6365875" cy="669925"/>
          </a:xfrm>
        </p:spPr>
        <p:txBody>
          <a:bodyPr/>
          <a:lstStyle/>
          <a:p>
            <a:endParaRPr lang="en-US" altLang="es-MX"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_tradnl" altLang="es-MX" smtClean="0"/>
              <a:t>¿Qué es un monitor?</a:t>
            </a:r>
          </a:p>
        </p:txBody>
      </p:sp>
      <p:sp>
        <p:nvSpPr>
          <p:cNvPr id="3075" name="AutoShape 3"/>
          <p:cNvSpPr>
            <a:spLocks noGrp="1" noChangeArrowheads="1"/>
          </p:cNvSpPr>
          <p:nvPr>
            <p:ph type="body" idx="1"/>
          </p:nvPr>
        </p:nvSpPr>
        <p:spPr>
          <a:xfrm>
            <a:off x="652463" y="2586038"/>
            <a:ext cx="7839075" cy="2446337"/>
          </a:xfrm>
        </p:spPr>
        <p:txBody>
          <a:bodyPr/>
          <a:lstStyle/>
          <a:p>
            <a:r>
              <a:rPr lang="es-ES_tradnl" altLang="es-MX" smtClean="0"/>
              <a:t>Un monitor es una </a:t>
            </a:r>
            <a:r>
              <a:rPr lang="es-ES_tradnl" altLang="es-MX" smtClean="0">
                <a:solidFill>
                  <a:schemeClr val="hlink"/>
                </a:solidFill>
              </a:rPr>
              <a:t>estructura de alto nivel</a:t>
            </a:r>
            <a:r>
              <a:rPr lang="es-ES_tradnl" altLang="es-MX" smtClean="0"/>
              <a:t> que provee </a:t>
            </a:r>
            <a:r>
              <a:rPr lang="es-ES_tradnl" altLang="es-MX" smtClean="0">
                <a:solidFill>
                  <a:schemeClr val="hlink"/>
                </a:solidFill>
              </a:rPr>
              <a:t>sincronización</a:t>
            </a:r>
            <a:r>
              <a:rPr lang="es-ES_tradnl" altLang="es-MX" smtClean="0"/>
              <a:t> segura entre los </a:t>
            </a:r>
            <a:r>
              <a:rPr lang="es-ES_tradnl" altLang="es-MX" smtClean="0">
                <a:solidFill>
                  <a:schemeClr val="hlink"/>
                </a:solidFill>
              </a:rPr>
              <a:t>threads</a:t>
            </a:r>
            <a:r>
              <a:rPr lang="es-ES_tradnl" altLang="es-MX" smtClean="0"/>
              <a:t> de una </a:t>
            </a:r>
            <a:r>
              <a:rPr lang="es-ES_tradnl" altLang="es-MX" smtClean="0">
                <a:solidFill>
                  <a:schemeClr val="folHlink"/>
                </a:solidFill>
              </a:rPr>
              <a:t>aplicación concurrente</a:t>
            </a:r>
            <a:r>
              <a:rPr lang="es-ES_tradnl" altLang="es-MX"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s-ES_tradnl" altLang="es-MX" smtClean="0"/>
              <a:t>Monitor (2)</a:t>
            </a:r>
          </a:p>
        </p:txBody>
      </p:sp>
      <p:sp>
        <p:nvSpPr>
          <p:cNvPr id="4099" name="AutoShape 3"/>
          <p:cNvSpPr>
            <a:spLocks noGrp="1" noChangeArrowheads="1"/>
          </p:cNvSpPr>
          <p:nvPr>
            <p:ph type="body" idx="1"/>
          </p:nvPr>
        </p:nvSpPr>
        <p:spPr>
          <a:xfrm>
            <a:off x="581025" y="1600200"/>
            <a:ext cx="7983538" cy="4421188"/>
          </a:xfrm>
        </p:spPr>
        <p:txBody>
          <a:bodyPr/>
          <a:lstStyle/>
          <a:p>
            <a:pPr algn="just"/>
            <a:r>
              <a:rPr lang="es-ES_tradnl" altLang="es-MX" sz="2800" smtClean="0"/>
              <a:t>La </a:t>
            </a:r>
            <a:r>
              <a:rPr lang="es-ES_tradnl" altLang="es-MX" sz="2800" i="1" smtClean="0">
                <a:solidFill>
                  <a:schemeClr val="folHlink"/>
                </a:solidFill>
              </a:rPr>
              <a:t>clase Monitor</a:t>
            </a:r>
            <a:r>
              <a:rPr lang="es-ES_tradnl" altLang="es-MX" sz="2800" smtClean="0"/>
              <a:t> consta de una serie de atributos y métodos de instancia.</a:t>
            </a:r>
          </a:p>
          <a:p>
            <a:pPr algn="just">
              <a:buFontTx/>
              <a:buNone/>
            </a:pPr>
            <a:r>
              <a:rPr lang="en-US" altLang="es-MX" sz="1800" smtClean="0"/>
              <a:t>		clase-monitor monitor-name</a:t>
            </a:r>
          </a:p>
          <a:p>
            <a:pPr algn="just">
              <a:buFontTx/>
              <a:buNone/>
            </a:pPr>
            <a:r>
              <a:rPr lang="en-US" altLang="es-MX" sz="1800" smtClean="0"/>
              <a:t>		{</a:t>
            </a:r>
          </a:p>
          <a:p>
            <a:pPr algn="just">
              <a:buFontTx/>
              <a:buNone/>
            </a:pPr>
            <a:r>
              <a:rPr lang="en-US" altLang="es-MX" sz="1800" smtClean="0"/>
              <a:t>			// atributos</a:t>
            </a:r>
          </a:p>
          <a:p>
            <a:pPr algn="just">
              <a:buFontTx/>
              <a:buNone/>
            </a:pPr>
            <a:r>
              <a:rPr lang="en-US" altLang="es-MX" sz="1800" smtClean="0"/>
              <a:t>			public … p1(…)</a:t>
            </a:r>
          </a:p>
          <a:p>
            <a:pPr algn="just">
              <a:buFontTx/>
              <a:buNone/>
            </a:pPr>
            <a:r>
              <a:rPr lang="en-US" altLang="es-MX" sz="1800" smtClean="0"/>
              <a:t>			{ 	…</a:t>
            </a:r>
          </a:p>
          <a:p>
            <a:pPr algn="just">
              <a:buFontTx/>
              <a:buNone/>
            </a:pPr>
            <a:r>
              <a:rPr lang="en-US" altLang="es-MX" sz="1800" smtClean="0"/>
              <a:t>			}</a:t>
            </a:r>
          </a:p>
          <a:p>
            <a:pPr algn="just">
              <a:buFontTx/>
              <a:buNone/>
            </a:pPr>
            <a:r>
              <a:rPr lang="en-US" altLang="es-MX" sz="1800" smtClean="0"/>
              <a:t>			public … p2(…) </a:t>
            </a:r>
          </a:p>
          <a:p>
            <a:pPr algn="just">
              <a:buFontTx/>
              <a:buNone/>
            </a:pPr>
            <a:r>
              <a:rPr lang="en-US" altLang="es-MX" sz="1800" smtClean="0"/>
              <a:t>			{ 	…</a:t>
            </a:r>
          </a:p>
          <a:p>
            <a:pPr algn="just">
              <a:buFontTx/>
              <a:buNone/>
            </a:pPr>
            <a:r>
              <a:rPr lang="en-US" altLang="es-MX" sz="1800" smtClean="0"/>
              <a:t>			}</a:t>
            </a:r>
          </a:p>
          <a:p>
            <a:pPr algn="just">
              <a:buFontTx/>
              <a:buNone/>
            </a:pPr>
            <a:r>
              <a:rPr lang="en-US" altLang="es-MX" sz="1800" smtClean="0"/>
              <a:t>		}</a:t>
            </a:r>
            <a:endParaRPr lang="es-ES_tradnl" altLang="es-MX" sz="1800" smtClean="0"/>
          </a:p>
          <a:p>
            <a:pPr algn="just"/>
            <a:r>
              <a:rPr lang="es-ES_tradnl" altLang="es-MX" sz="2800" smtClean="0"/>
              <a:t>Los </a:t>
            </a:r>
            <a:r>
              <a:rPr lang="es-ES_tradnl" altLang="es-MX" sz="2800" i="1" smtClean="0">
                <a:solidFill>
                  <a:schemeClr val="hlink"/>
                </a:solidFill>
              </a:rPr>
              <a:t>objetos</a:t>
            </a:r>
            <a:r>
              <a:rPr lang="es-ES_tradnl" altLang="es-MX" sz="2800" smtClean="0"/>
              <a:t> de la </a:t>
            </a:r>
            <a:r>
              <a:rPr lang="es-ES_tradnl" altLang="es-MX" sz="2800" i="1" smtClean="0">
                <a:solidFill>
                  <a:schemeClr val="folHlink"/>
                </a:solidFill>
              </a:rPr>
              <a:t>clase Monitor</a:t>
            </a:r>
            <a:r>
              <a:rPr lang="es-ES_tradnl" altLang="es-MX" sz="2800" smtClean="0"/>
              <a:t> son </a:t>
            </a:r>
            <a:r>
              <a:rPr lang="es-ES_tradnl" altLang="es-MX" sz="2800" i="1" smtClean="0">
                <a:solidFill>
                  <a:schemeClr val="hlink"/>
                </a:solidFill>
              </a:rPr>
              <a:t>monitores</a:t>
            </a:r>
            <a:r>
              <a:rPr lang="es-ES_tradnl" altLang="es-MX" sz="2800" i="1"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_tradnl" altLang="es-MX" smtClean="0"/>
              <a:t>Monitor (3)</a:t>
            </a:r>
          </a:p>
        </p:txBody>
      </p:sp>
      <p:sp>
        <p:nvSpPr>
          <p:cNvPr id="5123" name="AutoShape 3"/>
          <p:cNvSpPr>
            <a:spLocks noGrp="1" noChangeArrowheads="1"/>
          </p:cNvSpPr>
          <p:nvPr>
            <p:ph type="body" idx="1"/>
          </p:nvPr>
        </p:nvSpPr>
        <p:spPr>
          <a:xfrm>
            <a:off x="569913" y="1468438"/>
            <a:ext cx="8004175" cy="4684712"/>
          </a:xfrm>
        </p:spPr>
        <p:txBody>
          <a:bodyPr/>
          <a:lstStyle/>
          <a:p>
            <a:r>
              <a:rPr lang="es-ES_tradnl" altLang="es-MX" sz="2800" smtClean="0"/>
              <a:t>Los </a:t>
            </a:r>
            <a:r>
              <a:rPr lang="es-ES_tradnl" altLang="es-MX" sz="2800" i="1" smtClean="0">
                <a:solidFill>
                  <a:schemeClr val="hlink"/>
                </a:solidFill>
              </a:rPr>
              <a:t>atributos</a:t>
            </a:r>
            <a:r>
              <a:rPr lang="es-ES_tradnl" altLang="es-MX" sz="2800" smtClean="0"/>
              <a:t> de un monitor sólo son accesibles desde los </a:t>
            </a:r>
            <a:r>
              <a:rPr lang="es-ES_tradnl" altLang="es-MX" sz="2800" i="1" smtClean="0">
                <a:solidFill>
                  <a:schemeClr val="hlink"/>
                </a:solidFill>
              </a:rPr>
              <a:t>propios métodos</a:t>
            </a:r>
            <a:r>
              <a:rPr lang="es-ES_tradnl" altLang="es-MX" sz="2800" smtClean="0"/>
              <a:t> de instancia del </a:t>
            </a:r>
            <a:r>
              <a:rPr lang="es-ES_tradnl" altLang="es-MX" sz="2800" i="1" smtClean="0">
                <a:solidFill>
                  <a:schemeClr val="hlink"/>
                </a:solidFill>
              </a:rPr>
              <a:t>monitor</a:t>
            </a:r>
            <a:r>
              <a:rPr lang="es-ES_tradnl" altLang="es-MX" sz="2800" smtClean="0"/>
              <a:t>.</a:t>
            </a:r>
          </a:p>
          <a:p>
            <a:pPr algn="just"/>
            <a:r>
              <a:rPr lang="es-ES_tradnl" altLang="es-MX" sz="2800" smtClean="0"/>
              <a:t>Un </a:t>
            </a:r>
            <a:r>
              <a:rPr lang="es-ES_tradnl" altLang="es-MX" sz="2800" i="1" smtClean="0">
                <a:solidFill>
                  <a:schemeClr val="hlink"/>
                </a:solidFill>
              </a:rPr>
              <a:t>thread</a:t>
            </a:r>
            <a:r>
              <a:rPr lang="es-ES_tradnl" altLang="es-MX" sz="2800" smtClean="0"/>
              <a:t> (proceso) sólo puede tener </a:t>
            </a:r>
            <a:r>
              <a:rPr lang="es-ES_tradnl" altLang="es-MX" sz="2800" i="1" smtClean="0">
                <a:solidFill>
                  <a:schemeClr val="hlink"/>
                </a:solidFill>
              </a:rPr>
              <a:t>acceso</a:t>
            </a:r>
            <a:r>
              <a:rPr lang="es-ES_tradnl" altLang="es-MX" sz="2800" smtClean="0"/>
              <a:t> a un monitor </a:t>
            </a:r>
            <a:r>
              <a:rPr lang="es-ES_tradnl" altLang="es-MX" sz="2800" i="1" smtClean="0">
                <a:solidFill>
                  <a:schemeClr val="hlink"/>
                </a:solidFill>
              </a:rPr>
              <a:t>invocando</a:t>
            </a:r>
            <a:r>
              <a:rPr lang="es-ES_tradnl" altLang="es-MX" sz="2800" smtClean="0"/>
              <a:t> a un </a:t>
            </a:r>
            <a:r>
              <a:rPr lang="es-ES_tradnl" altLang="es-MX" sz="2800" i="1" smtClean="0">
                <a:solidFill>
                  <a:schemeClr val="hlink"/>
                </a:solidFill>
              </a:rPr>
              <a:t>método del monitor</a:t>
            </a:r>
            <a:r>
              <a:rPr lang="es-ES_tradnl" altLang="es-MX" sz="2800" smtClean="0"/>
              <a:t>, por vez</a:t>
            </a:r>
          </a:p>
          <a:p>
            <a:pPr algn="just"/>
            <a:r>
              <a:rPr lang="es-ES_tradnl" altLang="es-MX" sz="2800" smtClean="0"/>
              <a:t>Sólo un </a:t>
            </a:r>
            <a:r>
              <a:rPr lang="es-ES_tradnl" altLang="es-MX" sz="2800" i="1" smtClean="0">
                <a:solidFill>
                  <a:schemeClr val="hlink"/>
                </a:solidFill>
              </a:rPr>
              <a:t>thread</a:t>
            </a:r>
            <a:r>
              <a:rPr lang="es-ES_tradnl" altLang="es-MX" sz="2800" smtClean="0"/>
              <a:t> (proceso) puede estar ejecutando un monitor a la vez.</a:t>
            </a:r>
          </a:p>
          <a:p>
            <a:pPr algn="just"/>
            <a:r>
              <a:rPr lang="es-ES_tradnl" altLang="es-MX" sz="2800" smtClean="0"/>
              <a:t>Todo monitor </a:t>
            </a:r>
            <a:r>
              <a:rPr lang="es-ES_tradnl" altLang="es-MX" sz="2800" i="1" smtClean="0">
                <a:solidFill>
                  <a:schemeClr val="hlink"/>
                </a:solidFill>
              </a:rPr>
              <a:t>prohíbe el acceso concurrente</a:t>
            </a:r>
            <a:r>
              <a:rPr lang="es-ES_tradnl" altLang="es-MX" sz="2800" smtClean="0"/>
              <a:t> a sus </a:t>
            </a:r>
            <a:r>
              <a:rPr lang="es-ES_tradnl" altLang="es-MX" sz="2800" i="1" smtClean="0">
                <a:solidFill>
                  <a:schemeClr val="hlink"/>
                </a:solidFill>
              </a:rPr>
              <a:t>propios métodos</a:t>
            </a:r>
            <a:r>
              <a:rPr lang="es-ES_tradnl" altLang="es-MX" sz="280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_tradnl" altLang="es-MX" smtClean="0"/>
              <a:t>Monitor (4)</a:t>
            </a:r>
          </a:p>
        </p:txBody>
      </p:sp>
      <p:sp>
        <p:nvSpPr>
          <p:cNvPr id="6147" name="AutoShape 3"/>
          <p:cNvSpPr>
            <a:spLocks noGrp="1" noChangeArrowheads="1"/>
          </p:cNvSpPr>
          <p:nvPr>
            <p:ph type="body" idx="1"/>
          </p:nvPr>
        </p:nvSpPr>
        <p:spPr>
          <a:xfrm>
            <a:off x="604838" y="1930400"/>
            <a:ext cx="7935912" cy="3762375"/>
          </a:xfrm>
        </p:spPr>
        <p:txBody>
          <a:bodyPr/>
          <a:lstStyle/>
          <a:p>
            <a:r>
              <a:rPr lang="es-ES_tradnl" altLang="es-MX" sz="2800" smtClean="0"/>
              <a:t>Un monitor provee EXCLUSIÓN MUTUA entre los procesos concurrentes (threads) que lo invocan.</a:t>
            </a:r>
          </a:p>
          <a:p>
            <a:pPr algn="just"/>
            <a:r>
              <a:rPr lang="es-ES_tradnl" altLang="es-MX" sz="2800" smtClean="0"/>
              <a:t>Un </a:t>
            </a:r>
            <a:r>
              <a:rPr lang="es-ES_tradnl" altLang="es-MX" sz="2800" i="1" smtClean="0">
                <a:solidFill>
                  <a:schemeClr val="hlink"/>
                </a:solidFill>
              </a:rPr>
              <a:t>thread</a:t>
            </a:r>
            <a:r>
              <a:rPr lang="es-ES_tradnl" altLang="es-MX" sz="2800" smtClean="0"/>
              <a:t> (proceso) sólo puede tener </a:t>
            </a:r>
            <a:r>
              <a:rPr lang="es-ES_tradnl" altLang="es-MX" sz="2800" i="1" smtClean="0">
                <a:solidFill>
                  <a:schemeClr val="hlink"/>
                </a:solidFill>
              </a:rPr>
              <a:t>acceso</a:t>
            </a:r>
            <a:r>
              <a:rPr lang="es-ES_tradnl" altLang="es-MX" sz="2800" smtClean="0"/>
              <a:t> a un monitor </a:t>
            </a:r>
            <a:r>
              <a:rPr lang="es-ES_tradnl" altLang="es-MX" sz="2800" i="1" smtClean="0">
                <a:solidFill>
                  <a:schemeClr val="hlink"/>
                </a:solidFill>
              </a:rPr>
              <a:t>invocando</a:t>
            </a:r>
            <a:r>
              <a:rPr lang="es-ES_tradnl" altLang="es-MX" sz="2800" smtClean="0"/>
              <a:t> a un </a:t>
            </a:r>
            <a:r>
              <a:rPr lang="es-ES_tradnl" altLang="es-MX" sz="2800" i="1" smtClean="0">
                <a:solidFill>
                  <a:schemeClr val="hlink"/>
                </a:solidFill>
              </a:rPr>
              <a:t>método del monitor</a:t>
            </a:r>
            <a:r>
              <a:rPr lang="es-ES_tradnl" altLang="es-MX" sz="2800" smtClean="0"/>
              <a:t>, por vez</a:t>
            </a:r>
          </a:p>
          <a:p>
            <a:pPr algn="just"/>
            <a:r>
              <a:rPr lang="es-ES_tradnl" altLang="es-MX" sz="2800" smtClean="0"/>
              <a:t>Sólo un </a:t>
            </a:r>
            <a:r>
              <a:rPr lang="es-ES_tradnl" altLang="es-MX" sz="2800" i="1" smtClean="0">
                <a:solidFill>
                  <a:schemeClr val="hlink"/>
                </a:solidFill>
              </a:rPr>
              <a:t>thread</a:t>
            </a:r>
            <a:r>
              <a:rPr lang="es-ES_tradnl" altLang="es-MX" sz="2800" smtClean="0"/>
              <a:t> (proceso) puede estar ejecutando un monitor a la vez.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Grp="1" noChangeArrowheads="1"/>
          </p:cNvSpPr>
          <p:nvPr>
            <p:ph type="title"/>
          </p:nvPr>
        </p:nvSpPr>
        <p:spPr/>
        <p:txBody>
          <a:bodyPr/>
          <a:lstStyle/>
          <a:p>
            <a:r>
              <a:rPr lang="es-ES_tradnl" altLang="es-MX" smtClean="0"/>
              <a:t>Un objeto monitor</a:t>
            </a:r>
            <a:endParaRPr lang="en-US" altLang="es-MX" smtClean="0"/>
          </a:p>
        </p:txBody>
      </p:sp>
      <p:sp>
        <p:nvSpPr>
          <p:cNvPr id="7171" name="Rectangle 2052"/>
          <p:cNvSpPr>
            <a:spLocks noGrp="1" noChangeArrowheads="1"/>
          </p:cNvSpPr>
          <p:nvPr>
            <p:ph type="body" idx="1"/>
          </p:nvPr>
        </p:nvSpPr>
        <p:spPr/>
        <p:txBody>
          <a:bodyPr/>
          <a:lstStyle/>
          <a:p>
            <a:endParaRPr lang="en-US" altLang="es-MX" smtClean="0"/>
          </a:p>
        </p:txBody>
      </p:sp>
      <p:pic>
        <p:nvPicPr>
          <p:cNvPr id="7172" name="Picture 2054"/>
          <p:cNvPicPr>
            <a:picLocks noChangeAspect="1" noChangeArrowheads="1"/>
          </p:cNvPicPr>
          <p:nvPr/>
        </p:nvPicPr>
        <p:blipFill>
          <a:blip r:embed="rId3">
            <a:extLst>
              <a:ext uri="{28A0092B-C50C-407E-A947-70E740481C1C}">
                <a14:useLocalDpi xmlns:a14="http://schemas.microsoft.com/office/drawing/2010/main" val="0"/>
              </a:ext>
            </a:extLst>
          </a:blip>
          <a:srcRect l="8325" t="508" r="8325" b="508"/>
          <a:stretch>
            <a:fillRect/>
          </a:stretch>
        </p:blipFill>
        <p:spPr bwMode="auto">
          <a:xfrm>
            <a:off x="1905000" y="1257300"/>
            <a:ext cx="5213350" cy="4953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173" name="Text Box 2055"/>
          <p:cNvSpPr txBox="1">
            <a:spLocks noChangeArrowheads="1"/>
          </p:cNvSpPr>
          <p:nvPr/>
        </p:nvSpPr>
        <p:spPr bwMode="auto">
          <a:xfrm>
            <a:off x="2984500" y="1905000"/>
            <a:ext cx="1082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400" b="1">
                <a:solidFill>
                  <a:schemeClr val="hlink"/>
                </a:solidFill>
              </a:rPr>
              <a:t>attributes</a:t>
            </a:r>
            <a:endParaRPr lang="en-US" altLang="es-MX" sz="1400" b="1">
              <a:solidFill>
                <a:schemeClr val="hlink"/>
              </a:solidFill>
            </a:endParaRPr>
          </a:p>
        </p:txBody>
      </p:sp>
      <p:sp>
        <p:nvSpPr>
          <p:cNvPr id="7174" name="Text Box 2057"/>
          <p:cNvSpPr txBox="1">
            <a:spLocks noChangeArrowheads="1"/>
          </p:cNvSpPr>
          <p:nvPr/>
        </p:nvSpPr>
        <p:spPr bwMode="auto">
          <a:xfrm>
            <a:off x="2949575" y="3028950"/>
            <a:ext cx="1082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400" b="1">
                <a:solidFill>
                  <a:schemeClr val="hlink"/>
                </a:solidFill>
              </a:rPr>
              <a:t>methods</a:t>
            </a:r>
            <a:endParaRPr lang="en-US" altLang="es-MX" sz="1400" b="1">
              <a:solidFill>
                <a:schemeClr val="hlink"/>
              </a:solidFill>
            </a:endParaRPr>
          </a:p>
        </p:txBody>
      </p:sp>
      <p:sp>
        <p:nvSpPr>
          <p:cNvPr id="7175" name="Text Box 2058"/>
          <p:cNvSpPr txBox="1">
            <a:spLocks noChangeArrowheads="1"/>
          </p:cNvSpPr>
          <p:nvPr/>
        </p:nvSpPr>
        <p:spPr bwMode="auto">
          <a:xfrm>
            <a:off x="2533650" y="2246313"/>
            <a:ext cx="2354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es-ES_tradnl" altLang="es-MX" sz="1400" b="1">
                <a:solidFill>
                  <a:schemeClr val="bg2"/>
                </a:solidFill>
              </a:rPr>
              <a:t>/ concurrent processes</a:t>
            </a:r>
            <a:endParaRPr lang="en-US" altLang="es-MX" sz="1400" b="1">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_tradnl" altLang="es-MX" smtClean="0"/>
              <a:t>Sincronización</a:t>
            </a:r>
          </a:p>
        </p:txBody>
      </p:sp>
      <p:sp>
        <p:nvSpPr>
          <p:cNvPr id="8195" name="AutoShape 3"/>
          <p:cNvSpPr>
            <a:spLocks noGrp="1" noChangeArrowheads="1"/>
          </p:cNvSpPr>
          <p:nvPr>
            <p:ph type="body" idx="1"/>
          </p:nvPr>
        </p:nvSpPr>
        <p:spPr>
          <a:xfrm>
            <a:off x="554038" y="1239838"/>
            <a:ext cx="8037512" cy="5145087"/>
          </a:xfrm>
        </p:spPr>
        <p:txBody>
          <a:bodyPr/>
          <a:lstStyle/>
          <a:p>
            <a:r>
              <a:rPr lang="es-ES_tradnl" altLang="es-MX" sz="2800" smtClean="0"/>
              <a:t>Todos los mecanismos de sincronización son proporcionados desde el interior del monitor. Dichos mecanismos son:</a:t>
            </a:r>
          </a:p>
          <a:p>
            <a:pPr lvl="1"/>
            <a:r>
              <a:rPr lang="es-ES_tradnl" altLang="es-MX" sz="2800" i="1" smtClean="0">
                <a:solidFill>
                  <a:schemeClr val="hlink"/>
                </a:solidFill>
              </a:rPr>
              <a:t>Acceso</a:t>
            </a:r>
            <a:r>
              <a:rPr lang="es-ES_tradnl" altLang="es-MX" sz="2800" smtClean="0"/>
              <a:t> a métodos del monitor, cumpliendo con la </a:t>
            </a:r>
            <a:r>
              <a:rPr lang="es-ES_tradnl" altLang="es-MX" sz="2800" smtClean="0">
                <a:solidFill>
                  <a:schemeClr val="hlink"/>
                </a:solidFill>
              </a:rPr>
              <a:t>EXCLUSIÓN MUTUA</a:t>
            </a:r>
            <a:r>
              <a:rPr lang="es-ES_tradnl" altLang="es-MX" sz="2800" smtClean="0"/>
              <a:t>:  </a:t>
            </a:r>
            <a:r>
              <a:rPr lang="es-ES_tradnl" altLang="es-MX" sz="2800" i="1" u="sng" smtClean="0"/>
              <a:t>synchronized</a:t>
            </a:r>
          </a:p>
          <a:p>
            <a:pPr lvl="1" algn="just"/>
            <a:r>
              <a:rPr lang="es-ES_tradnl" altLang="es-MX" sz="2800" i="1" smtClean="0">
                <a:solidFill>
                  <a:schemeClr val="hlink"/>
                </a:solidFill>
              </a:rPr>
              <a:t>Auto-suspensión</a:t>
            </a:r>
            <a:r>
              <a:rPr lang="es-ES_tradnl" altLang="es-MX" sz="2800" smtClean="0"/>
              <a:t> de la ejecución de </a:t>
            </a:r>
            <a:r>
              <a:rPr lang="es-ES_tradnl" altLang="es-MX" sz="2800" i="1" smtClean="0">
                <a:solidFill>
                  <a:schemeClr val="hlink"/>
                </a:solidFill>
              </a:rPr>
              <a:t>un thread</a:t>
            </a:r>
            <a:r>
              <a:rPr lang="es-ES_tradnl" altLang="es-MX" sz="2800" smtClean="0"/>
              <a:t>, dentro de un método de un monitor, quedando dicho monitor </a:t>
            </a:r>
            <a:r>
              <a:rPr lang="es-ES_tradnl" altLang="es-MX" sz="2800" i="1" smtClean="0">
                <a:solidFill>
                  <a:schemeClr val="hlink"/>
                </a:solidFill>
              </a:rPr>
              <a:t>disponible</a:t>
            </a:r>
            <a:r>
              <a:rPr lang="es-ES_tradnl" altLang="es-MX" sz="2800" smtClean="0"/>
              <a:t> para </a:t>
            </a:r>
            <a:r>
              <a:rPr lang="es-ES_tradnl" altLang="es-MX" sz="2800" i="1" smtClean="0">
                <a:solidFill>
                  <a:schemeClr val="hlink"/>
                </a:solidFill>
              </a:rPr>
              <a:t>otro thread </a:t>
            </a:r>
            <a:r>
              <a:rPr lang="es-ES_tradnl" altLang="es-MX" sz="2800" smtClean="0"/>
              <a:t>: </a:t>
            </a:r>
            <a:r>
              <a:rPr lang="es-ES_tradnl" altLang="es-MX" sz="2800" i="1" u="sng" smtClean="0"/>
              <a:t>wait()</a:t>
            </a:r>
            <a:endParaRPr lang="es-ES_tradnl" altLang="es-MX" sz="2800" i="1" u="sng" smtClean="0">
              <a:solidFill>
                <a:schemeClr val="hlink"/>
              </a:solidFill>
            </a:endParaRPr>
          </a:p>
          <a:p>
            <a:pPr lvl="1" algn="just"/>
            <a:r>
              <a:rPr lang="es-ES_tradnl" altLang="es-MX" sz="2800" i="1" smtClean="0">
                <a:solidFill>
                  <a:schemeClr val="hlink"/>
                </a:solidFill>
              </a:rPr>
              <a:t>Reanudación</a:t>
            </a:r>
            <a:r>
              <a:rPr lang="es-ES_tradnl" altLang="es-MX" sz="2800" smtClean="0"/>
              <a:t> de la ejecución de </a:t>
            </a:r>
            <a:r>
              <a:rPr lang="es-ES_tradnl" altLang="es-MX" sz="2800" i="1" smtClean="0">
                <a:solidFill>
                  <a:schemeClr val="hlink"/>
                </a:solidFill>
              </a:rPr>
              <a:t>un thread auto-suspendido</a:t>
            </a:r>
            <a:r>
              <a:rPr lang="es-ES_tradnl" altLang="es-MX" sz="2800" smtClean="0"/>
              <a:t>: </a:t>
            </a:r>
            <a:r>
              <a:rPr lang="es-ES_tradnl" altLang="es-MX" sz="2800" i="1" u="sng" smtClean="0"/>
              <a:t>notify(), notifyAll()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_tradnl" altLang="es-MX" smtClean="0"/>
              <a:t>Modificador / Java</a:t>
            </a:r>
          </a:p>
        </p:txBody>
      </p:sp>
      <p:sp>
        <p:nvSpPr>
          <p:cNvPr id="9219" name="AutoShape 3"/>
          <p:cNvSpPr>
            <a:spLocks noGrp="1" noChangeArrowheads="1"/>
          </p:cNvSpPr>
          <p:nvPr>
            <p:ph type="body" idx="1"/>
          </p:nvPr>
        </p:nvSpPr>
        <p:spPr>
          <a:xfrm>
            <a:off x="579438" y="1036638"/>
            <a:ext cx="7983537" cy="4483100"/>
          </a:xfrm>
        </p:spPr>
        <p:txBody>
          <a:bodyPr/>
          <a:lstStyle/>
          <a:p>
            <a:r>
              <a:rPr lang="es-ES_tradnl" altLang="es-MX" sz="2800" smtClean="0"/>
              <a:t>synchronized</a:t>
            </a:r>
          </a:p>
          <a:p>
            <a:pPr lvl="1"/>
            <a:r>
              <a:rPr lang="es-ES_tradnl" altLang="es-MX" sz="2800" smtClean="0"/>
              <a:t>Si se invoca a este método desde un thread, el objeto queda bloqueado para otros threads. Si otro thread invoca otro método syncronized, sobre el mismo objeto, quedará suspendido hasta que se libere el bloqueo. </a:t>
            </a:r>
          </a:p>
          <a:p>
            <a:pPr lvl="1"/>
            <a:r>
              <a:rPr lang="es-ES_tradnl" altLang="es-MX" sz="2800" smtClean="0"/>
              <a:t>Modificador synchronized</a:t>
            </a:r>
          </a:p>
          <a:p>
            <a:pPr lvl="2"/>
            <a:r>
              <a:rPr lang="es-ES_tradnl" altLang="es-MX" sz="2400" smtClean="0"/>
              <a:t> permite ejecutar código sincronizado que bloquea un objeto sin necesidad de invocar un método </a:t>
            </a:r>
            <a:r>
              <a:rPr lang="es-ES_tradnl" altLang="es-MX" sz="2400" i="1" smtClean="0"/>
              <a:t>synchronized</a:t>
            </a:r>
            <a:r>
              <a:rPr lang="es-ES_tradnl" altLang="es-MX" sz="2400" smtClean="0"/>
              <a:t> sobre ese objeto.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altLang="es-MX" smtClean="0"/>
              <a:t>Métodos de Object / Java</a:t>
            </a:r>
          </a:p>
        </p:txBody>
      </p:sp>
      <p:sp>
        <p:nvSpPr>
          <p:cNvPr id="10243" name="AutoShape 3"/>
          <p:cNvSpPr>
            <a:spLocks noGrp="1" noChangeArrowheads="1"/>
          </p:cNvSpPr>
          <p:nvPr>
            <p:ph type="body" idx="1"/>
          </p:nvPr>
        </p:nvSpPr>
        <p:spPr>
          <a:xfrm>
            <a:off x="546100" y="1184275"/>
            <a:ext cx="8051800" cy="4803775"/>
          </a:xfrm>
        </p:spPr>
        <p:txBody>
          <a:bodyPr/>
          <a:lstStyle/>
          <a:p>
            <a:r>
              <a:rPr lang="es-ES_tradnl" altLang="es-MX" sz="2400" b="1" smtClean="0"/>
              <a:t>void wait()</a:t>
            </a:r>
          </a:p>
          <a:p>
            <a:pPr lvl="1"/>
            <a:r>
              <a:rPr lang="es-ES_tradnl" altLang="es-MX" sz="2400" smtClean="0"/>
              <a:t>El thread espera suspendido hasta que se produce un evento notificado por notify() o notifyAll().</a:t>
            </a:r>
          </a:p>
          <a:p>
            <a:r>
              <a:rPr lang="es-ES_tradnl" altLang="es-MX" sz="2400" b="1" smtClean="0"/>
              <a:t>void notify()</a:t>
            </a:r>
          </a:p>
          <a:p>
            <a:pPr lvl="1"/>
            <a:r>
              <a:rPr lang="es-ES_tradnl" altLang="es-MX" sz="2400" smtClean="0"/>
              <a:t>Notifica, como máximo a algún thread, que ha ocurrido un evento. Si hay varios threads en espera (suspendidos por wait() ), sólo uno es reanudado.</a:t>
            </a:r>
          </a:p>
          <a:p>
            <a:r>
              <a:rPr lang="es-ES_tradnl" altLang="es-MX" sz="2400" b="1" smtClean="0"/>
              <a:t>void notifyAll()</a:t>
            </a:r>
          </a:p>
          <a:p>
            <a:pPr lvl="1"/>
            <a:r>
              <a:rPr lang="es-ES_tradnl" altLang="es-MX" sz="2400" smtClean="0"/>
              <a:t>JVM notifica a </a:t>
            </a:r>
            <a:r>
              <a:rPr lang="es-ES_tradnl" altLang="es-MX" sz="2400" b="1" smtClean="0"/>
              <a:t>todos</a:t>
            </a:r>
            <a:r>
              <a:rPr lang="es-ES_tradnl" altLang="es-MX" sz="2400" smtClean="0"/>
              <a:t> los threads que están en espera (suspendidos por wait() ) que ha ocurrido un evento. Todos reanudad su ejecución según su turno de rebanada.</a:t>
            </a:r>
          </a:p>
        </p:txBody>
      </p:sp>
    </p:spTree>
  </p:cSld>
  <p:clrMapOvr>
    <a:masterClrMapping/>
  </p:clrMapOvr>
</p:sld>
</file>

<file path=ppt/theme/theme1.xml><?xml version="1.0" encoding="utf-8"?>
<a:theme xmlns:a="http://schemas.openxmlformats.org/drawingml/2006/main" name="unix">
  <a:themeElements>
    <a:clrScheme name="">
      <a:dk1>
        <a:srgbClr val="FFFFFF"/>
      </a:dk1>
      <a:lt1>
        <a:srgbClr val="FFFFFF"/>
      </a:lt1>
      <a:dk2>
        <a:srgbClr val="F6BF69"/>
      </a:dk2>
      <a:lt2>
        <a:srgbClr val="000000"/>
      </a:lt2>
      <a:accent1>
        <a:srgbClr val="00FFFF"/>
      </a:accent1>
      <a:accent2>
        <a:srgbClr val="FAFD00"/>
      </a:accent2>
      <a:accent3>
        <a:srgbClr val="FFFFFF"/>
      </a:accent3>
      <a:accent4>
        <a:srgbClr val="DADADA"/>
      </a:accent4>
      <a:accent5>
        <a:srgbClr val="AAFFFF"/>
      </a:accent5>
      <a:accent6>
        <a:srgbClr val="E3E500"/>
      </a:accent6>
      <a:hlink>
        <a:srgbClr val="FC0128"/>
      </a:hlink>
      <a:folHlink>
        <a:srgbClr val="3365FB"/>
      </a:folHlink>
    </a:clrScheme>
    <a:fontScheme name="unix">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unix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ix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ix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ix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ix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ix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ix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A:\unix.pot</Template>
  <TotalTime>2490</TotalTime>
  <Words>495</Words>
  <Application>Microsoft Office PowerPoint</Application>
  <PresentationFormat>Carta (216 x 279 mm)</PresentationFormat>
  <Paragraphs>51</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Times New Roman</vt:lpstr>
      <vt:lpstr>unix</vt:lpstr>
      <vt:lpstr>MONITORES</vt:lpstr>
      <vt:lpstr>¿Qué es un monitor?</vt:lpstr>
      <vt:lpstr>Monitor (2)</vt:lpstr>
      <vt:lpstr>Monitor (3)</vt:lpstr>
      <vt:lpstr>Monitor (4)</vt:lpstr>
      <vt:lpstr>Un objeto monitor</vt:lpstr>
      <vt:lpstr>Sincronización</vt:lpstr>
      <vt:lpstr>Modificador / Java</vt:lpstr>
      <vt:lpstr>Métodos de Object / Java</vt:lpstr>
    </vt:vector>
  </TitlesOfParts>
  <Company>ITAM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Monitores</dc:title>
  <dc:creator>JRRS</dc:creator>
  <cp:lastModifiedBy>JOSE RAMON RIOS SANCHEZ</cp:lastModifiedBy>
  <cp:revision>35</cp:revision>
  <cp:lastPrinted>1998-09-23T18:22:10Z</cp:lastPrinted>
  <dcterms:created xsi:type="dcterms:W3CDTF">1998-09-21T19:01:18Z</dcterms:created>
  <dcterms:modified xsi:type="dcterms:W3CDTF">2019-03-28T23:21:54Z</dcterms:modified>
</cp:coreProperties>
</file>