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5"/>
  </p:notesMasterIdLst>
  <p:handoutMasterIdLst>
    <p:handoutMasterId r:id="rId16"/>
  </p:handoutMasterIdLst>
  <p:sldIdLst>
    <p:sldId id="258" r:id="rId4"/>
    <p:sldId id="261" r:id="rId5"/>
    <p:sldId id="262" r:id="rId6"/>
    <p:sldId id="263" r:id="rId7"/>
    <p:sldId id="278" r:id="rId8"/>
    <p:sldId id="264" r:id="rId9"/>
    <p:sldId id="280" r:id="rId10"/>
    <p:sldId id="266" r:id="rId11"/>
    <p:sldId id="279" r:id="rId12"/>
    <p:sldId id="268" r:id="rId13"/>
    <p:sldId id="260" r:id="rId14"/>
  </p:sldIdLst>
  <p:sldSz cx="9144000" cy="6858000" type="screen4x3"/>
  <p:notesSz cx="7010400" cy="9223375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93" d="100"/>
          <a:sy n="93" d="100"/>
        </p:scale>
        <p:origin x="7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DA0F0B-381F-43B6-A07F-BC76F2B78697}" type="datetimeFigureOut">
              <a:rPr lang="es-MX" smtClean="0"/>
              <a:t>17/01/2019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760606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760606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866F17-4B96-48FB-BECD-45692BFF47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03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17/01/2019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381103"/>
            <a:ext cx="5608320" cy="415051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760606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760606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7196-5873-45BE-BEC7-082ACF2D7F15}" type="datetime1">
              <a:rPr lang="es-MX" smtClean="0"/>
              <a:t>17/01/2019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0DE5-FB66-47CB-8EAE-0A2BAEA5A22E}" type="datetime1">
              <a:rPr lang="es-MX" smtClean="0"/>
              <a:t>17/01/2019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CE83-C453-4797-85C5-499CD512B509}" type="datetime1">
              <a:rPr lang="es-MX" smtClean="0"/>
              <a:t>17/01/2019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D5FF-A735-44D4-8806-B4FB1A265B91}" type="datetime1">
              <a:rPr lang="es-MX" smtClean="0"/>
              <a:t>17/01/2019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20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B04E-B08A-490F-93F5-2995EF7E9898}" type="datetime1">
              <a:rPr lang="es-MX" smtClean="0"/>
              <a:t>17/01/2019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36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B67-54FC-41D0-93E7-744112094ADA}" type="datetime1">
              <a:rPr lang="es-MX" smtClean="0"/>
              <a:t>17/01/2019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36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15-3D60-48CD-A099-4934745CC9EF}" type="datetime1">
              <a:rPr lang="es-MX" smtClean="0"/>
              <a:t>17/01/2019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610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58BD-8D04-4600-8276-6F65C34920D9}" type="datetime1">
              <a:rPr lang="es-MX" smtClean="0"/>
              <a:t>17/01/2019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3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37BF-1028-46CE-BADC-A9C4CF1CE01E}" type="datetime1">
              <a:rPr lang="es-MX" smtClean="0"/>
              <a:t>17/01/2019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13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E7A7-7073-4D80-BAE9-ADEFA029CFD2}" type="datetime1">
              <a:rPr lang="es-MX" smtClean="0"/>
              <a:t>17/01/2019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432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B1F3-A870-4D3D-93D7-22CBC53CC7DF}" type="datetime1">
              <a:rPr lang="es-MX" smtClean="0"/>
              <a:t>17/01/2019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65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2474-50DF-4F82-AEE3-B1FEE12F32AB}" type="datetime1">
              <a:rPr lang="es-MX" smtClean="0"/>
              <a:t>17/01/2019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B864-8E33-4BCF-ACEE-4171F2D3179E}" type="datetime1">
              <a:rPr lang="es-MX" smtClean="0"/>
              <a:t>17/01/2019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798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9844-D4FE-4555-9666-801E826C5D57}" type="datetime1">
              <a:rPr lang="es-MX" smtClean="0"/>
              <a:t>17/01/2019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513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BF9E-426E-48B9-AA02-407606189C4A}" type="datetime1">
              <a:rPr lang="es-MX" smtClean="0"/>
              <a:t>17/01/2019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855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C814-FB56-4672-AC67-59FB68EF482B}" type="datetime1">
              <a:rPr lang="es-MX" smtClean="0"/>
              <a:t>17/01/2019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28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FF0-E8B8-425E-A886-F99B551FEF17}" type="datetime1">
              <a:rPr lang="es-MX" smtClean="0"/>
              <a:t>17/01/2019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717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8D45-48C5-4C3F-AF8F-2DD4034656F9}" type="datetime1">
              <a:rPr lang="es-MX" smtClean="0"/>
              <a:t>17/01/2019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69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10BC-801F-4204-B5E8-770F077DD344}" type="datetime1">
              <a:rPr lang="es-MX" smtClean="0"/>
              <a:t>17/01/2019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2907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A302-B839-4DD6-817E-687CAC193D4D}" type="datetime1">
              <a:rPr lang="es-MX" smtClean="0"/>
              <a:t>17/01/2019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06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CB3A-5BB6-42C8-9D7E-B96F107C3FC0}" type="datetime1">
              <a:rPr lang="es-MX" smtClean="0"/>
              <a:t>17/01/2019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184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6D4D-0F7B-4849-9539-01E9E3374BAE}" type="datetime1">
              <a:rPr lang="es-MX" smtClean="0"/>
              <a:t>17/01/2019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7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BCE6-D191-4480-BF21-A0A76A54FD6D}" type="datetime1">
              <a:rPr lang="es-MX" smtClean="0"/>
              <a:t>17/01/2019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BC05-1A24-419D-8876-DCE128709C13}" type="datetime1">
              <a:rPr lang="es-MX" smtClean="0"/>
              <a:t>17/01/2019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1281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CEEB-5388-4884-8E5E-08F219B0186B}" type="datetime1">
              <a:rPr lang="es-MX" smtClean="0"/>
              <a:t>17/01/2019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9359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B73-DD46-4DF3-8798-0B71AFBEA110}" type="datetime1">
              <a:rPr lang="es-MX" smtClean="0"/>
              <a:t>17/01/2019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681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46CB-C6AA-4FB6-820E-2CE38BE796E3}" type="datetime1">
              <a:rPr lang="es-MX" smtClean="0"/>
              <a:t>17/01/2019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3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DC25-EEDC-4E23-87BA-2DC5EA999B9B}" type="datetime1">
              <a:rPr lang="es-MX" smtClean="0"/>
              <a:t>17/01/2019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B969-A238-4186-AA2A-B5FB62C834DD}" type="datetime1">
              <a:rPr lang="es-MX" smtClean="0"/>
              <a:t>17/01/2019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901-053B-473A-A41F-8D3D7E762177}" type="datetime1">
              <a:rPr lang="es-MX" smtClean="0"/>
              <a:t>17/01/2019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000-09CE-46FA-B5A6-C144F987BB4D}" type="datetime1">
              <a:rPr lang="es-MX" smtClean="0"/>
              <a:t>17/01/2019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D5D4-BA7E-48DC-A8C0-9491FC0D68D8}" type="datetime1">
              <a:rPr lang="es-MX" smtClean="0"/>
              <a:t>17/01/2019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B809-7C1A-4DFA-8F82-C580A8F2EABB}" type="datetime1">
              <a:rPr lang="es-MX" smtClean="0"/>
              <a:t>17/01/2019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4745-351B-40A1-AA7C-22B7A3398999}" type="datetime1">
              <a:rPr lang="es-MX" smtClean="0"/>
              <a:t>17/01/2019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2F0E-5F1A-4E9D-B07E-12E5F497CCBF}" type="datetime1">
              <a:rPr lang="es-MX" smtClean="0"/>
              <a:t>17/01/2019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117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0014F-8CFC-4CDC-93C5-E61A87882B43}" type="datetime1">
              <a:rPr lang="es-MX" smtClean="0"/>
              <a:t>17/01/2019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SO</a:t>
            </a:r>
          </a:p>
          <a:p>
            <a:r>
              <a:rPr lang="es-MX" dirty="0"/>
              <a:t>E</a:t>
            </a:r>
            <a:r>
              <a:rPr lang="es-MX" dirty="0" smtClean="0"/>
              <a:t> – </a:t>
            </a:r>
            <a:r>
              <a:rPr lang="es-MX" dirty="0"/>
              <a:t>M</a:t>
            </a:r>
            <a:r>
              <a:rPr lang="es-MX" dirty="0" smtClean="0"/>
              <a:t>  2019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I/O </a:t>
            </a:r>
            <a:r>
              <a:rPr lang="es-MX" dirty="0" err="1"/>
              <a:t>Handling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1600" y="1556792"/>
            <a:ext cx="661987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Two types of I/O is going on: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Polling</a:t>
            </a:r>
            <a:r>
              <a:rPr kumimoji="1" lang="en-US" altLang="es-MX" sz="18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"/>
                <a:ea typeface="MS PGothic" pitchFamily="34" charset="-128"/>
              </a:rPr>
              <a:t> – synchronous processing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lang="en-US" altLang="es-MX" b="1" kern="0" dirty="0">
                <a:solidFill>
                  <a:srgbClr val="3366FF"/>
                </a:solidFill>
                <a:latin typeface="Helvetica"/>
              </a:rPr>
              <a:t>V</a:t>
            </a:r>
            <a:r>
              <a:rPr kumimoji="1" lang="en-US" altLang="es-MX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ectored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interrupt system – asynchronous</a:t>
            </a:r>
            <a:r>
              <a:rPr kumimoji="1" lang="en-US" altLang="es-MX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processing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630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Presentación</a:t>
            </a:r>
            <a:r>
              <a:rPr lang="en-US" dirty="0" smtClean="0"/>
              <a:t> de Ramon Ríos.</a:t>
            </a:r>
            <a:endParaRPr lang="en-US" dirty="0"/>
          </a:p>
          <a:p>
            <a:r>
              <a:rPr lang="en-US" dirty="0" err="1" smtClean="0"/>
              <a:t>Capítulos</a:t>
            </a:r>
            <a:r>
              <a:rPr lang="en-US" dirty="0" smtClean="0"/>
              <a:t>: Operating </a:t>
            </a:r>
            <a:r>
              <a:rPr lang="en-US" dirty="0"/>
              <a:t>System Concepts; </a:t>
            </a:r>
            <a:r>
              <a:rPr lang="en-US" dirty="0" err="1" smtClean="0"/>
              <a:t>Silberschatz</a:t>
            </a:r>
            <a:r>
              <a:rPr lang="en-US" dirty="0"/>
              <a:t>, Galvin, Gagne.</a:t>
            </a:r>
            <a:endParaRPr lang="en-US" dirty="0" smtClean="0"/>
          </a:p>
          <a:p>
            <a:r>
              <a:rPr lang="en-US" dirty="0" smtClean="0"/>
              <a:t>17-enero-2019</a:t>
            </a:r>
            <a:endParaRPr lang="en-US" dirty="0"/>
          </a:p>
          <a:p>
            <a:endParaRPr lang="en-US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t>11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Introduction</a:t>
            </a:r>
            <a:r>
              <a:rPr lang="es-MX" dirty="0" smtClean="0"/>
              <a:t> to CS and OS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06450" y="1556792"/>
            <a:ext cx="7581974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0"/>
            <a:endParaRPr lang="en-US" altLang="es-MX" kern="0" dirty="0" smtClean="0">
              <a:solidFill>
                <a:srgbClr val="000000"/>
              </a:solidFill>
              <a:latin typeface="Helvetica"/>
            </a:endParaRPr>
          </a:p>
          <a:p>
            <a:pPr lvl="0"/>
            <a:endParaRPr lang="en-US" altLang="es-MX" kern="0" dirty="0">
              <a:solidFill>
                <a:srgbClr val="000000"/>
              </a:solidFill>
              <a:latin typeface="Helvetica"/>
            </a:endParaRPr>
          </a:p>
          <a:p>
            <a:pPr lvl="0"/>
            <a:endParaRPr lang="en-US" altLang="es-MX" kern="0" dirty="0" smtClean="0">
              <a:solidFill>
                <a:srgbClr val="000000"/>
              </a:solidFill>
              <a:latin typeface="Helvetica"/>
            </a:endParaRPr>
          </a:p>
          <a:p>
            <a:pPr lvl="0"/>
            <a:endParaRPr lang="en-US" altLang="es-MX" kern="0" dirty="0">
              <a:solidFill>
                <a:srgbClr val="000000"/>
              </a:solidFill>
              <a:latin typeface="Helvetica"/>
            </a:endParaRPr>
          </a:p>
          <a:p>
            <a:pPr lvl="0"/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Organization 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and Architecture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of a </a:t>
            </a:r>
            <a:r>
              <a:rPr lang="en-US" altLang="es-MX" sz="2000" b="1" kern="0" dirty="0" smtClean="0">
                <a:solidFill>
                  <a:srgbClr val="000000"/>
                </a:solidFill>
                <a:latin typeface="Helvetica"/>
              </a:rPr>
              <a:t>Computer System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 (CS)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0"/>
            <a:endParaRPr lang="en-US" altLang="es-MX" kern="0" dirty="0" smtClean="0">
              <a:solidFill>
                <a:srgbClr val="000000"/>
              </a:solidFill>
              <a:latin typeface="Helvetica"/>
            </a:endParaRPr>
          </a:p>
          <a:p>
            <a:pPr lvl="0"/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Structure 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and Operations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of an </a:t>
            </a:r>
            <a:r>
              <a:rPr lang="en-US" altLang="es-MX" sz="2000" b="1" kern="0" dirty="0" smtClean="0">
                <a:solidFill>
                  <a:srgbClr val="000000"/>
                </a:solidFill>
                <a:latin typeface="Helvetica"/>
              </a:rPr>
              <a:t>Operating System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 (OS)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192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 err="1" smtClean="0"/>
              <a:t>Computer</a:t>
            </a:r>
            <a:r>
              <a:rPr lang="es-MX" sz="3600" dirty="0" smtClean="0"/>
              <a:t> </a:t>
            </a:r>
            <a:r>
              <a:rPr lang="es-MX" sz="3600" dirty="0" err="1" smtClean="0"/>
              <a:t>Systems</a:t>
            </a:r>
            <a:r>
              <a:rPr lang="es-MX" sz="3600" dirty="0" smtClean="0"/>
              <a:t> / </a:t>
            </a:r>
            <a:r>
              <a:rPr lang="es-MX" sz="3600" dirty="0" err="1" smtClean="0"/>
              <a:t>Operating</a:t>
            </a:r>
            <a:r>
              <a:rPr lang="es-MX" sz="3600" dirty="0" smtClean="0"/>
              <a:t> </a:t>
            </a:r>
            <a:r>
              <a:rPr lang="es-MX" sz="3600" dirty="0" err="1" smtClean="0"/>
              <a:t>Systems</a:t>
            </a:r>
            <a:endParaRPr lang="es-MX" sz="36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06450" y="1628800"/>
            <a:ext cx="72453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0"/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Users want </a:t>
            </a:r>
            <a:r>
              <a:rPr lang="en-US" altLang="es-MX" b="1" kern="0" dirty="0" smtClean="0">
                <a:solidFill>
                  <a:srgbClr val="3366FF"/>
                </a:solidFill>
                <a:latin typeface="Helvetica"/>
              </a:rPr>
              <a:t>convenience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, 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ease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of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use 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and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good performance 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Don</a:t>
            </a:r>
            <a:r>
              <a:rPr kumimoji="1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’</a:t>
            </a:r>
            <a:r>
              <a:rPr kumimoji="1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 care about </a:t>
            </a:r>
            <a:r>
              <a:rPr kumimoji="1" lang="en-US" altLang="ja-JP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resource</a:t>
            </a:r>
            <a:r>
              <a:rPr kumimoji="1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ja-JP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utilization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Computer Systems: different</a:t>
            </a:r>
            <a:r>
              <a:rPr kumimoji="1" lang="en-US" altLang="es-MX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sizes, then Operating Systems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. . .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1" indent="-342900">
              <a:buClr>
                <a:srgbClr val="993300"/>
              </a:buClr>
              <a:buSzPct val="90000"/>
              <a:buFont typeface="Wingdings" panose="05000000000000000000" pitchFamily="2" charset="2"/>
              <a:buChar char="Ø"/>
            </a:pPr>
            <a:r>
              <a:rPr kumimoji="1" lang="en-US" altLang="es-MX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But shared computer such as </a:t>
            </a:r>
            <a:r>
              <a:rPr kumimoji="1" lang="en-US" altLang="es-MX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mainframe</a:t>
            </a:r>
            <a:r>
              <a:rPr kumimoji="1" lang="en-US" altLang="es-MX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or </a:t>
            </a:r>
            <a:r>
              <a:rPr kumimoji="1" lang="en-US" altLang="es-MX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minicomputer</a:t>
            </a:r>
            <a:r>
              <a:rPr kumimoji="1" lang="en-US" altLang="es-MX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must keep all users happy</a:t>
            </a:r>
          </a:p>
          <a:p>
            <a:pPr lvl="1" indent="-342900">
              <a:buClr>
                <a:srgbClr val="993300"/>
              </a:buClr>
              <a:buSzPct val="90000"/>
              <a:buFont typeface="Wingdings" panose="05000000000000000000" pitchFamily="2" charset="2"/>
              <a:buChar char="Ø"/>
            </a:pPr>
            <a:r>
              <a:rPr kumimoji="1" lang="en-US" altLang="es-MX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Users of dedicate systems such as </a:t>
            </a:r>
            <a:r>
              <a:rPr kumimoji="1" lang="en-US" altLang="es-MX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workstations</a:t>
            </a:r>
            <a:r>
              <a:rPr kumimoji="1" lang="en-US" altLang="es-MX" b="1" i="0" u="none" strike="noStrike" kern="0" cap="none" spc="0" normalizeH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/ PC</a:t>
            </a:r>
            <a:r>
              <a:rPr kumimoji="1" lang="en-US" altLang="es-MX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have dedicated resources but frequently use shared resources from </a:t>
            </a:r>
            <a:r>
              <a:rPr kumimoji="1" lang="en-US" altLang="es-MX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servers</a:t>
            </a:r>
          </a:p>
          <a:p>
            <a:pPr lvl="1" indent="-342900">
              <a:buClr>
                <a:srgbClr val="99330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es-MX" b="1" kern="0" dirty="0" smtClean="0">
                <a:solidFill>
                  <a:srgbClr val="3366FF"/>
                </a:solidFill>
                <a:latin typeface="Helvetica"/>
              </a:rPr>
              <a:t>Handheld computers</a:t>
            </a:r>
            <a:r>
              <a:rPr kumimoji="1" lang="en-US" altLang="es-MX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are resource poor (</a:t>
            </a:r>
            <a:r>
              <a:rPr kumimoji="1" lang="en-US" altLang="es-MX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compared with a computer</a:t>
            </a:r>
            <a:r>
              <a:rPr kumimoji="1" lang="en-US" altLang="es-MX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),  optimized for usability and battery life</a:t>
            </a:r>
          </a:p>
          <a:p>
            <a:pPr lvl="1" indent="-342900">
              <a:buClr>
                <a:srgbClr val="993300"/>
              </a:buClr>
              <a:buSzPct val="90000"/>
              <a:buFont typeface="Wingdings" panose="05000000000000000000" pitchFamily="2" charset="2"/>
              <a:buChar char="Ø"/>
            </a:pPr>
            <a:r>
              <a:rPr kumimoji="1" lang="en-US" altLang="es-MX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Some </a:t>
            </a:r>
            <a:r>
              <a:rPr lang="en-US" altLang="es-MX" b="1" kern="0" dirty="0" smtClean="0">
                <a:solidFill>
                  <a:srgbClr val="3366FF"/>
                </a:solidFill>
                <a:latin typeface="Helvetica"/>
              </a:rPr>
              <a:t>computers in a device</a:t>
            </a:r>
            <a:r>
              <a:rPr kumimoji="1" lang="en-US" altLang="es-MX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have </a:t>
            </a:r>
            <a:r>
              <a:rPr lang="en-US" altLang="es-MX" b="1" kern="0" dirty="0" smtClean="0">
                <a:solidFill>
                  <a:srgbClr val="3366FF"/>
                </a:solidFill>
                <a:latin typeface="Helvetica"/>
              </a:rPr>
              <a:t>little</a:t>
            </a:r>
            <a:r>
              <a:rPr kumimoji="1" lang="en-US" altLang="es-MX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or </a:t>
            </a:r>
            <a:r>
              <a:rPr lang="en-US" altLang="es-MX" b="1" kern="0" dirty="0" smtClean="0">
                <a:solidFill>
                  <a:srgbClr val="3366FF"/>
                </a:solidFill>
                <a:latin typeface="Helvetica"/>
              </a:rPr>
              <a:t>no user interface</a:t>
            </a:r>
            <a:r>
              <a:rPr kumimoji="1" lang="en-US" altLang="es-MX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, such as embedded computers in devices and automobiles</a:t>
            </a:r>
          </a:p>
        </p:txBody>
      </p:sp>
    </p:spTree>
    <p:extLst>
      <p:ext uri="{BB962C8B-B14F-4D97-AF65-F5344CB8AC3E}">
        <p14:creationId xmlns:p14="http://schemas.microsoft.com/office/powerpoint/2010/main" val="309937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Computer</a:t>
            </a:r>
            <a:r>
              <a:rPr lang="es-MX" dirty="0"/>
              <a:t> </a:t>
            </a:r>
            <a:r>
              <a:rPr lang="es-MX" dirty="0" err="1"/>
              <a:t>System</a:t>
            </a:r>
            <a:r>
              <a:rPr lang="es-MX" dirty="0"/>
              <a:t> </a:t>
            </a:r>
            <a:r>
              <a:rPr lang="es-MX" dirty="0" err="1"/>
              <a:t>Organization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15974" y="1490464"/>
            <a:ext cx="759777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Computer-system organization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One or more </a:t>
            </a:r>
            <a:r>
              <a:rPr kumimoji="1" lang="en-US" altLang="es-MX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CPUs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, </a:t>
            </a:r>
            <a:r>
              <a:rPr kumimoji="1" lang="en-US" altLang="es-MX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Device </a:t>
            </a:r>
            <a:r>
              <a:rPr lang="en-US" altLang="es-MX" i="1" kern="0" dirty="0">
                <a:solidFill>
                  <a:srgbClr val="000000"/>
                </a:solidFill>
                <a:latin typeface="Helvetica"/>
              </a:rPr>
              <a:t>C</a:t>
            </a:r>
            <a:r>
              <a:rPr kumimoji="1" lang="en-US" altLang="es-MX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ontrollers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connect through </a:t>
            </a:r>
            <a:r>
              <a:rPr kumimoji="1" lang="en-US" altLang="es-MX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Common </a:t>
            </a:r>
            <a:r>
              <a:rPr lang="en-US" altLang="es-MX" i="1" kern="0" dirty="0">
                <a:solidFill>
                  <a:srgbClr val="000000"/>
                </a:solidFill>
                <a:latin typeface="Helvetica"/>
              </a:rPr>
              <a:t>B</a:t>
            </a:r>
            <a:r>
              <a:rPr kumimoji="1" lang="en-US" altLang="es-MX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us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providing access to </a:t>
            </a:r>
            <a:r>
              <a:rPr kumimoji="1" lang="en-US" altLang="es-MX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Shared </a:t>
            </a:r>
            <a:r>
              <a:rPr lang="en-US" altLang="es-MX" i="1" kern="0" dirty="0" smtClean="0">
                <a:solidFill>
                  <a:srgbClr val="000000"/>
                </a:solidFill>
                <a:latin typeface="Helvetica"/>
              </a:rPr>
              <a:t>M</a:t>
            </a:r>
            <a:r>
              <a:rPr kumimoji="1" lang="en-US" altLang="es-MX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emory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Concurrent execution of </a:t>
            </a:r>
            <a:r>
              <a:rPr kumimoji="1" lang="en-US" altLang="es-MX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CPUs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and </a:t>
            </a:r>
            <a:r>
              <a:rPr kumimoji="1" lang="en-US" altLang="es-MX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Devices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, competing for </a:t>
            </a:r>
            <a:r>
              <a:rPr lang="en-US" altLang="es-MX" i="1" kern="0" dirty="0">
                <a:solidFill>
                  <a:srgbClr val="000000"/>
                </a:solidFill>
                <a:latin typeface="Helvetica"/>
              </a:rPr>
              <a:t>M</a:t>
            </a:r>
            <a:r>
              <a:rPr kumimoji="1" lang="en-US" altLang="es-MX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emory</a:t>
            </a:r>
            <a:r>
              <a:rPr kumimoji="1" lang="en-US" altLang="es-MX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 Cycles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12976"/>
            <a:ext cx="6059487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4182813" y="5373216"/>
            <a:ext cx="8640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err="1" smtClean="0"/>
              <a:t>controller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08416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5</a:t>
            </a:fld>
            <a:endParaRPr lang="es-MX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9112091" cy="668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890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Computer</a:t>
            </a:r>
            <a:r>
              <a:rPr lang="es-MX" dirty="0"/>
              <a:t> </a:t>
            </a:r>
            <a:r>
              <a:rPr lang="es-MX" dirty="0" err="1"/>
              <a:t>Startup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59632" y="1628800"/>
            <a:ext cx="63182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1" i="0" u="none" strike="noStrike" kern="0" cap="none" spc="0" normalizeH="0" baseline="0" noProof="0" dirty="0" smtClean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bootstrap program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is started at Power-up or Reboot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Typically stored in EPROM or EEPROM, generally known as 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firmware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Initializes all aspects of the Computer System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Loads Operating 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S</a:t>
            </a:r>
            <a:r>
              <a:rPr kumimoji="1" lang="en-US" altLang="es-MX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ystem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Kernel and starts execution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lang="en-US" altLang="es-MX" kern="0" dirty="0">
              <a:solidFill>
                <a:srgbClr val="000000"/>
              </a:solidFill>
              <a:latin typeface="Helvetic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lang="en-US" altLang="es-MX" kern="0" noProof="0" dirty="0" smtClean="0">
                <a:solidFill>
                  <a:srgbClr val="000000"/>
                </a:solidFill>
                <a:latin typeface="Helvetica"/>
              </a:rPr>
              <a:t>What needs the CPU to run the bootstrap program after the power-up? _____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7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7</a:t>
            </a:fld>
            <a:endParaRPr lang="es-MX" dirty="0"/>
          </a:p>
        </p:txBody>
      </p:sp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3"/>
            <a:ext cx="9249728" cy="649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13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Computer-System</a:t>
            </a:r>
            <a:r>
              <a:rPr lang="es-MX" dirty="0"/>
              <a:t> </a:t>
            </a:r>
            <a:r>
              <a:rPr lang="es-MX" dirty="0" err="1"/>
              <a:t>Operation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59632" y="1556792"/>
            <a:ext cx="674528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I/O devices and the CPU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execute 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concurrently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  <a:tabLst/>
              <a:defRPr/>
            </a:pPr>
            <a:endParaRPr kumimoji="1" lang="en-US" altLang="es-MX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  <a:tabLst/>
              <a:defRPr/>
            </a:pPr>
            <a:endParaRPr kumimoji="1" lang="en-US" altLang="es-MX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Each device controller is in charge of a particular device type</a:t>
            </a:r>
            <a:endParaRPr kumimoji="1" lang="en-US" altLang="es-MX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Each device controller has a local buffer and control registers</a:t>
            </a:r>
            <a:endParaRPr lang="en-US" altLang="es-MX" sz="800" kern="0" dirty="0">
              <a:solidFill>
                <a:srgbClr val="000000"/>
              </a:solidFill>
              <a:latin typeface="Helvetica"/>
            </a:endParaRPr>
          </a:p>
          <a:p>
            <a:pPr>
              <a:defRPr/>
            </a:pPr>
            <a:endParaRPr lang="en-US" altLang="es-MX" kern="0" dirty="0" smtClean="0">
              <a:solidFill>
                <a:srgbClr val="000000"/>
              </a:solidFill>
              <a:latin typeface="Helvetica"/>
            </a:endParaRPr>
          </a:p>
          <a:p>
            <a:pPr>
              <a:defRPr/>
            </a:pP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Every 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I/O is started inside a process, and completed in several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ways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CPU moves data between main memory and controller’s local buffers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I/O is between the device and the controller’s local buffer</a:t>
            </a:r>
            <a:endParaRPr kumimoji="1" lang="en-US" altLang="es-MX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90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I/O </a:t>
            </a:r>
            <a:r>
              <a:rPr lang="es-MX" dirty="0" err="1" smtClean="0"/>
              <a:t>completed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 smtClean="0"/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Example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   Reading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from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Keyboard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or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Disk,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inside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process</a:t>
            </a:r>
            <a:endParaRPr lang="es-MX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lang="es-MX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How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CPU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learns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that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I/O has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been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completed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?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Two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ways</a:t>
            </a:r>
            <a:endParaRPr kumimoji="1" lang="en-US" altLang="es-MX" sz="2000" kern="0" dirty="0">
              <a:solidFill>
                <a:srgbClr val="000000"/>
              </a:solidFill>
              <a:latin typeface="Helvetica" panose="020B0604020202020204" pitchFamily="34" charset="0"/>
              <a:ea typeface="MS PGothic" pitchFamily="34" charset="-128"/>
              <a:cs typeface="Helvetica" panose="020B0604020202020204" pitchFamily="34" charset="0"/>
            </a:endParaRPr>
          </a:p>
          <a:p>
            <a:pPr lvl="1"/>
            <a:r>
              <a:rPr lang="es-MX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CPU </a:t>
            </a:r>
            <a:r>
              <a:rPr lang="es-MX" sz="18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checks</a:t>
            </a:r>
            <a:r>
              <a:rPr lang="es-MX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__________</a:t>
            </a:r>
          </a:p>
          <a:p>
            <a:pPr lvl="1"/>
            <a:r>
              <a:rPr lang="es-MX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CPU </a:t>
            </a:r>
            <a:r>
              <a:rPr lang="es-MX" sz="18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receives</a:t>
            </a:r>
            <a:r>
              <a:rPr lang="es-MX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___________</a:t>
            </a:r>
            <a:endParaRPr lang="es-MX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737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3809</TotalTime>
  <Words>386</Words>
  <Application>Microsoft Office PowerPoint</Application>
  <PresentationFormat>Presentación en pantalla (4:3)</PresentationFormat>
  <Paragraphs>83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11</vt:i4>
      </vt:variant>
    </vt:vector>
  </HeadingPairs>
  <TitlesOfParts>
    <vt:vector size="21" baseType="lpstr">
      <vt:lpstr>MS PGothic</vt:lpstr>
      <vt:lpstr>MS PGothic</vt:lpstr>
      <vt:lpstr>Arial</vt:lpstr>
      <vt:lpstr>Calibri</vt:lpstr>
      <vt:lpstr>Helvetica</vt:lpstr>
      <vt:lpstr>Monotype Sorts</vt:lpstr>
      <vt:lpstr>Wingdings</vt:lpstr>
      <vt:lpstr>Tema de Office</vt:lpstr>
      <vt:lpstr>1_Diseño personalizado</vt:lpstr>
      <vt:lpstr>Diseño personalizado</vt:lpstr>
      <vt:lpstr>SISTEMAS OPERATIVOS</vt:lpstr>
      <vt:lpstr>Introduction to CS and OS</vt:lpstr>
      <vt:lpstr>Computer Systems / Operating Systems</vt:lpstr>
      <vt:lpstr>Computer System Organization</vt:lpstr>
      <vt:lpstr>Presentación de PowerPoint</vt:lpstr>
      <vt:lpstr>Computer Startup</vt:lpstr>
      <vt:lpstr>Presentación de PowerPoint</vt:lpstr>
      <vt:lpstr>Computer-System Operation</vt:lpstr>
      <vt:lpstr>I/O completed</vt:lpstr>
      <vt:lpstr>I/O Handling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365</cp:revision>
  <cp:lastPrinted>2017-01-19T17:26:25Z</cp:lastPrinted>
  <dcterms:created xsi:type="dcterms:W3CDTF">2014-08-28T12:23:32Z</dcterms:created>
  <dcterms:modified xsi:type="dcterms:W3CDTF">2019-01-17T17:59:10Z</dcterms:modified>
</cp:coreProperties>
</file>