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5"/>
  </p:notesMasterIdLst>
  <p:handoutMasterIdLst>
    <p:handoutMasterId r:id="rId16"/>
  </p:handoutMasterIdLst>
  <p:sldIdLst>
    <p:sldId id="258" r:id="rId4"/>
    <p:sldId id="301" r:id="rId5"/>
    <p:sldId id="290" r:id="rId6"/>
    <p:sldId id="289" r:id="rId7"/>
    <p:sldId id="291" r:id="rId8"/>
    <p:sldId id="292" r:id="rId9"/>
    <p:sldId id="302" r:id="rId10"/>
    <p:sldId id="293" r:id="rId11"/>
    <p:sldId id="295" r:id="rId12"/>
    <p:sldId id="300" r:id="rId13"/>
    <p:sldId id="260" r:id="rId14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11" d="100"/>
          <a:sy n="111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24/01/2019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24/01/2019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24/01/2019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24/01/2019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24/01/2019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24/01/2019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24/01/2019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24/01/2019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24/01/2019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24/01/2019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24/01/2019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Trap </a:t>
            </a:r>
            <a:r>
              <a:rPr lang="en-US" dirty="0"/>
              <a:t>from User to Kernel Mode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79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24 </a:t>
            </a:r>
            <a:r>
              <a:rPr lang="en-US" dirty="0" err="1" smtClean="0"/>
              <a:t>enero</a:t>
            </a:r>
            <a:r>
              <a:rPr lang="en-US" dirty="0" smtClean="0"/>
              <a:t> 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 </a:t>
            </a:r>
            <a:r>
              <a:rPr lang="es-MX" dirty="0" err="1" smtClean="0"/>
              <a:t>Processing</a:t>
            </a:r>
            <a:r>
              <a:rPr lang="es-MX" dirty="0" smtClean="0"/>
              <a:t> </a:t>
            </a:r>
            <a:r>
              <a:rPr lang="es-MX" dirty="0" err="1" smtClean="0"/>
              <a:t>Concepts</a:t>
            </a:r>
            <a:r>
              <a:rPr lang="es-MX" dirty="0" smtClean="0"/>
              <a:t> - 1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s-MX" i="1" dirty="0" err="1"/>
              <a:t>Monoprogramming</a:t>
            </a:r>
            <a:r>
              <a:rPr lang="es-MX" dirty="0"/>
              <a:t> and </a:t>
            </a:r>
            <a:r>
              <a:rPr lang="es-MX" i="1" dirty="0" err="1" smtClean="0"/>
              <a:t>Multiprogramming</a:t>
            </a:r>
            <a:endParaRPr lang="es-MX" i="1" dirty="0" smtClean="0"/>
          </a:p>
          <a:p>
            <a:pPr lvl="1"/>
            <a:r>
              <a:rPr lang="en-US" dirty="0" smtClean="0"/>
              <a:t>amount </a:t>
            </a:r>
            <a:r>
              <a:rPr lang="en-US" dirty="0"/>
              <a:t>of processes in memory</a:t>
            </a:r>
            <a:endParaRPr lang="es-MX" dirty="0" smtClean="0"/>
          </a:p>
          <a:p>
            <a:endParaRPr lang="es-MX" dirty="0" smtClean="0"/>
          </a:p>
          <a:p>
            <a:r>
              <a:rPr lang="en-US" i="1" dirty="0" smtClean="0"/>
              <a:t>Synchronous I/O</a:t>
            </a:r>
            <a:r>
              <a:rPr lang="en-US" dirty="0" smtClean="0"/>
              <a:t>, </a:t>
            </a:r>
            <a:r>
              <a:rPr lang="en-US" i="1" dirty="0"/>
              <a:t>Asynchronous I/O</a:t>
            </a:r>
            <a:r>
              <a:rPr lang="en-US" dirty="0"/>
              <a:t> and </a:t>
            </a:r>
            <a:r>
              <a:rPr lang="en-US" i="1" dirty="0" smtClean="0"/>
              <a:t>Asynchronous I/O Time Sharing</a:t>
            </a:r>
            <a:endParaRPr lang="es-MX" i="1" dirty="0" smtClean="0"/>
          </a:p>
          <a:p>
            <a:pPr lvl="1"/>
            <a:r>
              <a:rPr lang="en-US" dirty="0"/>
              <a:t>CPU execution </a:t>
            </a:r>
            <a:r>
              <a:rPr lang="en-US" dirty="0" smtClean="0"/>
              <a:t>method </a:t>
            </a:r>
            <a:r>
              <a:rPr lang="en-US" dirty="0"/>
              <a:t>for a </a:t>
            </a:r>
            <a:r>
              <a:rPr lang="en-US" dirty="0" smtClean="0"/>
              <a:t>process with I/</a:t>
            </a:r>
            <a:r>
              <a:rPr lang="en-US" dirty="0" err="1" smtClean="0"/>
              <a:t>Os</a:t>
            </a:r>
            <a:endParaRPr lang="es-MX" dirty="0" smtClean="0"/>
          </a:p>
          <a:p>
            <a:endParaRPr lang="es-MX" dirty="0" smtClean="0"/>
          </a:p>
          <a:p>
            <a:r>
              <a:rPr lang="es-MX" i="1" dirty="0" err="1"/>
              <a:t>Monouser</a:t>
            </a:r>
            <a:r>
              <a:rPr lang="es-MX" dirty="0"/>
              <a:t> and </a:t>
            </a:r>
            <a:r>
              <a:rPr lang="es-MX" i="1" dirty="0" err="1"/>
              <a:t>Multiuser</a:t>
            </a:r>
            <a:endParaRPr lang="es-MX" i="1" dirty="0" smtClean="0"/>
          </a:p>
          <a:p>
            <a:pPr lvl="1"/>
            <a:r>
              <a:rPr lang="es-MX" dirty="0" smtClean="0"/>
              <a:t>total </a:t>
            </a:r>
            <a:r>
              <a:rPr lang="es-MX" dirty="0"/>
              <a:t>of </a:t>
            </a:r>
            <a:r>
              <a:rPr lang="es-MX" dirty="0" err="1"/>
              <a:t>users</a:t>
            </a:r>
            <a:r>
              <a:rPr lang="es-MX" dirty="0"/>
              <a:t>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 smtClean="0"/>
              <a:t>served</a:t>
            </a:r>
            <a:endParaRPr lang="es-MX" i="1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44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 </a:t>
            </a:r>
            <a:r>
              <a:rPr lang="es-MX" dirty="0" err="1" smtClean="0"/>
              <a:t>Processing</a:t>
            </a:r>
            <a:r>
              <a:rPr lang="es-MX" dirty="0" smtClean="0"/>
              <a:t> </a:t>
            </a:r>
            <a:r>
              <a:rPr lang="es-MX" dirty="0" err="1" smtClean="0"/>
              <a:t>Concepts</a:t>
            </a:r>
            <a:r>
              <a:rPr lang="es-MX" dirty="0" smtClean="0"/>
              <a:t> - 2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err="1" smtClean="0"/>
              <a:t>Multiprogramming</a:t>
            </a:r>
            <a:endParaRPr lang="es-MX" dirty="0" smtClean="0"/>
          </a:p>
          <a:p>
            <a:r>
              <a:rPr lang="es-MX" dirty="0" smtClean="0"/>
              <a:t>Time </a:t>
            </a:r>
            <a:r>
              <a:rPr lang="es-MX" dirty="0" err="1" smtClean="0"/>
              <a:t>Sharing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Functional</a:t>
            </a:r>
            <a:r>
              <a:rPr lang="es-MX" dirty="0" smtClean="0"/>
              <a:t> </a:t>
            </a:r>
            <a:r>
              <a:rPr lang="es-MX" dirty="0" err="1" smtClean="0"/>
              <a:t>Characteristics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600139"/>
              </p:ext>
            </p:extLst>
          </p:nvPr>
        </p:nvGraphicFramePr>
        <p:xfrm>
          <a:off x="6228184" y="38631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cumento" showAsIcon="1" r:id="rId3" imgW="914400" imgH="771480" progId="Word.Document.12">
                  <p:embed/>
                </p:oleObj>
              </mc:Choice>
              <mc:Fallback>
                <p:oleObj name="Documento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8184" y="38631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4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Layout for </a:t>
            </a:r>
            <a:r>
              <a:rPr lang="en-US" sz="3200" dirty="0" err="1"/>
              <a:t>Multiprogrammed</a:t>
            </a:r>
            <a:r>
              <a:rPr lang="en-US" sz="3200" dirty="0"/>
              <a:t> System</a:t>
            </a:r>
            <a:endParaRPr lang="es-MX" sz="3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7413"/>
            <a:ext cx="8221980" cy="577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4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 smtClean="0"/>
              <a:t>Structure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Multiprogramming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needed for efficiency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Single user cannot keep CPU and I/O devices busy at all times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Multiprogramming organizes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processes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(code and data) so CPU always has one to execute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 subset of total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processes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in system is kept in memory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One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process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selected and run via 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process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scheduling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Timesharing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is logical extension in which CPU switches jobs so frequently that users can interact with each job while it is running, creating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interactive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 computing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Response time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should be &lt; 1 second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Each user has at least one program executing in memory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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  <a:sym typeface="Wingdings 3" pitchFamily="18" charset="2"/>
              </a:rPr>
              <a:t>process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If several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processes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ready to run at the same time 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  <a:sym typeface="Wingdings 3" pitchFamily="18" charset="2"/>
              </a:rPr>
              <a:t>CPU scheduling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If processes don</a:t>
            </a:r>
            <a:r>
              <a:rPr kumimoji="1" lang="ja-JP" altLang="en-US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’</a:t>
            </a:r>
            <a:r>
              <a:rPr kumimoji="1" lang="en-US" altLang="ja-JP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t fit in memory, </a:t>
            </a:r>
            <a:r>
              <a:rPr kumimoji="1" lang="en-US" altLang="ja-JP" sz="1800" b="1" kern="0" dirty="0">
                <a:solidFill>
                  <a:srgbClr val="3366FF"/>
                </a:solidFill>
                <a:latin typeface="Helvetica"/>
                <a:ea typeface="ＭＳ Ｐゴシック" charset="-128"/>
                <a:sym typeface="Wingdings 3" pitchFamily="18" charset="2"/>
              </a:rPr>
              <a:t>swapping</a:t>
            </a:r>
            <a:r>
              <a:rPr kumimoji="1" lang="en-US" altLang="ja-JP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 moves them in and out to run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  <a:sym typeface="Wingdings 3" pitchFamily="18" charset="2"/>
              </a:rPr>
              <a:t>Virtual memory </a:t>
            </a: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allows execution of processes not completely in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  <a:sym typeface="Wingdings 3" pitchFamily="18" charset="2"/>
              </a:rPr>
              <a:t>memory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6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When it has to wait (for I/O for example), OS switches to another </a:t>
            </a:r>
            <a:r>
              <a:rPr kumimoji="1" lang="en-US" altLang="es-MX" sz="16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job</a:t>
            </a:r>
            <a:endParaRPr kumimoji="1" lang="en-US" altLang="es-MX" sz="1600" kern="0" dirty="0">
              <a:solidFill>
                <a:srgbClr val="000000"/>
              </a:solidFill>
              <a:latin typeface="Helvetica"/>
              <a:ea typeface="ＭＳ Ｐゴシック" charset="-128"/>
              <a:sym typeface="Wingdings 3" pitchFamily="18" charset="2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630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 </a:t>
            </a:r>
            <a:r>
              <a:rPr lang="es-MX" dirty="0" err="1" smtClean="0"/>
              <a:t>Operations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Interrupt driven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(hardware and software)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Hardware interrupt by one of the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devices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Power on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I/O devices, </a:t>
            </a: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finished task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DMA, </a:t>
            </a: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finished task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Hardware fails</a:t>
            </a:r>
            <a:endParaRPr kumimoji="1" lang="en-US" altLang="es-MX" sz="14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Exhausted </a:t>
            </a: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Processing clock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Others …</a:t>
            </a:r>
            <a:endParaRPr kumimoji="1" lang="en-US" altLang="es-MX" sz="14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1800" b="1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Hardware Interrupt: notification </a:t>
            </a: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of a finished 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event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The CPU switches, from what it is doing, to a Kernel Routine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Uses the Interrupt Vector to pick up the values for the PC and PSW to switch into a Kernel Routine.</a:t>
            </a: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002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 </a:t>
            </a:r>
            <a:r>
              <a:rPr lang="es-MX" dirty="0" err="1" smtClean="0"/>
              <a:t>Operations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Interrupt driven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(hardware and software)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Software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interrupt (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exception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or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trap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):</a:t>
            </a: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Request for operating system </a:t>
            </a: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service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Starting an I/O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Shutdown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>
                <a:latin typeface="Helvetica"/>
                <a:ea typeface="ＭＳ Ｐゴシック" charset="-128"/>
              </a:rPr>
              <a:t>To invoke any Kernel </a:t>
            </a: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routine ( open, run,  </a:t>
            </a:r>
            <a:r>
              <a:rPr kumimoji="1" lang="en-US" altLang="es-MX" sz="1000" kern="0" dirty="0" err="1" smtClean="0">
                <a:latin typeface="Helvetica"/>
                <a:ea typeface="ＭＳ Ｐゴシック" charset="-128"/>
              </a:rPr>
              <a:t>mkdir</a:t>
            </a: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, fork, …)</a:t>
            </a:r>
            <a:endParaRPr kumimoji="1" lang="en-US" altLang="es-MX" sz="10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Software error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Arithmetic overflow, underflow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Zero division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Illegal instruction</a:t>
            </a:r>
          </a:p>
          <a:p>
            <a:pPr marL="1543050" lvl="3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000" kern="0" dirty="0" smtClean="0">
                <a:latin typeface="Helvetica"/>
                <a:ea typeface="ＭＳ Ｐゴシック" charset="-128"/>
              </a:rPr>
              <a:t>Memory address violation</a:t>
            </a:r>
            <a:endParaRPr kumimoji="1" lang="en-US" altLang="es-MX" sz="1800" b="1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endParaRPr kumimoji="1" lang="en-US" altLang="es-MX" sz="1800" b="1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The software interrupt is provoked inside a process / program</a:t>
            </a:r>
            <a:endParaRPr kumimoji="1" lang="en-US" altLang="es-MX" sz="1800" b="1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Software </a:t>
            </a: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Interrupt: 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to initiate or finish an event</a:t>
            </a:r>
            <a:endParaRPr kumimoji="1" lang="en-US" altLang="es-MX" sz="1800" b="1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The CPU 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jumps into </a:t>
            </a: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 Kernel 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Routine (System Call function)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Uses the Interrupt Vector to pick up the values for the PC and PSW to switch into a Kernel Routine</a:t>
            </a:r>
            <a:r>
              <a:rPr kumimoji="1" lang="en-US" altLang="es-MX" sz="1800" b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.</a:t>
            </a: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357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OS </a:t>
            </a:r>
            <a:r>
              <a:rPr lang="es-MX" dirty="0" err="1" smtClean="0"/>
              <a:t>Operations</a:t>
            </a:r>
            <a:r>
              <a:rPr lang="es-MX" dirty="0" smtClean="0"/>
              <a:t> (cont.)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Dual-mode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operation (hardware)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allows OS to protect itself and other system components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User mode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and 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kernel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(privileged) mode 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Mode bit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provided by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hardware (PSW register)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Provides ability to distinguish when system is running user code or kernel code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Some instructions designated as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privileged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, only executable in kernel mode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System call changes mode to kernel, return from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call,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resets it to user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015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Dual </a:t>
            </a:r>
            <a:r>
              <a:rPr lang="es-MX" dirty="0" err="1" smtClean="0"/>
              <a:t>mode</a:t>
            </a:r>
            <a:r>
              <a:rPr lang="es-MX" dirty="0" smtClean="0"/>
              <a:t> </a:t>
            </a:r>
            <a:r>
              <a:rPr lang="es-MX" dirty="0" err="1" smtClean="0"/>
              <a:t>operation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4065" y="1556792"/>
            <a:ext cx="8548687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r>
              <a:rPr lang="en-US" altLang="es-MX" sz="2800" i="1" dirty="0">
                <a:solidFill>
                  <a:srgbClr val="A50021"/>
                </a:solidFill>
              </a:rPr>
              <a:t>Mode bit</a:t>
            </a:r>
            <a:r>
              <a:rPr lang="en-US" altLang="es-MX" sz="2800" b="0" dirty="0"/>
              <a:t> </a:t>
            </a:r>
            <a:r>
              <a:rPr lang="es-MX" altLang="es-MX" sz="2800" dirty="0"/>
              <a:t>i</a:t>
            </a:r>
            <a:r>
              <a:rPr lang="es-MX" altLang="es-MX" sz="2800" b="0" dirty="0" smtClean="0"/>
              <a:t>n PSW </a:t>
            </a:r>
            <a:r>
              <a:rPr lang="es-MX" altLang="es-MX" sz="2800" b="0" dirty="0" err="1" smtClean="0"/>
              <a:t>register</a:t>
            </a:r>
            <a:r>
              <a:rPr lang="es-MX" altLang="es-MX" sz="2800" b="0" dirty="0" smtClean="0"/>
              <a:t>: </a:t>
            </a:r>
            <a:r>
              <a:rPr lang="es-MX" altLang="es-MX" sz="2800" b="0" dirty="0" err="1" smtClean="0"/>
              <a:t>kernel</a:t>
            </a:r>
            <a:r>
              <a:rPr lang="es-MX" altLang="es-MX" sz="2800" b="0" dirty="0" smtClean="0"/>
              <a:t> (0</a:t>
            </a:r>
            <a:r>
              <a:rPr lang="es-MX" altLang="es-MX" sz="2800" b="0" dirty="0"/>
              <a:t>), </a:t>
            </a:r>
            <a:r>
              <a:rPr lang="es-MX" altLang="es-MX" sz="2800" b="0" dirty="0" err="1"/>
              <a:t>user</a:t>
            </a:r>
            <a:r>
              <a:rPr lang="es-MX" altLang="es-MX" sz="2800" b="0" dirty="0"/>
              <a:t>(1)</a:t>
            </a:r>
            <a:endParaRPr lang="en-US" altLang="es-MX" sz="2800" b="0" dirty="0"/>
          </a:p>
          <a:p>
            <a:r>
              <a:rPr lang="en-US" altLang="es-MX" sz="2800" dirty="0"/>
              <a:t>T</a:t>
            </a:r>
            <a:r>
              <a:rPr lang="en-US" altLang="es-MX" sz="2800" b="0" dirty="0" smtClean="0"/>
              <a:t>rap</a:t>
            </a:r>
            <a:r>
              <a:rPr lang="en-US" altLang="es-MX" sz="2800" b="0" dirty="0"/>
              <a:t>: </a:t>
            </a:r>
            <a:r>
              <a:rPr lang="es-MX" altLang="es-MX" sz="2800" b="0" dirty="0" err="1" smtClean="0">
                <a:solidFill>
                  <a:srgbClr val="A50021"/>
                </a:solidFill>
              </a:rPr>
              <a:t>program</a:t>
            </a:r>
            <a:r>
              <a:rPr lang="en-US" altLang="es-MX" sz="2800" b="0" dirty="0" smtClean="0">
                <a:solidFill>
                  <a:srgbClr val="A50021"/>
                </a:solidFill>
              </a:rPr>
              <a:t> </a:t>
            </a:r>
            <a:r>
              <a:rPr lang="es-MX" altLang="es-MX" sz="2800" b="0" dirty="0" err="1" smtClean="0">
                <a:solidFill>
                  <a:srgbClr val="A50021"/>
                </a:solidFill>
              </a:rPr>
              <a:t>switches</a:t>
            </a:r>
            <a:r>
              <a:rPr lang="es-MX" altLang="es-MX" sz="2800" b="0" dirty="0" smtClean="0">
                <a:solidFill>
                  <a:srgbClr val="A50021"/>
                </a:solidFill>
              </a:rPr>
              <a:t> to</a:t>
            </a:r>
            <a:r>
              <a:rPr lang="en-US" altLang="es-MX" sz="2800" b="0" dirty="0" smtClean="0">
                <a:solidFill>
                  <a:srgbClr val="A50021"/>
                </a:solidFill>
              </a:rPr>
              <a:t> kernel </a:t>
            </a:r>
            <a:r>
              <a:rPr lang="es-MX" altLang="es-MX" sz="2800" b="0" dirty="0" err="1" smtClean="0">
                <a:solidFill>
                  <a:srgbClr val="A50021"/>
                </a:solidFill>
              </a:rPr>
              <a:t>mode</a:t>
            </a:r>
            <a:endParaRPr lang="es-MX" altLang="es-MX" sz="2800" b="0" dirty="0" smtClean="0">
              <a:solidFill>
                <a:srgbClr val="A50021"/>
              </a:solidFill>
            </a:endParaRPr>
          </a:p>
          <a:p>
            <a:r>
              <a:rPr lang="en-US" altLang="es-MX" sz="2800" dirty="0"/>
              <a:t>I</a:t>
            </a:r>
            <a:r>
              <a:rPr lang="en-US" altLang="es-MX" sz="2800" dirty="0" smtClean="0"/>
              <a:t>nterrupt: </a:t>
            </a:r>
            <a:r>
              <a:rPr lang="es-MX" altLang="es-MX" sz="2800" dirty="0">
                <a:solidFill>
                  <a:srgbClr val="A50021"/>
                </a:solidFill>
              </a:rPr>
              <a:t>hardware</a:t>
            </a:r>
            <a:r>
              <a:rPr lang="en-US" altLang="es-MX" sz="2800" dirty="0">
                <a:solidFill>
                  <a:srgbClr val="A50021"/>
                </a:solidFill>
              </a:rPr>
              <a:t> </a:t>
            </a:r>
            <a:r>
              <a:rPr lang="es-MX" altLang="es-MX" sz="2800" dirty="0" err="1">
                <a:solidFill>
                  <a:srgbClr val="A50021"/>
                </a:solidFill>
              </a:rPr>
              <a:t>switches</a:t>
            </a:r>
            <a:r>
              <a:rPr lang="es-MX" altLang="es-MX" sz="2800" dirty="0">
                <a:solidFill>
                  <a:srgbClr val="A50021"/>
                </a:solidFill>
              </a:rPr>
              <a:t> to</a:t>
            </a:r>
            <a:r>
              <a:rPr lang="en-US" altLang="es-MX" sz="2800" dirty="0">
                <a:solidFill>
                  <a:srgbClr val="A50021"/>
                </a:solidFill>
              </a:rPr>
              <a:t> kernel </a:t>
            </a:r>
            <a:r>
              <a:rPr lang="es-MX" altLang="es-MX" sz="2800" dirty="0" err="1">
                <a:solidFill>
                  <a:srgbClr val="A50021"/>
                </a:solidFill>
              </a:rPr>
              <a:t>mode</a:t>
            </a:r>
            <a:endParaRPr lang="en-US" altLang="es-MX" sz="2800" dirty="0"/>
          </a:p>
          <a:p>
            <a:endParaRPr lang="en-US" altLang="es-MX" sz="2800" b="0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319751" y="4800797"/>
            <a:ext cx="10668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400" b="0" dirty="0" smtClean="0">
                <a:solidFill>
                  <a:schemeClr val="accent2"/>
                </a:solidFill>
                <a:latin typeface="Helvetica" pitchFamily="34" charset="0"/>
              </a:rPr>
              <a:t>kernel</a:t>
            </a:r>
            <a:endParaRPr lang="en-US" altLang="es-MX" sz="2400" b="0" dirty="0">
              <a:latin typeface="Helvetica" pitchFamily="34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748751" y="4800797"/>
            <a:ext cx="10668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400" b="0">
                <a:solidFill>
                  <a:schemeClr val="accent2"/>
                </a:solidFill>
                <a:latin typeface="Helvetica" pitchFamily="34" charset="0"/>
              </a:rPr>
              <a:t>user</a:t>
            </a:r>
            <a:endParaRPr lang="en-US" altLang="es-MX" sz="2400" b="0">
              <a:latin typeface="Helvetica" pitchFamily="34" charset="0"/>
            </a:endParaRPr>
          </a:p>
        </p:txBody>
      </p:sp>
      <p:cxnSp>
        <p:nvCxnSpPr>
          <p:cNvPr id="10" name="AutoShape 7"/>
          <p:cNvCxnSpPr>
            <a:cxnSpLocks noChangeShapeType="1"/>
            <a:stCxn id="9" idx="0"/>
            <a:endCxn id="8" idx="7"/>
          </p:cNvCxnSpPr>
          <p:nvPr/>
        </p:nvCxnSpPr>
        <p:spPr bwMode="auto">
          <a:xfrm rot="16200000" flipH="1" flipV="1">
            <a:off x="4672543" y="3358576"/>
            <a:ext cx="167388" cy="3051829"/>
          </a:xfrm>
          <a:prstGeom prst="curvedConnector3">
            <a:avLst>
              <a:gd name="adj1" fmla="val -1365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/>
          <p:cNvCxnSpPr>
            <a:cxnSpLocks noChangeShapeType="1"/>
            <a:stCxn id="8" idx="4"/>
            <a:endCxn id="9" idx="4"/>
          </p:cNvCxnSpPr>
          <p:nvPr/>
        </p:nvCxnSpPr>
        <p:spPr bwMode="auto">
          <a:xfrm rot="16200000" flipH="1">
            <a:off x="4566857" y="4230091"/>
            <a:ext cx="1588" cy="3429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205703" y="4606180"/>
            <a:ext cx="806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</a:rPr>
              <a:t>T</a:t>
            </a:r>
            <a:r>
              <a:rPr lang="en-US" altLang="es-MX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</a:rPr>
              <a:t>rap</a:t>
            </a:r>
            <a:endParaRPr lang="en-US" altLang="es-MX" sz="2400" b="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643726" y="5594547"/>
            <a:ext cx="193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2400" b="0" i="1">
                <a:solidFill>
                  <a:srgbClr val="A50021"/>
                </a:solidFill>
                <a:latin typeface="Helvetica" pitchFamily="34" charset="0"/>
              </a:rPr>
              <a:t>set user mode</a:t>
            </a:r>
            <a:endParaRPr lang="en-US" altLang="es-MX" sz="2400" b="0">
              <a:latin typeface="Helvetica" pitchFamily="34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692845" y="3573016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</a:rPr>
              <a:t>Interrupt</a:t>
            </a:r>
            <a:endParaRPr lang="en-US" altLang="es-MX" sz="2400" b="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34" charset="0"/>
            </a:endParaRPr>
          </a:p>
        </p:txBody>
      </p:sp>
      <p:cxnSp>
        <p:nvCxnSpPr>
          <p:cNvPr id="18" name="17 Conector recto de flecha"/>
          <p:cNvCxnSpPr>
            <a:stCxn id="19" idx="2"/>
            <a:endCxn id="8" idx="0"/>
          </p:cNvCxnSpPr>
          <p:nvPr/>
        </p:nvCxnSpPr>
        <p:spPr>
          <a:xfrm flipH="1">
            <a:off x="2853151" y="3677232"/>
            <a:ext cx="2895601" cy="1123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5748752" y="3012529"/>
            <a:ext cx="1343529" cy="132940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400" dirty="0" smtClean="0">
                <a:solidFill>
                  <a:schemeClr val="accent2"/>
                </a:solidFill>
                <a:latin typeface="Helvetica" pitchFamily="34" charset="0"/>
              </a:rPr>
              <a:t>Controller</a:t>
            </a:r>
            <a:endParaRPr lang="en-US" altLang="es-MX" sz="2400" b="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77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571</Words>
  <Application>Microsoft Office PowerPoint</Application>
  <PresentationFormat>Presentación en pantalla (4:3)</PresentationFormat>
  <Paragraphs>108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ＭＳ Ｐゴシック</vt:lpstr>
      <vt:lpstr>Arial</vt:lpstr>
      <vt:lpstr>Calibri</vt:lpstr>
      <vt:lpstr>Comic Sans MS</vt:lpstr>
      <vt:lpstr>Helvetica</vt:lpstr>
      <vt:lpstr>Monotype Sorts</vt:lpstr>
      <vt:lpstr>Webdings</vt:lpstr>
      <vt:lpstr>Wingdings</vt:lpstr>
      <vt:lpstr>Wingdings 3</vt:lpstr>
      <vt:lpstr>Tema de Office</vt:lpstr>
      <vt:lpstr>1_Diseño personalizado</vt:lpstr>
      <vt:lpstr>Diseño personalizado</vt:lpstr>
      <vt:lpstr>Documento de Microsoft Word</vt:lpstr>
      <vt:lpstr>SISTEMAS OPERATIVOS</vt:lpstr>
      <vt:lpstr>OS Processing Concepts - 1</vt:lpstr>
      <vt:lpstr>OS Processing Concepts - 2</vt:lpstr>
      <vt:lpstr>Memory Layout for Multiprogrammed System</vt:lpstr>
      <vt:lpstr>Operating System Structure</vt:lpstr>
      <vt:lpstr>OS Operations 1</vt:lpstr>
      <vt:lpstr>OS Operations 2</vt:lpstr>
      <vt:lpstr>OS Operations (cont.)</vt:lpstr>
      <vt:lpstr>Dual mode operation</vt:lpstr>
      <vt:lpstr>Trap from User to Kernel Mode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sdist</cp:lastModifiedBy>
  <cp:revision>395</cp:revision>
  <cp:lastPrinted>2016-01-27T19:01:09Z</cp:lastPrinted>
  <dcterms:created xsi:type="dcterms:W3CDTF">2014-08-28T12:23:32Z</dcterms:created>
  <dcterms:modified xsi:type="dcterms:W3CDTF">2019-01-24T20:01:16Z</dcterms:modified>
</cp:coreProperties>
</file>