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5"/>
  </p:notesMasterIdLst>
  <p:handoutMasterIdLst>
    <p:handoutMasterId r:id="rId16"/>
  </p:handoutMasterIdLst>
  <p:sldIdLst>
    <p:sldId id="258" r:id="rId4"/>
    <p:sldId id="279" r:id="rId5"/>
    <p:sldId id="280" r:id="rId6"/>
    <p:sldId id="281" r:id="rId7"/>
    <p:sldId id="282" r:id="rId8"/>
    <p:sldId id="284" r:id="rId9"/>
    <p:sldId id="286" r:id="rId10"/>
    <p:sldId id="285" r:id="rId11"/>
    <p:sldId id="287" r:id="rId12"/>
    <p:sldId id="288" r:id="rId13"/>
    <p:sldId id="260" r:id="rId14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111" d="100"/>
          <a:sy n="111" d="100"/>
        </p:scale>
        <p:origin x="9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29/01/2019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29/01/2019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7196-5873-45BE-BEC7-082ACF2D7F15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0DE5-FB66-47CB-8EAE-0A2BAEA5A22E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E83-C453-4797-85C5-499CD512B509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D5FF-A735-44D4-8806-B4FB1A265B91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B04E-B08A-490F-93F5-2995EF7E9898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B67-54FC-41D0-93E7-744112094ADA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15-3D60-48CD-A099-4934745CC9EF}" type="datetime1">
              <a:rPr lang="es-MX" smtClean="0"/>
              <a:t>29/01/2019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1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58BD-8D04-4600-8276-6F65C34920D9}" type="datetime1">
              <a:rPr lang="es-MX" smtClean="0"/>
              <a:t>29/01/2019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7BF-1028-46CE-BADC-A9C4CF1CE01E}" type="datetime1">
              <a:rPr lang="es-MX" smtClean="0"/>
              <a:t>29/01/2019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1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E7A7-7073-4D80-BAE9-ADEFA029CFD2}" type="datetime1">
              <a:rPr lang="es-MX" smtClean="0"/>
              <a:t>29/01/2019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B1F3-A870-4D3D-93D7-22CBC53CC7DF}" type="datetime1">
              <a:rPr lang="es-MX" smtClean="0"/>
              <a:t>29/01/2019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474-50DF-4F82-AEE3-B1FEE12F32AB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64-8E33-4BCF-ACEE-4171F2D3179E}" type="datetime1">
              <a:rPr lang="es-MX" smtClean="0"/>
              <a:t>29/01/2019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9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9844-D4FE-4555-9666-801E826C5D57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51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BF9E-426E-48B9-AA02-407606189C4A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5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C814-FB56-4672-AC67-59FB68EF482B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FF0-E8B8-425E-A886-F99B551FEF17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D45-48C5-4C3F-AF8F-2DD4034656F9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10BC-801F-4204-B5E8-770F077DD344}" type="datetime1">
              <a:rPr lang="es-MX" smtClean="0"/>
              <a:t>29/01/2019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302-B839-4DD6-817E-687CAC193D4D}" type="datetime1">
              <a:rPr lang="es-MX" smtClean="0"/>
              <a:t>29/01/2019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CB3A-5BB6-42C8-9D7E-B96F107C3FC0}" type="datetime1">
              <a:rPr lang="es-MX" smtClean="0"/>
              <a:t>29/01/2019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D4D-0F7B-4849-9539-01E9E3374BAE}" type="datetime1">
              <a:rPr lang="es-MX" smtClean="0"/>
              <a:t>29/01/2019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CE6-D191-4480-BF21-A0A76A54FD6D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BC05-1A24-419D-8876-DCE128709C13}" type="datetime1">
              <a:rPr lang="es-MX" smtClean="0"/>
              <a:t>29/01/2019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CEEB-5388-4884-8E5E-08F219B0186B}" type="datetime1">
              <a:rPr lang="es-MX" smtClean="0"/>
              <a:t>29/01/2019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B73-DD46-4DF3-8798-0B71AFBEA110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6CB-C6AA-4FB6-820E-2CE38BE796E3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DC25-EEDC-4E23-87BA-2DC5EA999B9B}" type="datetime1">
              <a:rPr lang="es-MX" smtClean="0"/>
              <a:t>29/01/2019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B969-A238-4186-AA2A-B5FB62C834DD}" type="datetime1">
              <a:rPr lang="es-MX" smtClean="0"/>
              <a:t>29/01/2019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901-053B-473A-A41F-8D3D7E762177}" type="datetime1">
              <a:rPr lang="es-MX" smtClean="0"/>
              <a:t>29/01/2019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000-09CE-46FA-B5A6-C144F987BB4D}" type="datetime1">
              <a:rPr lang="es-MX" smtClean="0"/>
              <a:t>29/01/2019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D5D4-BA7E-48DC-A8C0-9491FC0D68D8}" type="datetime1">
              <a:rPr lang="es-MX" smtClean="0"/>
              <a:t>29/01/2019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B809-7C1A-4DFA-8F82-C580A8F2EABB}" type="datetime1">
              <a:rPr lang="es-MX" smtClean="0"/>
              <a:t>29/01/2019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45-351B-40A1-AA7C-22B7A3398999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2F0E-5F1A-4E9D-B07E-12E5F497CCBF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1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014F-8CFC-4CDC-93C5-E61A87882B43}" type="datetime1">
              <a:rPr lang="es-MX" smtClean="0"/>
              <a:t>29/01/2019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SO</a:t>
            </a:r>
          </a:p>
          <a:p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Clustered</a:t>
            </a:r>
            <a:r>
              <a:rPr lang="es-MX" dirty="0"/>
              <a:t> </a:t>
            </a:r>
            <a:r>
              <a:rPr lang="es-MX" dirty="0" err="1"/>
              <a:t>Systems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Multiple Computer Systems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working together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Need an </a:t>
            </a:r>
            <a:r>
              <a:rPr kumimoji="1" lang="en-US" altLang="es-MX" sz="1800" b="1" kern="0" dirty="0" smtClean="0">
                <a:solidFill>
                  <a:srgbClr val="3366FF"/>
                </a:solidFill>
                <a:latin typeface="Helvetica"/>
                <a:ea typeface="ＭＳ Ｐゴシック" charset="-128"/>
              </a:rPr>
              <a:t>external bus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to link the clustered computers</a:t>
            </a:r>
            <a:endParaRPr kumimoji="1" lang="en-US" altLang="es-MX" sz="1800" kern="0" dirty="0" smtClean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endParaRPr kumimoji="1" lang="en-US" altLang="es-MX" sz="1800" kern="0" dirty="0" smtClean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Usually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sharing storage via a </a:t>
            </a: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storage-area network (</a:t>
            </a:r>
            <a:r>
              <a:rPr kumimoji="1" lang="en-US" altLang="es-MX" sz="1800" b="1" kern="0" dirty="0" smtClean="0">
                <a:solidFill>
                  <a:srgbClr val="3366FF"/>
                </a:solidFill>
                <a:latin typeface="Helvetica"/>
                <a:ea typeface="ＭＳ Ｐゴシック" charset="-128"/>
              </a:rPr>
              <a:t>SAN, NAS)</a:t>
            </a:r>
            <a:endParaRPr kumimoji="1" lang="en-US" altLang="es-MX" sz="1800" b="1" kern="0" dirty="0">
              <a:solidFill>
                <a:srgbClr val="3366FF"/>
              </a:solidFill>
              <a:latin typeface="Helvetica"/>
              <a:ea typeface="ＭＳ Ｐゴシック" charset="-128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endParaRPr kumimoji="1" lang="en-US" altLang="es-MX" sz="1800" kern="0" dirty="0" smtClean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Provides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a </a:t>
            </a: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high-availability</a:t>
            </a:r>
            <a:r>
              <a:rPr kumimoji="1" lang="en-US" altLang="es-MX" sz="1800" b="1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service which survives failures</a:t>
            </a:r>
          </a:p>
          <a:p>
            <a:pPr marL="1085850" lvl="2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Asymmetric clustering</a:t>
            </a:r>
            <a:r>
              <a:rPr kumimoji="1" lang="en-US" altLang="es-MX" sz="1800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has one machine in hot-standby mode</a:t>
            </a:r>
          </a:p>
          <a:p>
            <a:pPr marL="1085850" lvl="2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Symmetric clustering</a:t>
            </a:r>
            <a:r>
              <a:rPr kumimoji="1" lang="en-US" altLang="es-MX" sz="1800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has multiple nodes running applications, monitoring each other</a:t>
            </a: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415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References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Presentación</a:t>
            </a:r>
            <a:r>
              <a:rPr lang="en-US" dirty="0" smtClean="0"/>
              <a:t> de Ramon Ríos.</a:t>
            </a:r>
            <a:endParaRPr lang="en-US" dirty="0"/>
          </a:p>
          <a:p>
            <a:r>
              <a:rPr lang="en-US" dirty="0" err="1" smtClean="0"/>
              <a:t>Capítulos</a:t>
            </a:r>
            <a:r>
              <a:rPr lang="en-US" dirty="0" smtClean="0"/>
              <a:t>: Operating </a:t>
            </a:r>
            <a:r>
              <a:rPr lang="en-US" dirty="0"/>
              <a:t>System Concepts; </a:t>
            </a:r>
            <a:r>
              <a:rPr lang="en-US" dirty="0" err="1" smtClean="0"/>
              <a:t>Silberschatz</a:t>
            </a:r>
            <a:r>
              <a:rPr lang="en-US" dirty="0"/>
              <a:t>, Galvin, Gagne.</a:t>
            </a:r>
            <a:endParaRPr lang="en-US" dirty="0" smtClean="0"/>
          </a:p>
          <a:p>
            <a:r>
              <a:rPr lang="en-US" dirty="0" smtClean="0"/>
              <a:t>29-ene-2019</a:t>
            </a:r>
          </a:p>
          <a:p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11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Computer</a:t>
            </a:r>
            <a:r>
              <a:rPr lang="es-MX" dirty="0" smtClean="0"/>
              <a:t> </a:t>
            </a:r>
            <a:r>
              <a:rPr lang="es-MX" dirty="0" err="1" smtClean="0"/>
              <a:t>System</a:t>
            </a:r>
            <a:r>
              <a:rPr lang="es-MX" dirty="0" smtClean="0"/>
              <a:t> </a:t>
            </a:r>
            <a:r>
              <a:rPr lang="es-MX" dirty="0" err="1" smtClean="0"/>
              <a:t>Architecture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2000" kern="0" dirty="0">
                <a:solidFill>
                  <a:srgbClr val="0000FF"/>
                </a:solidFill>
                <a:latin typeface="Helvetica"/>
              </a:rPr>
              <a:t>Normal architecture</a:t>
            </a:r>
            <a:r>
              <a:rPr kumimoji="1" lang="en-US" altLang="es-MX" sz="2000" kern="0" dirty="0">
                <a:solidFill>
                  <a:srgbClr val="000000"/>
                </a:solidFill>
                <a:latin typeface="Helvetica"/>
              </a:rPr>
              <a:t> </a:t>
            </a:r>
            <a:r>
              <a:rPr kumimoji="1" lang="en-US" altLang="es-MX" sz="2000" kern="0" dirty="0" smtClean="0">
                <a:solidFill>
                  <a:srgbClr val="000000"/>
                </a:solidFill>
                <a:latin typeface="Helvetica"/>
              </a:rPr>
              <a:t>– CPU (Control </a:t>
            </a:r>
            <a:r>
              <a:rPr kumimoji="1" lang="en-US" altLang="es-MX" sz="2000" kern="0" dirty="0">
                <a:solidFill>
                  <a:srgbClr val="000000"/>
                </a:solidFill>
                <a:latin typeface="Helvetica"/>
              </a:rPr>
              <a:t>U</a:t>
            </a:r>
            <a:r>
              <a:rPr kumimoji="1" lang="en-US" altLang="es-MX" sz="2000" kern="0" dirty="0" smtClean="0">
                <a:solidFill>
                  <a:srgbClr val="000000"/>
                </a:solidFill>
                <a:latin typeface="Helvetica"/>
              </a:rPr>
              <a:t>nit</a:t>
            </a:r>
            <a:r>
              <a:rPr kumimoji="1" lang="en-US" altLang="es-MX" sz="2000" kern="0" dirty="0">
                <a:solidFill>
                  <a:srgbClr val="000000"/>
                </a:solidFill>
                <a:latin typeface="Helvetica"/>
              </a:rPr>
              <a:t>), ALU, registers, storage unit, I/O </a:t>
            </a:r>
            <a:r>
              <a:rPr kumimoji="1" lang="en-US" altLang="es-MX" sz="2000" kern="0" dirty="0" smtClean="0">
                <a:solidFill>
                  <a:srgbClr val="000000"/>
                </a:solidFill>
                <a:latin typeface="Helvetica"/>
              </a:rPr>
              <a:t>devices, etc.….</a:t>
            </a:r>
            <a:endParaRPr kumimoji="1" lang="en-US" altLang="es-MX" sz="2000" kern="0" dirty="0">
              <a:solidFill>
                <a:srgbClr val="0000FF"/>
              </a:solidFill>
              <a:latin typeface="Helvetica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itchFamily="2" charset="2"/>
              <a:buChar char="Ø"/>
            </a:pPr>
            <a:r>
              <a:rPr kumimoji="1" lang="en-US" altLang="es-MX" sz="2000" kern="0" dirty="0">
                <a:solidFill>
                  <a:srgbClr val="0000FF"/>
                </a:solidFill>
                <a:latin typeface="Helvetica"/>
              </a:rPr>
              <a:t>Von Neumann’s</a:t>
            </a:r>
            <a:r>
              <a:rPr kumimoji="1" lang="en-US" altLang="es-MX" sz="2000" kern="0" dirty="0">
                <a:solidFill>
                  <a:srgbClr val="000000"/>
                </a:solidFill>
                <a:latin typeface="Helvetica"/>
              </a:rPr>
              <a:t> – </a:t>
            </a:r>
            <a:r>
              <a:rPr kumimoji="1" lang="en-US" altLang="es-MX" sz="2000" kern="0" dirty="0" smtClean="0">
                <a:solidFill>
                  <a:srgbClr val="000000"/>
                </a:solidFill>
                <a:latin typeface="Helvetica"/>
              </a:rPr>
              <a:t>contribution</a:t>
            </a:r>
            <a:endParaRPr kumimoji="1" lang="en-US" altLang="es-MX" sz="2000" kern="0" dirty="0">
              <a:solidFill>
                <a:srgbClr val="000000"/>
              </a:solidFill>
              <a:latin typeface="Helvetica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95000"/>
              <a:buFont typeface="Monotype Sorts" pitchFamily="2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</a:rPr>
              <a:t>The addition of a </a:t>
            </a:r>
            <a:r>
              <a:rPr kumimoji="1" lang="en-US" altLang="es-MX" sz="1800" i="1" kern="0" dirty="0">
                <a:solidFill>
                  <a:srgbClr val="FF0000"/>
                </a:solidFill>
                <a:latin typeface="Helvetica"/>
              </a:rPr>
              <a:t>stored-program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</a:rPr>
              <a:t> in a single separate </a:t>
            </a:r>
            <a:r>
              <a:rPr kumimoji="1" lang="en-US" altLang="es-MX" sz="1800" i="1" kern="0" dirty="0">
                <a:solidFill>
                  <a:srgbClr val="000000"/>
                </a:solidFill>
                <a:latin typeface="Helvetica"/>
              </a:rPr>
              <a:t>memory structure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</a:rPr>
              <a:t> that keeps both </a:t>
            </a:r>
            <a:r>
              <a:rPr kumimoji="1" lang="en-US" altLang="es-MX" sz="1800" i="1" kern="0" dirty="0">
                <a:solidFill>
                  <a:srgbClr val="0000FF"/>
                </a:solidFill>
                <a:latin typeface="Helvetica"/>
              </a:rPr>
              <a:t>instructions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</a:rPr>
              <a:t> and </a:t>
            </a:r>
            <a:r>
              <a:rPr kumimoji="1" lang="en-US" altLang="es-MX" sz="1800" i="1" kern="0" dirty="0">
                <a:solidFill>
                  <a:srgbClr val="0000FF"/>
                </a:solidFill>
                <a:latin typeface="Helvetica"/>
              </a:rPr>
              <a:t>data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</a:rPr>
              <a:t>.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95000"/>
              <a:buFont typeface="Monotype Sorts" pitchFamily="2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</a:rPr>
              <a:t>The computers that follow the "von Neumann architecture" are also known as the “Stored-Program Computer“.</a:t>
            </a: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3348038" y="3914775"/>
            <a:ext cx="2667000" cy="2543175"/>
            <a:chOff x="3077" y="2308"/>
            <a:chExt cx="1680" cy="1602"/>
          </a:xfrm>
        </p:grpSpPr>
        <p:pic>
          <p:nvPicPr>
            <p:cNvPr id="7" name="Picture 5" descr="280px-Von_Neumann_architectur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7" y="2308"/>
              <a:ext cx="1680" cy="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214" y="3264"/>
              <a:ext cx="451" cy="1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95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90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s-MX" altLang="es-MX" sz="900">
                  <a:solidFill>
                    <a:srgbClr val="333333"/>
                  </a:solidFill>
                </a:rPr>
                <a:t>Registers</a:t>
              </a:r>
              <a:endParaRPr kumimoji="0" lang="es-ES" altLang="es-MX" sz="900">
                <a:solidFill>
                  <a:srgbClr val="3333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699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Von </a:t>
            </a:r>
            <a:r>
              <a:rPr lang="es-MX" dirty="0" err="1"/>
              <a:t>Neumann’s</a:t>
            </a:r>
            <a:r>
              <a:rPr lang="es-MX" dirty="0"/>
              <a:t> </a:t>
            </a:r>
            <a:r>
              <a:rPr lang="es-MX" dirty="0" err="1" smtClean="0"/>
              <a:t>architecture</a:t>
            </a:r>
            <a:r>
              <a:rPr lang="es-MX" dirty="0" smtClean="0"/>
              <a:t> + Bus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698" y="1769170"/>
            <a:ext cx="8229600" cy="4525963"/>
          </a:xfrm>
        </p:spPr>
        <p:txBody>
          <a:bodyPr>
            <a:normAutofit lnSpcReduction="10000"/>
          </a:bodyPr>
          <a:lstStyle/>
          <a:p>
            <a:pPr lvl="0" eaLnBrk="0" fontAlgn="base" hangingPunct="0">
              <a:spcAft>
                <a:spcPct val="0"/>
              </a:spcAft>
              <a:buFontTx/>
              <a:buChar char="•"/>
            </a:pPr>
            <a:endParaRPr lang="en-US" altLang="es-MX" sz="2400" kern="0" dirty="0" smtClean="0">
              <a:solidFill>
                <a:srgbClr val="000000"/>
              </a:solidFill>
              <a:latin typeface="Comic Sans MS"/>
            </a:endParaRPr>
          </a:p>
          <a:p>
            <a:pPr lvl="0" eaLnBrk="0" fontAlgn="base" hangingPunct="0">
              <a:spcAft>
                <a:spcPct val="0"/>
              </a:spcAft>
              <a:buFontTx/>
              <a:buChar char="•"/>
            </a:pPr>
            <a:endParaRPr lang="en-US" altLang="es-MX" sz="2400" kern="0" dirty="0">
              <a:solidFill>
                <a:srgbClr val="000000"/>
              </a:solidFill>
              <a:latin typeface="Comic Sans MS"/>
            </a:endParaRPr>
          </a:p>
          <a:p>
            <a:pPr lvl="0" eaLnBrk="0" fontAlgn="base" hangingPunct="0">
              <a:spcAft>
                <a:spcPct val="0"/>
              </a:spcAft>
              <a:buFontTx/>
              <a:buChar char="•"/>
            </a:pPr>
            <a:endParaRPr lang="en-US" altLang="es-MX" sz="2400" kern="0" dirty="0" smtClean="0">
              <a:solidFill>
                <a:srgbClr val="000000"/>
              </a:solidFill>
              <a:latin typeface="Comic Sans MS"/>
            </a:endParaRPr>
          </a:p>
          <a:p>
            <a:pPr lvl="0" eaLnBrk="0" fontAlgn="base" hangingPunct="0">
              <a:spcAft>
                <a:spcPct val="0"/>
              </a:spcAft>
              <a:buFontTx/>
              <a:buChar char="•"/>
            </a:pPr>
            <a:endParaRPr lang="en-US" altLang="es-MX" sz="2400" kern="0" dirty="0">
              <a:solidFill>
                <a:srgbClr val="000000"/>
              </a:solidFill>
              <a:latin typeface="Comic Sans MS"/>
            </a:endParaRPr>
          </a:p>
          <a:p>
            <a:pPr lvl="0" eaLnBrk="0" fontAlgn="base" hangingPunct="0">
              <a:spcAft>
                <a:spcPct val="0"/>
              </a:spcAft>
              <a:buFontTx/>
              <a:buChar char="•"/>
            </a:pPr>
            <a:endParaRPr lang="en-US" altLang="es-MX" sz="2400" kern="0" dirty="0" smtClean="0">
              <a:solidFill>
                <a:srgbClr val="000000"/>
              </a:solidFill>
              <a:latin typeface="Comic Sans MS"/>
            </a:endParaRPr>
          </a:p>
          <a:p>
            <a:pPr lvl="0" eaLnBrk="0" fontAlgn="base" hangingPunct="0">
              <a:spcAft>
                <a:spcPct val="0"/>
              </a:spcAft>
              <a:buFontTx/>
              <a:buChar char="•"/>
            </a:pPr>
            <a:endParaRPr lang="en-US" altLang="es-MX" sz="2400" kern="0" dirty="0">
              <a:solidFill>
                <a:srgbClr val="000000"/>
              </a:solidFill>
              <a:latin typeface="Comic Sans MS"/>
            </a:endParaRPr>
          </a:p>
          <a:p>
            <a:pPr lvl="0" eaLnBrk="0" fontAlgn="base" hangingPunct="0">
              <a:spcAft>
                <a:spcPct val="0"/>
              </a:spcAft>
              <a:buFontTx/>
              <a:buChar char="•"/>
            </a:pPr>
            <a:endParaRPr lang="en-US" altLang="es-MX" sz="2400" kern="0" dirty="0" smtClean="0">
              <a:solidFill>
                <a:srgbClr val="000000"/>
              </a:solidFill>
              <a:latin typeface="Comic Sans MS"/>
            </a:endParaRPr>
          </a:p>
          <a:p>
            <a:pPr lvl="0" eaLnBrk="0" fontAlgn="base" hangingPunct="0">
              <a:spcAft>
                <a:spcPct val="0"/>
              </a:spcAft>
              <a:buFontTx/>
              <a:buChar char="•"/>
            </a:pPr>
            <a:endParaRPr lang="en-US" altLang="es-MX" sz="2400" kern="0" dirty="0">
              <a:solidFill>
                <a:srgbClr val="000000"/>
              </a:solidFill>
              <a:latin typeface="Comic Sans MS"/>
            </a:endParaRPr>
          </a:p>
          <a:p>
            <a:pPr lvl="0" eaLnBrk="0" fontAlgn="base" hangingPunct="0">
              <a:spcAft>
                <a:spcPct val="0"/>
              </a:spcAft>
              <a:buFontTx/>
              <a:buChar char="•"/>
            </a:pPr>
            <a:r>
              <a:rPr lang="en-US" altLang="es-MX" sz="2400" kern="0" dirty="0" smtClean="0">
                <a:solidFill>
                  <a:srgbClr val="000000"/>
                </a:solidFill>
                <a:latin typeface="Comic Sans MS"/>
              </a:rPr>
              <a:t>Component</a:t>
            </a:r>
            <a:r>
              <a:rPr lang="es-MX" altLang="es-MX" sz="2400" kern="0" dirty="0" smtClean="0">
                <a:solidFill>
                  <a:srgbClr val="000000"/>
                </a:solidFill>
                <a:latin typeface="Comic Sans MS"/>
              </a:rPr>
              <a:t>s of a General </a:t>
            </a:r>
            <a:r>
              <a:rPr lang="es-MX" altLang="es-MX" sz="2400" kern="0" dirty="0" err="1" smtClean="0">
                <a:solidFill>
                  <a:srgbClr val="000000"/>
                </a:solidFill>
                <a:latin typeface="Comic Sans MS"/>
              </a:rPr>
              <a:t>Purpose</a:t>
            </a:r>
            <a:r>
              <a:rPr lang="es-MX" altLang="es-MX" sz="2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s-MX" altLang="es-MX" sz="2400" kern="0" dirty="0" err="1" smtClean="0">
                <a:solidFill>
                  <a:srgbClr val="000000"/>
                </a:solidFill>
                <a:latin typeface="Comic Sans MS"/>
              </a:rPr>
              <a:t>Computer</a:t>
            </a:r>
            <a:r>
              <a:rPr lang="es-MX" altLang="es-MX" sz="2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s-MX" altLang="es-MX" sz="2400" kern="0" dirty="0" err="1" smtClean="0">
                <a:solidFill>
                  <a:srgbClr val="000000"/>
                </a:solidFill>
                <a:latin typeface="Comic Sans MS"/>
              </a:rPr>
              <a:t>System</a:t>
            </a:r>
            <a:endParaRPr lang="es-MX" altLang="es-MX" sz="2400" kern="0" dirty="0">
              <a:solidFill>
                <a:srgbClr val="000000"/>
              </a:solidFill>
              <a:latin typeface="Comic Sans MS"/>
            </a:endParaRPr>
          </a:p>
          <a:p>
            <a:pPr lvl="1" eaLnBrk="0" fontAlgn="base" hangingPunct="0">
              <a:spcAft>
                <a:spcPct val="0"/>
              </a:spcAft>
              <a:buFontTx/>
              <a:buChar char="–"/>
            </a:pPr>
            <a:r>
              <a:rPr lang="en-US" altLang="es-MX" sz="1600" kern="0" dirty="0" smtClean="0">
                <a:solidFill>
                  <a:srgbClr val="0000CC"/>
                </a:solidFill>
                <a:latin typeface="Comic Sans MS"/>
              </a:rPr>
              <a:t>Except  </a:t>
            </a:r>
            <a:r>
              <a:rPr lang="en-US" altLang="es-MX" sz="1600" kern="0" dirty="0">
                <a:solidFill>
                  <a:srgbClr val="0000CC"/>
                </a:solidFill>
                <a:latin typeface="Comic Sans MS"/>
              </a:rPr>
              <a:t>CPU, </a:t>
            </a:r>
            <a:r>
              <a:rPr lang="en-US" altLang="es-MX" sz="1600" kern="0" dirty="0" smtClean="0">
                <a:solidFill>
                  <a:srgbClr val="0000CC"/>
                </a:solidFill>
                <a:latin typeface="Comic Sans MS"/>
              </a:rPr>
              <a:t>every component has a </a:t>
            </a:r>
            <a:r>
              <a:rPr lang="en-US" altLang="es-MX" sz="1600" u="sng" kern="0" dirty="0" smtClean="0">
                <a:solidFill>
                  <a:srgbClr val="0000CC"/>
                </a:solidFill>
                <a:latin typeface="Comic Sans MS"/>
              </a:rPr>
              <a:t>Controller</a:t>
            </a:r>
            <a:endParaRPr lang="en-US" altLang="es-MX" sz="1600" u="sng" kern="0" dirty="0">
              <a:solidFill>
                <a:srgbClr val="0000CC"/>
              </a:solidFill>
              <a:latin typeface="Comic Sans MS"/>
            </a:endParaRPr>
          </a:p>
          <a:p>
            <a:pPr lvl="1" eaLnBrk="0" fontAlgn="base" hangingPunct="0">
              <a:spcAft>
                <a:spcPct val="0"/>
              </a:spcAft>
              <a:buFontTx/>
              <a:buChar char="–"/>
            </a:pPr>
            <a:r>
              <a:rPr lang="en-US" altLang="es-MX" sz="1600" kern="0" dirty="0" smtClean="0">
                <a:solidFill>
                  <a:srgbClr val="0000CC"/>
                </a:solidFill>
                <a:latin typeface="Comic Sans MS"/>
              </a:rPr>
              <a:t>Each </a:t>
            </a:r>
            <a:r>
              <a:rPr lang="en-US" altLang="es-MX" sz="1600" u="sng" kern="0" dirty="0" smtClean="0">
                <a:solidFill>
                  <a:srgbClr val="0000CC"/>
                </a:solidFill>
                <a:latin typeface="Comic Sans MS"/>
              </a:rPr>
              <a:t>Controller</a:t>
            </a:r>
            <a:r>
              <a:rPr lang="en-US" altLang="es-MX" sz="1600" kern="0" dirty="0" smtClean="0">
                <a:solidFill>
                  <a:srgbClr val="0000CC"/>
                </a:solidFill>
                <a:latin typeface="Comic Sans MS"/>
              </a:rPr>
              <a:t> has: registers and a </a:t>
            </a:r>
            <a:r>
              <a:rPr lang="en-US" altLang="es-MX" sz="1600" kern="0" dirty="0">
                <a:solidFill>
                  <a:srgbClr val="0000CC"/>
                </a:solidFill>
                <a:latin typeface="Comic Sans MS"/>
              </a:rPr>
              <a:t>buffer, </a:t>
            </a:r>
            <a:r>
              <a:rPr lang="en-US" altLang="es-MX" sz="1600" kern="0" dirty="0" smtClean="0">
                <a:solidFill>
                  <a:srgbClr val="0000CC"/>
                </a:solidFill>
                <a:latin typeface="Comic Sans MS"/>
              </a:rPr>
              <a:t>to take care of the Inputs and Outputs of the devices.</a:t>
            </a:r>
            <a:endParaRPr lang="en-US" altLang="es-MX" sz="1600" kern="0" dirty="0">
              <a:solidFill>
                <a:srgbClr val="0000CC"/>
              </a:solidFill>
              <a:latin typeface="Comic Sans MS"/>
            </a:endParaRP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539552" y="1592263"/>
            <a:ext cx="7600950" cy="3529012"/>
            <a:chOff x="485" y="731"/>
            <a:chExt cx="4788" cy="2223"/>
          </a:xfrm>
        </p:grpSpPr>
        <p:pic>
          <p:nvPicPr>
            <p:cNvPr id="7" name="Picture 5" descr="1-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" y="876"/>
              <a:ext cx="4788" cy="1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854" y="2723"/>
              <a:ext cx="35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MX" sz="1800" b="0">
                  <a:solidFill>
                    <a:srgbClr val="0000CC"/>
                  </a:solidFill>
                </a:rPr>
                <a:t>Bus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165" y="731"/>
              <a:ext cx="647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MX" sz="1800" b="0"/>
                <a:t>Monitor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432" y="2372"/>
              <a:ext cx="465" cy="165"/>
            </a:xfrm>
            <a:prstGeom prst="rect">
              <a:avLst/>
            </a:prstGeom>
            <a:noFill/>
            <a:ln w="12700" cmpd="thinThick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MX" altLang="es-MX" sz="1100" dirty="0" err="1">
                  <a:latin typeface="Times New Roman" pitchFamily="18" charset="0"/>
                </a:rPr>
                <a:t>controller</a:t>
              </a:r>
              <a:endParaRPr lang="es-ES" altLang="es-MX" sz="1100" dirty="0">
                <a:latin typeface="Times New Roman" pitchFamily="18" charset="0"/>
              </a:endParaRPr>
            </a:p>
          </p:txBody>
        </p:sp>
      </p:grp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835696" y="3789040"/>
            <a:ext cx="1152127" cy="261610"/>
          </a:xfrm>
          <a:prstGeom prst="rect">
            <a:avLst/>
          </a:prstGeom>
          <a:noFill/>
          <a:ln w="12700" cmpd="thinThick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100" dirty="0" err="1" smtClean="0">
                <a:solidFill>
                  <a:srgbClr val="FF0000"/>
                </a:solidFill>
                <a:latin typeface="Times New Roman" pitchFamily="18" charset="0"/>
              </a:rPr>
              <a:t>Stored-program</a:t>
            </a:r>
            <a:endParaRPr lang="es-ES" altLang="es-MX" sz="110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2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Computer</a:t>
            </a:r>
            <a:r>
              <a:rPr lang="es-MX" dirty="0" smtClean="0"/>
              <a:t> </a:t>
            </a:r>
            <a:r>
              <a:rPr lang="es-MX" dirty="0" err="1" smtClean="0"/>
              <a:t>Structure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126" name="Rectangle 2051"/>
          <p:cNvSpPr>
            <a:spLocks noChangeArrowheads="1"/>
          </p:cNvSpPr>
          <p:nvPr/>
        </p:nvSpPr>
        <p:spPr bwMode="auto">
          <a:xfrm>
            <a:off x="1403648" y="4916143"/>
            <a:ext cx="1505718" cy="1592262"/>
          </a:xfrm>
          <a:prstGeom prst="rect">
            <a:avLst/>
          </a:prstGeom>
          <a:solidFill>
            <a:srgbClr val="C0C0C0"/>
          </a:solidFill>
          <a:ln w="2540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MX" sz="2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27" name="Rectangle 2052"/>
          <p:cNvSpPr>
            <a:spLocks noChangeArrowheads="1"/>
          </p:cNvSpPr>
          <p:nvPr/>
        </p:nvSpPr>
        <p:spPr bwMode="auto">
          <a:xfrm>
            <a:off x="913606" y="1419225"/>
            <a:ext cx="2139950" cy="2185988"/>
          </a:xfrm>
          <a:prstGeom prst="rect">
            <a:avLst/>
          </a:prstGeom>
          <a:solidFill>
            <a:srgbClr val="C0C0C0"/>
          </a:solidFill>
          <a:ln w="25400">
            <a:solidFill>
              <a:srgbClr val="80808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MX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28" name="Rectangle 2059"/>
          <p:cNvSpPr>
            <a:spLocks noChangeArrowheads="1"/>
          </p:cNvSpPr>
          <p:nvPr/>
        </p:nvSpPr>
        <p:spPr bwMode="auto">
          <a:xfrm>
            <a:off x="1869554" y="528285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MX" sz="2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grpSp>
        <p:nvGrpSpPr>
          <p:cNvPr id="129" name="Group 2103"/>
          <p:cNvGrpSpPr>
            <a:grpSpLocks/>
          </p:cNvGrpSpPr>
          <p:nvPr/>
        </p:nvGrpSpPr>
        <p:grpSpPr bwMode="auto">
          <a:xfrm>
            <a:off x="5118894" y="1436688"/>
            <a:ext cx="2117402" cy="4098925"/>
            <a:chOff x="3603" y="1285"/>
            <a:chExt cx="722" cy="1826"/>
          </a:xfrm>
        </p:grpSpPr>
        <p:sp>
          <p:nvSpPr>
            <p:cNvPr id="130" name="Rectangle 2050"/>
            <p:cNvSpPr>
              <a:spLocks noChangeArrowheads="1"/>
            </p:cNvSpPr>
            <p:nvPr/>
          </p:nvSpPr>
          <p:spPr bwMode="auto">
            <a:xfrm>
              <a:off x="3603" y="1285"/>
              <a:ext cx="722" cy="182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alt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1" name="Line 2060"/>
            <p:cNvSpPr>
              <a:spLocks noChangeShapeType="1"/>
            </p:cNvSpPr>
            <p:nvPr/>
          </p:nvSpPr>
          <p:spPr bwMode="auto">
            <a:xfrm>
              <a:off x="3605" y="1622"/>
              <a:ext cx="719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2" name="Line 2061"/>
            <p:cNvSpPr>
              <a:spLocks noChangeShapeType="1"/>
            </p:cNvSpPr>
            <p:nvPr/>
          </p:nvSpPr>
          <p:spPr bwMode="auto">
            <a:xfrm>
              <a:off x="3605" y="1766"/>
              <a:ext cx="719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3" name="Line 2062"/>
            <p:cNvSpPr>
              <a:spLocks noChangeShapeType="1"/>
            </p:cNvSpPr>
            <p:nvPr/>
          </p:nvSpPr>
          <p:spPr bwMode="auto">
            <a:xfrm>
              <a:off x="3605" y="1910"/>
              <a:ext cx="719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4" name="Line 2063"/>
            <p:cNvSpPr>
              <a:spLocks noChangeShapeType="1"/>
            </p:cNvSpPr>
            <p:nvPr/>
          </p:nvSpPr>
          <p:spPr bwMode="auto">
            <a:xfrm>
              <a:off x="3605" y="2054"/>
              <a:ext cx="719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5" name="Line 2064"/>
            <p:cNvSpPr>
              <a:spLocks noChangeShapeType="1"/>
            </p:cNvSpPr>
            <p:nvPr/>
          </p:nvSpPr>
          <p:spPr bwMode="auto">
            <a:xfrm>
              <a:off x="3605" y="2246"/>
              <a:ext cx="719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6" name="Line 2065"/>
            <p:cNvSpPr>
              <a:spLocks noChangeShapeType="1"/>
            </p:cNvSpPr>
            <p:nvPr/>
          </p:nvSpPr>
          <p:spPr bwMode="auto">
            <a:xfrm>
              <a:off x="3605" y="2390"/>
              <a:ext cx="719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7" name="Line 2066"/>
            <p:cNvSpPr>
              <a:spLocks noChangeShapeType="1"/>
            </p:cNvSpPr>
            <p:nvPr/>
          </p:nvSpPr>
          <p:spPr bwMode="auto">
            <a:xfrm>
              <a:off x="3605" y="2534"/>
              <a:ext cx="719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8" name="Line 2067"/>
            <p:cNvSpPr>
              <a:spLocks noChangeShapeType="1"/>
            </p:cNvSpPr>
            <p:nvPr/>
          </p:nvSpPr>
          <p:spPr bwMode="auto">
            <a:xfrm>
              <a:off x="3605" y="2678"/>
              <a:ext cx="719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9" name="Line 2068"/>
            <p:cNvSpPr>
              <a:spLocks noChangeShapeType="1"/>
            </p:cNvSpPr>
            <p:nvPr/>
          </p:nvSpPr>
          <p:spPr bwMode="auto">
            <a:xfrm>
              <a:off x="3605" y="2822"/>
              <a:ext cx="719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sp>
        <p:nvSpPr>
          <p:cNvPr id="140" name="Rectangle 2069"/>
          <p:cNvSpPr>
            <a:spLocks noChangeArrowheads="1"/>
          </p:cNvSpPr>
          <p:nvPr/>
        </p:nvSpPr>
        <p:spPr bwMode="auto">
          <a:xfrm>
            <a:off x="1135856" y="1525588"/>
            <a:ext cx="747713" cy="33496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rPr>
              <a:t>*</a:t>
            </a:r>
            <a:r>
              <a:rPr kumimoji="0" lang="en-US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rPr>
              <a:t>PC</a:t>
            </a:r>
          </a:p>
        </p:txBody>
      </p:sp>
      <p:sp>
        <p:nvSpPr>
          <p:cNvPr id="141" name="Rectangle 2070"/>
          <p:cNvSpPr>
            <a:spLocks noChangeArrowheads="1"/>
          </p:cNvSpPr>
          <p:nvPr/>
        </p:nvSpPr>
        <p:spPr bwMode="auto">
          <a:xfrm>
            <a:off x="94471" y="1520825"/>
            <a:ext cx="81913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b="1" dirty="0" smtClean="0">
                <a:solidFill>
                  <a:srgbClr val="000000"/>
                </a:solidFill>
                <a:latin typeface="Times New Roman" pitchFamily="18" charset="0"/>
              </a:rPr>
              <a:t>CPU</a:t>
            </a:r>
          </a:p>
        </p:txBody>
      </p:sp>
      <p:sp>
        <p:nvSpPr>
          <p:cNvPr id="142" name="Line 2071"/>
          <p:cNvSpPr>
            <a:spLocks noChangeShapeType="1"/>
          </p:cNvSpPr>
          <p:nvPr/>
        </p:nvSpPr>
        <p:spPr bwMode="auto">
          <a:xfrm>
            <a:off x="1871141" y="5359055"/>
            <a:ext cx="608013" cy="1588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3" name="Line 2072"/>
          <p:cNvSpPr>
            <a:spLocks noChangeShapeType="1"/>
          </p:cNvSpPr>
          <p:nvPr/>
        </p:nvSpPr>
        <p:spPr bwMode="auto">
          <a:xfrm>
            <a:off x="1871141" y="5435255"/>
            <a:ext cx="608013" cy="1588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4" name="Line 2073"/>
          <p:cNvSpPr>
            <a:spLocks noChangeShapeType="1"/>
          </p:cNvSpPr>
          <p:nvPr/>
        </p:nvSpPr>
        <p:spPr bwMode="auto">
          <a:xfrm>
            <a:off x="1871141" y="5511455"/>
            <a:ext cx="608013" cy="1588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5" name="Line 2074"/>
          <p:cNvSpPr>
            <a:spLocks noChangeShapeType="1"/>
          </p:cNvSpPr>
          <p:nvPr/>
        </p:nvSpPr>
        <p:spPr bwMode="auto">
          <a:xfrm>
            <a:off x="1871141" y="5587655"/>
            <a:ext cx="608013" cy="1588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6" name="Rectangle 2075"/>
          <p:cNvSpPr>
            <a:spLocks noChangeArrowheads="1"/>
          </p:cNvSpPr>
          <p:nvPr/>
        </p:nvSpPr>
        <p:spPr bwMode="auto">
          <a:xfrm>
            <a:off x="1607616" y="5938493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dirty="0" smtClean="0">
                <a:solidFill>
                  <a:srgbClr val="000000"/>
                </a:solidFill>
                <a:latin typeface="Times New Roman" pitchFamily="18" charset="0"/>
              </a:rPr>
              <a:t>Buffers</a:t>
            </a:r>
          </a:p>
        </p:txBody>
      </p:sp>
      <p:sp>
        <p:nvSpPr>
          <p:cNvPr id="147" name="Rectangle 2076"/>
          <p:cNvSpPr>
            <a:spLocks noChangeArrowheads="1"/>
          </p:cNvSpPr>
          <p:nvPr/>
        </p:nvSpPr>
        <p:spPr bwMode="auto">
          <a:xfrm>
            <a:off x="251520" y="4531968"/>
            <a:ext cx="3311896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b="1" dirty="0" smtClean="0">
                <a:solidFill>
                  <a:srgbClr val="000000"/>
                </a:solidFill>
                <a:latin typeface="Times New Roman" pitchFamily="18" charset="0"/>
              </a:rPr>
              <a:t>I/O Module Controllers</a:t>
            </a:r>
          </a:p>
        </p:txBody>
      </p:sp>
      <p:sp>
        <p:nvSpPr>
          <p:cNvPr id="148" name="Rectangle 2077"/>
          <p:cNvSpPr>
            <a:spLocks noChangeArrowheads="1"/>
          </p:cNvSpPr>
          <p:nvPr/>
        </p:nvSpPr>
        <p:spPr bwMode="auto">
          <a:xfrm>
            <a:off x="3740945" y="1495425"/>
            <a:ext cx="131286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b="1" dirty="0" smtClean="0">
                <a:solidFill>
                  <a:srgbClr val="000000"/>
                </a:solidFill>
                <a:latin typeface="Times New Roman" pitchFamily="18" charset="0"/>
              </a:rPr>
              <a:t>Memory</a:t>
            </a:r>
          </a:p>
        </p:txBody>
      </p:sp>
      <p:sp>
        <p:nvSpPr>
          <p:cNvPr id="149" name="Rectangle 2078"/>
          <p:cNvSpPr>
            <a:spLocks noChangeArrowheads="1"/>
          </p:cNvSpPr>
          <p:nvPr/>
        </p:nvSpPr>
        <p:spPr bwMode="auto">
          <a:xfrm>
            <a:off x="5531644" y="2130425"/>
            <a:ext cx="1503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dirty="0" smtClean="0">
                <a:solidFill>
                  <a:srgbClr val="000000"/>
                </a:solidFill>
                <a:latin typeface="Times New Roman" pitchFamily="18" charset="0"/>
              </a:rPr>
              <a:t>Instruction</a:t>
            </a:r>
          </a:p>
        </p:txBody>
      </p:sp>
      <p:sp>
        <p:nvSpPr>
          <p:cNvPr id="150" name="Rectangle 2079"/>
          <p:cNvSpPr>
            <a:spLocks noChangeArrowheads="1"/>
          </p:cNvSpPr>
          <p:nvPr/>
        </p:nvSpPr>
        <p:spPr bwMode="auto">
          <a:xfrm>
            <a:off x="5531644" y="2768600"/>
            <a:ext cx="1503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smtClean="0">
                <a:solidFill>
                  <a:srgbClr val="000000"/>
                </a:solidFill>
                <a:latin typeface="Times New Roman" pitchFamily="18" charset="0"/>
              </a:rPr>
              <a:t>Instruction</a:t>
            </a:r>
          </a:p>
        </p:txBody>
      </p:sp>
      <p:sp>
        <p:nvSpPr>
          <p:cNvPr id="151" name="Rectangle 2080"/>
          <p:cNvSpPr>
            <a:spLocks noChangeArrowheads="1"/>
          </p:cNvSpPr>
          <p:nvPr/>
        </p:nvSpPr>
        <p:spPr bwMode="auto">
          <a:xfrm>
            <a:off x="5531644" y="2444750"/>
            <a:ext cx="1503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smtClean="0">
                <a:solidFill>
                  <a:srgbClr val="000000"/>
                </a:solidFill>
                <a:latin typeface="Times New Roman" pitchFamily="18" charset="0"/>
              </a:rPr>
              <a:t>Instruction</a:t>
            </a:r>
          </a:p>
        </p:txBody>
      </p:sp>
      <p:sp>
        <p:nvSpPr>
          <p:cNvPr id="152" name="Rectangle 2081"/>
          <p:cNvSpPr>
            <a:spLocks noChangeArrowheads="1"/>
          </p:cNvSpPr>
          <p:nvPr/>
        </p:nvSpPr>
        <p:spPr bwMode="auto">
          <a:xfrm>
            <a:off x="5904706" y="3514725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dirty="0" smtClean="0">
                <a:solidFill>
                  <a:srgbClr val="000000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153" name="Rectangle 2082"/>
          <p:cNvSpPr>
            <a:spLocks noChangeArrowheads="1"/>
          </p:cNvSpPr>
          <p:nvPr/>
        </p:nvSpPr>
        <p:spPr bwMode="auto">
          <a:xfrm>
            <a:off x="5904706" y="3854450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smtClean="0">
                <a:solidFill>
                  <a:srgbClr val="000000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154" name="Rectangle 2083"/>
          <p:cNvSpPr>
            <a:spLocks noChangeArrowheads="1"/>
          </p:cNvSpPr>
          <p:nvPr/>
        </p:nvSpPr>
        <p:spPr bwMode="auto">
          <a:xfrm>
            <a:off x="5871369" y="4481513"/>
            <a:ext cx="82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smtClean="0">
                <a:solidFill>
                  <a:srgbClr val="000000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155" name="Rectangle 2084"/>
          <p:cNvSpPr>
            <a:spLocks noChangeArrowheads="1"/>
          </p:cNvSpPr>
          <p:nvPr/>
        </p:nvSpPr>
        <p:spPr bwMode="auto">
          <a:xfrm>
            <a:off x="5904706" y="4154488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smtClean="0">
                <a:solidFill>
                  <a:srgbClr val="000000"/>
                </a:solidFill>
                <a:latin typeface="Times New Roman" pitchFamily="18" charset="0"/>
              </a:rPr>
              <a:t>Data</a:t>
            </a:r>
          </a:p>
        </p:txBody>
      </p:sp>
      <p:grpSp>
        <p:nvGrpSpPr>
          <p:cNvPr id="156" name="Group 2105"/>
          <p:cNvGrpSpPr>
            <a:grpSpLocks/>
          </p:cNvGrpSpPr>
          <p:nvPr/>
        </p:nvGrpSpPr>
        <p:grpSpPr bwMode="auto">
          <a:xfrm>
            <a:off x="6153944" y="1333500"/>
            <a:ext cx="260350" cy="746125"/>
            <a:chOff x="3892" y="1190"/>
            <a:chExt cx="164" cy="470"/>
          </a:xfrm>
        </p:grpSpPr>
        <p:sp>
          <p:nvSpPr>
            <p:cNvPr id="157" name="Rectangle 2085"/>
            <p:cNvSpPr>
              <a:spLocks noChangeArrowheads="1"/>
            </p:cNvSpPr>
            <p:nvPr/>
          </p:nvSpPr>
          <p:spPr bwMode="auto">
            <a:xfrm>
              <a:off x="3892" y="1286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158" name="Rectangle 2086"/>
            <p:cNvSpPr>
              <a:spLocks noChangeArrowheads="1"/>
            </p:cNvSpPr>
            <p:nvPr/>
          </p:nvSpPr>
          <p:spPr bwMode="auto">
            <a:xfrm>
              <a:off x="3892" y="1190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159" name="Rectangle 2087"/>
            <p:cNvSpPr>
              <a:spLocks noChangeArrowheads="1"/>
            </p:cNvSpPr>
            <p:nvPr/>
          </p:nvSpPr>
          <p:spPr bwMode="auto">
            <a:xfrm>
              <a:off x="3892" y="1372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</p:grpSp>
      <p:sp>
        <p:nvSpPr>
          <p:cNvPr id="160" name="Rectangle 2093"/>
          <p:cNvSpPr>
            <a:spLocks noChangeArrowheads="1"/>
          </p:cNvSpPr>
          <p:nvPr/>
        </p:nvSpPr>
        <p:spPr bwMode="auto">
          <a:xfrm>
            <a:off x="2021954" y="5435255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61" name="Rectangle 2094"/>
          <p:cNvSpPr>
            <a:spLocks noChangeArrowheads="1"/>
          </p:cNvSpPr>
          <p:nvPr/>
        </p:nvSpPr>
        <p:spPr bwMode="auto">
          <a:xfrm>
            <a:off x="2021954" y="5359055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62" name="Freeform 2095"/>
          <p:cNvSpPr>
            <a:spLocks/>
          </p:cNvSpPr>
          <p:nvPr/>
        </p:nvSpPr>
        <p:spPr bwMode="auto">
          <a:xfrm>
            <a:off x="2902744" y="2381250"/>
            <a:ext cx="1074737" cy="3207993"/>
          </a:xfrm>
          <a:custGeom>
            <a:avLst/>
            <a:gdLst>
              <a:gd name="T0" fmla="*/ 2147483647 w 677"/>
              <a:gd name="T1" fmla="*/ 0 h 1433"/>
              <a:gd name="T2" fmla="*/ 2147483647 w 677"/>
              <a:gd name="T3" fmla="*/ 0 h 1433"/>
              <a:gd name="T4" fmla="*/ 2147483647 w 677"/>
              <a:gd name="T5" fmla="*/ 2147483647 h 1433"/>
              <a:gd name="T6" fmla="*/ 0 w 677"/>
              <a:gd name="T7" fmla="*/ 2147483647 h 1433"/>
              <a:gd name="T8" fmla="*/ 0 60000 65536"/>
              <a:gd name="T9" fmla="*/ 0 60000 65536"/>
              <a:gd name="T10" fmla="*/ 0 60000 65536"/>
              <a:gd name="T11" fmla="*/ 0 60000 65536"/>
              <a:gd name="T12" fmla="*/ 0 w 677"/>
              <a:gd name="T13" fmla="*/ 0 h 1433"/>
              <a:gd name="T14" fmla="*/ 677 w 677"/>
              <a:gd name="T15" fmla="*/ 1433 h 14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7" h="1433">
                <a:moveTo>
                  <a:pt x="96" y="0"/>
                </a:moveTo>
                <a:lnTo>
                  <a:pt x="677" y="0"/>
                </a:lnTo>
                <a:lnTo>
                  <a:pt x="677" y="1433"/>
                </a:lnTo>
                <a:lnTo>
                  <a:pt x="0" y="1433"/>
                </a:lnTo>
              </a:path>
            </a:pathLst>
          </a:custGeom>
          <a:noFill/>
          <a:ln w="76200" cap="flat">
            <a:solidFill>
              <a:srgbClr val="80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 sz="2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63" name="Rectangle 2096"/>
          <p:cNvSpPr>
            <a:spLocks noChangeArrowheads="1"/>
          </p:cNvSpPr>
          <p:nvPr/>
        </p:nvSpPr>
        <p:spPr bwMode="auto">
          <a:xfrm>
            <a:off x="1145381" y="1960563"/>
            <a:ext cx="747713" cy="33496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24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rPr>
              <a:t>IR</a:t>
            </a:r>
          </a:p>
        </p:txBody>
      </p:sp>
      <p:sp>
        <p:nvSpPr>
          <p:cNvPr id="164" name="Rectangle 2097"/>
          <p:cNvSpPr>
            <a:spLocks noChangeArrowheads="1"/>
          </p:cNvSpPr>
          <p:nvPr/>
        </p:nvSpPr>
        <p:spPr bwMode="auto">
          <a:xfrm>
            <a:off x="2088356" y="1512888"/>
            <a:ext cx="747713" cy="33496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24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rPr>
              <a:t>MAR</a:t>
            </a:r>
          </a:p>
        </p:txBody>
      </p:sp>
      <p:sp>
        <p:nvSpPr>
          <p:cNvPr id="165" name="Rectangle 2098"/>
          <p:cNvSpPr>
            <a:spLocks noChangeArrowheads="1"/>
          </p:cNvSpPr>
          <p:nvPr/>
        </p:nvSpPr>
        <p:spPr bwMode="auto">
          <a:xfrm>
            <a:off x="2101056" y="1931988"/>
            <a:ext cx="747713" cy="33496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24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rPr>
              <a:t>MBR</a:t>
            </a:r>
          </a:p>
        </p:txBody>
      </p:sp>
      <p:sp>
        <p:nvSpPr>
          <p:cNvPr id="166" name="Rectangle 2099"/>
          <p:cNvSpPr>
            <a:spLocks noChangeArrowheads="1"/>
          </p:cNvSpPr>
          <p:nvPr/>
        </p:nvSpPr>
        <p:spPr bwMode="auto">
          <a:xfrm>
            <a:off x="2112169" y="2352675"/>
            <a:ext cx="747712" cy="334963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rPr>
              <a:t>I/O AR</a:t>
            </a:r>
          </a:p>
        </p:txBody>
      </p:sp>
      <p:sp>
        <p:nvSpPr>
          <p:cNvPr id="167" name="Rectangle 2100"/>
          <p:cNvSpPr>
            <a:spLocks noChangeArrowheads="1"/>
          </p:cNvSpPr>
          <p:nvPr/>
        </p:nvSpPr>
        <p:spPr bwMode="auto">
          <a:xfrm>
            <a:off x="2137569" y="2784475"/>
            <a:ext cx="747712" cy="334963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rPr>
              <a:t>I/O BR</a:t>
            </a:r>
          </a:p>
        </p:txBody>
      </p:sp>
      <p:sp>
        <p:nvSpPr>
          <p:cNvPr id="168" name="Freeform 2101"/>
          <p:cNvSpPr>
            <a:spLocks/>
          </p:cNvSpPr>
          <p:nvPr/>
        </p:nvSpPr>
        <p:spPr bwMode="auto">
          <a:xfrm>
            <a:off x="1051719" y="2873375"/>
            <a:ext cx="952500" cy="612775"/>
          </a:xfrm>
          <a:custGeom>
            <a:avLst/>
            <a:gdLst>
              <a:gd name="T0" fmla="*/ 2147483647 w 600"/>
              <a:gd name="T1" fmla="*/ 2147483647 h 261"/>
              <a:gd name="T2" fmla="*/ 2147483647 w 600"/>
              <a:gd name="T3" fmla="*/ 0 h 261"/>
              <a:gd name="T4" fmla="*/ 2147483647 w 600"/>
              <a:gd name="T5" fmla="*/ 0 h 261"/>
              <a:gd name="T6" fmla="*/ 2147483647 w 600"/>
              <a:gd name="T7" fmla="*/ 2147483647 h 261"/>
              <a:gd name="T8" fmla="*/ 2147483647 w 600"/>
              <a:gd name="T9" fmla="*/ 2147483647 h 261"/>
              <a:gd name="T10" fmla="*/ 0 w 600"/>
              <a:gd name="T11" fmla="*/ 0 h 261"/>
              <a:gd name="T12" fmla="*/ 2147483647 w 600"/>
              <a:gd name="T13" fmla="*/ 2147483647 h 261"/>
              <a:gd name="T14" fmla="*/ 2147483647 w 600"/>
              <a:gd name="T15" fmla="*/ 2147483647 h 26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0"/>
              <a:gd name="T25" fmla="*/ 0 h 261"/>
              <a:gd name="T26" fmla="*/ 600 w 600"/>
              <a:gd name="T27" fmla="*/ 261 h 26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0" h="261">
                <a:moveTo>
                  <a:pt x="513" y="261"/>
                </a:moveTo>
                <a:lnTo>
                  <a:pt x="600" y="0"/>
                </a:lnTo>
                <a:lnTo>
                  <a:pt x="397" y="0"/>
                </a:lnTo>
                <a:lnTo>
                  <a:pt x="310" y="106"/>
                </a:lnTo>
                <a:lnTo>
                  <a:pt x="203" y="10"/>
                </a:lnTo>
                <a:lnTo>
                  <a:pt x="0" y="0"/>
                </a:lnTo>
                <a:lnTo>
                  <a:pt x="126" y="261"/>
                </a:lnTo>
                <a:lnTo>
                  <a:pt x="513" y="261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69" name="Text Box 2102"/>
          <p:cNvSpPr txBox="1">
            <a:spLocks noChangeArrowheads="1"/>
          </p:cNvSpPr>
          <p:nvPr/>
        </p:nvSpPr>
        <p:spPr bwMode="auto">
          <a:xfrm>
            <a:off x="1091406" y="3028950"/>
            <a:ext cx="9048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1400" b="1" smtClean="0">
                <a:solidFill>
                  <a:srgbClr val="000000"/>
                </a:solidFill>
                <a:latin typeface="Times New Roman" pitchFamily="18" charset="0"/>
              </a:rPr>
              <a:t>execution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1400" b="1" smtClean="0">
                <a:solidFill>
                  <a:srgbClr val="000000"/>
                </a:solidFill>
                <a:latin typeface="Times New Roman" pitchFamily="18" charset="0"/>
              </a:rPr>
              <a:t>unit</a:t>
            </a:r>
          </a:p>
        </p:txBody>
      </p:sp>
      <p:grpSp>
        <p:nvGrpSpPr>
          <p:cNvPr id="170" name="Group 2106"/>
          <p:cNvGrpSpPr>
            <a:grpSpLocks/>
          </p:cNvGrpSpPr>
          <p:nvPr/>
        </p:nvGrpSpPr>
        <p:grpSpPr bwMode="auto">
          <a:xfrm>
            <a:off x="6153944" y="2914650"/>
            <a:ext cx="260350" cy="746125"/>
            <a:chOff x="3892" y="1190"/>
            <a:chExt cx="164" cy="470"/>
          </a:xfrm>
        </p:grpSpPr>
        <p:sp>
          <p:nvSpPr>
            <p:cNvPr id="171" name="Rectangle 2107"/>
            <p:cNvSpPr>
              <a:spLocks noChangeArrowheads="1"/>
            </p:cNvSpPr>
            <p:nvPr/>
          </p:nvSpPr>
          <p:spPr bwMode="auto">
            <a:xfrm>
              <a:off x="3892" y="1286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172" name="Rectangle 2108"/>
            <p:cNvSpPr>
              <a:spLocks noChangeArrowheads="1"/>
            </p:cNvSpPr>
            <p:nvPr/>
          </p:nvSpPr>
          <p:spPr bwMode="auto">
            <a:xfrm>
              <a:off x="3892" y="1190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173" name="Rectangle 2109"/>
            <p:cNvSpPr>
              <a:spLocks noChangeArrowheads="1"/>
            </p:cNvSpPr>
            <p:nvPr/>
          </p:nvSpPr>
          <p:spPr bwMode="auto">
            <a:xfrm>
              <a:off x="3892" y="1372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</p:grpSp>
      <p:grpSp>
        <p:nvGrpSpPr>
          <p:cNvPr id="174" name="Group 2110"/>
          <p:cNvGrpSpPr>
            <a:grpSpLocks/>
          </p:cNvGrpSpPr>
          <p:nvPr/>
        </p:nvGrpSpPr>
        <p:grpSpPr bwMode="auto">
          <a:xfrm>
            <a:off x="6153944" y="4705350"/>
            <a:ext cx="260350" cy="746125"/>
            <a:chOff x="3892" y="1190"/>
            <a:chExt cx="164" cy="470"/>
          </a:xfrm>
        </p:grpSpPr>
        <p:sp>
          <p:nvSpPr>
            <p:cNvPr id="175" name="Rectangle 2111"/>
            <p:cNvSpPr>
              <a:spLocks noChangeArrowheads="1"/>
            </p:cNvSpPr>
            <p:nvPr/>
          </p:nvSpPr>
          <p:spPr bwMode="auto">
            <a:xfrm>
              <a:off x="3892" y="1286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176" name="Rectangle 2112"/>
            <p:cNvSpPr>
              <a:spLocks noChangeArrowheads="1"/>
            </p:cNvSpPr>
            <p:nvPr/>
          </p:nvSpPr>
          <p:spPr bwMode="auto">
            <a:xfrm>
              <a:off x="3892" y="1190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177" name="Rectangle 2113"/>
            <p:cNvSpPr>
              <a:spLocks noChangeArrowheads="1"/>
            </p:cNvSpPr>
            <p:nvPr/>
          </p:nvSpPr>
          <p:spPr bwMode="auto">
            <a:xfrm>
              <a:off x="3892" y="1372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</p:grpSp>
      <p:sp>
        <p:nvSpPr>
          <p:cNvPr id="178" name="Line 2114"/>
          <p:cNvSpPr>
            <a:spLocks noChangeShapeType="1"/>
          </p:cNvSpPr>
          <p:nvPr/>
        </p:nvSpPr>
        <p:spPr bwMode="auto">
          <a:xfrm>
            <a:off x="3971131" y="3149600"/>
            <a:ext cx="11430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 sz="2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79" name="Text Box 2115"/>
          <p:cNvSpPr txBox="1">
            <a:spLocks noChangeArrowheads="1"/>
          </p:cNvSpPr>
          <p:nvPr/>
        </p:nvSpPr>
        <p:spPr bwMode="auto">
          <a:xfrm>
            <a:off x="4300059" y="5592845"/>
            <a:ext cx="23968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1200" b="1" dirty="0" smtClean="0">
                <a:solidFill>
                  <a:srgbClr val="000000"/>
                </a:solidFill>
                <a:latin typeface="Times New Roman" pitchFamily="18" charset="0"/>
              </a:rPr>
              <a:t>MAR - Memory Address Register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1200" b="1" dirty="0" smtClean="0">
                <a:solidFill>
                  <a:srgbClr val="000000"/>
                </a:solidFill>
                <a:latin typeface="Times New Roman" pitchFamily="18" charset="0"/>
              </a:rPr>
              <a:t>MBR - Memory Buffer Register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1200" b="1" dirty="0" smtClean="0">
                <a:solidFill>
                  <a:srgbClr val="000000"/>
                </a:solidFill>
                <a:latin typeface="Times New Roman" pitchFamily="18" charset="0"/>
              </a:rPr>
              <a:t>I/O AR - I/O Address Register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1200" b="1" dirty="0" smtClean="0">
                <a:solidFill>
                  <a:srgbClr val="000000"/>
                </a:solidFill>
                <a:latin typeface="Times New Roman" pitchFamily="18" charset="0"/>
              </a:rPr>
              <a:t>I/O BE - I/O Buffer Register</a:t>
            </a:r>
          </a:p>
        </p:txBody>
      </p:sp>
      <p:sp>
        <p:nvSpPr>
          <p:cNvPr id="180" name="Text Box 2117"/>
          <p:cNvSpPr txBox="1">
            <a:spLocks noChangeArrowheads="1"/>
          </p:cNvSpPr>
          <p:nvPr/>
        </p:nvSpPr>
        <p:spPr bwMode="auto">
          <a:xfrm>
            <a:off x="889511" y="3593899"/>
            <a:ext cx="20674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1200" b="1" dirty="0" smtClean="0">
                <a:solidFill>
                  <a:srgbClr val="000000"/>
                </a:solidFill>
                <a:latin typeface="Times New Roman" pitchFamily="18" charset="0"/>
              </a:rPr>
              <a:t>PC - Program Counter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1200" b="1" dirty="0" smtClean="0">
                <a:solidFill>
                  <a:srgbClr val="000000"/>
                </a:solidFill>
                <a:latin typeface="Times New Roman" pitchFamily="18" charset="0"/>
              </a:rPr>
              <a:t>IR - Instruction Register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1200" b="1" dirty="0" smtClean="0">
                <a:solidFill>
                  <a:srgbClr val="000000"/>
                </a:solidFill>
                <a:latin typeface="Times New Roman" pitchFamily="18" charset="0"/>
              </a:rPr>
              <a:t>SP – Stack Pointer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1200" b="1" dirty="0" smtClean="0">
                <a:solidFill>
                  <a:srgbClr val="FF0000"/>
                </a:solidFill>
                <a:latin typeface="Times New Roman" pitchFamily="18" charset="0"/>
              </a:rPr>
              <a:t>*</a:t>
            </a:r>
            <a:r>
              <a:rPr lang="en-US" altLang="es-MX" sz="1200" b="1" dirty="0" smtClean="0">
                <a:solidFill>
                  <a:srgbClr val="000000"/>
                </a:solidFill>
                <a:latin typeface="Times New Roman" pitchFamily="18" charset="0"/>
              </a:rPr>
              <a:t>Must be saved and restored</a:t>
            </a:r>
          </a:p>
        </p:txBody>
      </p:sp>
      <p:sp>
        <p:nvSpPr>
          <p:cNvPr id="181" name="Text Box 2118"/>
          <p:cNvSpPr txBox="1">
            <a:spLocks noChangeArrowheads="1"/>
          </p:cNvSpPr>
          <p:nvPr/>
        </p:nvSpPr>
        <p:spPr bwMode="auto">
          <a:xfrm>
            <a:off x="7512248" y="1411287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82" name="Text Box 2119"/>
          <p:cNvSpPr txBox="1">
            <a:spLocks noChangeArrowheads="1"/>
          </p:cNvSpPr>
          <p:nvPr/>
        </p:nvSpPr>
        <p:spPr bwMode="auto">
          <a:xfrm>
            <a:off x="7471569" y="52832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000" b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183" name="Text Box 2120"/>
          <p:cNvSpPr txBox="1">
            <a:spLocks noChangeArrowheads="1"/>
          </p:cNvSpPr>
          <p:nvPr/>
        </p:nvSpPr>
        <p:spPr bwMode="auto">
          <a:xfrm>
            <a:off x="7515721" y="166211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84" name="Line 2121"/>
          <p:cNvSpPr>
            <a:spLocks noChangeShapeType="1"/>
          </p:cNvSpPr>
          <p:nvPr/>
        </p:nvSpPr>
        <p:spPr bwMode="auto">
          <a:xfrm>
            <a:off x="7655719" y="2079625"/>
            <a:ext cx="0" cy="3084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85" name="Rectangle 2123"/>
          <p:cNvSpPr>
            <a:spLocks noChangeArrowheads="1"/>
          </p:cNvSpPr>
          <p:nvPr/>
        </p:nvSpPr>
        <p:spPr bwMode="auto">
          <a:xfrm>
            <a:off x="1175544" y="2393950"/>
            <a:ext cx="747712" cy="334963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rPr>
              <a:t>*</a:t>
            </a:r>
            <a:r>
              <a:rPr kumimoji="0" lang="en-US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rPr>
              <a:t>SP</a:t>
            </a:r>
          </a:p>
        </p:txBody>
      </p:sp>
      <p:sp>
        <p:nvSpPr>
          <p:cNvPr id="186" name="Rectangle 2124"/>
          <p:cNvSpPr>
            <a:spLocks noChangeArrowheads="1"/>
          </p:cNvSpPr>
          <p:nvPr/>
        </p:nvSpPr>
        <p:spPr bwMode="auto">
          <a:xfrm>
            <a:off x="2135981" y="3221038"/>
            <a:ext cx="747713" cy="33496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rPr>
              <a:t>*</a:t>
            </a:r>
            <a:r>
              <a:rPr kumimoji="0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rPr>
              <a:t>PSW</a:t>
            </a:r>
          </a:p>
        </p:txBody>
      </p:sp>
      <p:sp>
        <p:nvSpPr>
          <p:cNvPr id="187" name="Text Box 4"/>
          <p:cNvSpPr txBox="1">
            <a:spLocks noChangeArrowheads="1"/>
          </p:cNvSpPr>
          <p:nvPr/>
        </p:nvSpPr>
        <p:spPr bwMode="auto">
          <a:xfrm>
            <a:off x="4074319" y="3251200"/>
            <a:ext cx="646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MX" altLang="es-MX" sz="1400" b="1" smtClean="0">
                <a:solidFill>
                  <a:srgbClr val="0000CC"/>
                </a:solidFill>
                <a:latin typeface="Times New Roman" pitchFamily="18" charset="0"/>
              </a:rPr>
              <a:t>BUS</a:t>
            </a:r>
            <a:endParaRPr lang="es-ES" altLang="es-MX" sz="1400" b="1" smtClean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67" name="Text Box 8"/>
          <p:cNvSpPr txBox="1">
            <a:spLocks noChangeArrowheads="1"/>
          </p:cNvSpPr>
          <p:nvPr/>
        </p:nvSpPr>
        <p:spPr bwMode="auto">
          <a:xfrm>
            <a:off x="5707261" y="1589415"/>
            <a:ext cx="1152127" cy="261610"/>
          </a:xfrm>
          <a:prstGeom prst="rect">
            <a:avLst/>
          </a:prstGeom>
          <a:noFill/>
          <a:ln w="12700" cmpd="thinThick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100" dirty="0" err="1" smtClean="0">
                <a:solidFill>
                  <a:srgbClr val="FF0000"/>
                </a:solidFill>
                <a:latin typeface="Times New Roman" pitchFamily="18" charset="0"/>
              </a:rPr>
              <a:t>Stored-program</a:t>
            </a:r>
            <a:endParaRPr lang="es-ES" altLang="es-MX" sz="110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6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a Computer </a:t>
            </a:r>
            <a:r>
              <a:rPr lang="en-US" dirty="0"/>
              <a:t>Works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5</a:t>
            </a:fld>
            <a:endParaRPr lang="es-MX" dirty="0"/>
          </a:p>
        </p:txBody>
      </p:sp>
      <p:pic>
        <p:nvPicPr>
          <p:cNvPr id="6" name="Picture 5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28800"/>
            <a:ext cx="5132387" cy="408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787900" y="5637213"/>
            <a:ext cx="2874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r>
              <a:rPr lang="en-US" altLang="es-MX" sz="1400" i="1" dirty="0"/>
              <a:t>A von Neumann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700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Multiprocessor</a:t>
            </a:r>
            <a:r>
              <a:rPr lang="es-MX" dirty="0" smtClean="0"/>
              <a:t> </a:t>
            </a:r>
            <a:r>
              <a:rPr lang="es-MX" dirty="0" err="1"/>
              <a:t>Architecture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  <p:pic>
        <p:nvPicPr>
          <p:cNvPr id="6" name="Picture 7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46523"/>
            <a:ext cx="6319837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54050" y="4509120"/>
            <a:ext cx="7848600" cy="1953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95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90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</a:rPr>
              <a:t>Several processors processing, one shared memory.</a:t>
            </a:r>
            <a:r>
              <a:rPr kumimoji="1" lang="en-US" altLang="es-MX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</a:rPr>
              <a:t> One Computer System.</a:t>
            </a:r>
            <a:endParaRPr kumimoji="1" lang="en-US" altLang="es-MX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</a:endParaRP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</a:rPr>
              <a:t>General purpose computer system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</a:rPr>
              <a:t>Every processor services </a:t>
            </a:r>
            <a:r>
              <a:rPr kumimoji="1" lang="en-US" altLang="es-MX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</a:rPr>
              <a:t>a process</a:t>
            </a: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</a:rPr>
              <a:t> for a time slice, next time could serve a </a:t>
            </a:r>
            <a:r>
              <a:rPr kumimoji="1" lang="en-US" altLang="es-MX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</a:rPr>
              <a:t>different process</a:t>
            </a: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</a:rPr>
              <a:t>.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</a:rPr>
              <a:t>Is there any issue with the shared memory? _____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</a:rPr>
              <a:t>One-Core/chip.</a:t>
            </a:r>
          </a:p>
        </p:txBody>
      </p:sp>
    </p:spTree>
    <p:extLst>
      <p:ext uri="{BB962C8B-B14F-4D97-AF65-F5344CB8AC3E}">
        <p14:creationId xmlns:p14="http://schemas.microsoft.com/office/powerpoint/2010/main" val="181961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 Dual-Core </a:t>
            </a:r>
            <a:r>
              <a:rPr lang="es-MX" dirty="0" err="1"/>
              <a:t>Design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854074" y="1556792"/>
            <a:ext cx="7108825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One-chip /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multicore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ＭＳ Ｐゴシック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lang="en-US" altLang="es-MX" sz="1800" kern="0" dirty="0">
              <a:solidFill>
                <a:srgbClr val="000000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ＭＳ Ｐゴシック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lang="en-US" altLang="es-MX" sz="1800" kern="0" dirty="0">
              <a:solidFill>
                <a:srgbClr val="000000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ＭＳ Ｐゴシック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lang="en-US" altLang="es-MX" sz="1800" kern="0" dirty="0">
              <a:solidFill>
                <a:srgbClr val="000000"/>
              </a:solidFill>
              <a:latin typeface="Helvetic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  <a:tabLst/>
              <a:defRPr/>
            </a:pPr>
            <a:endParaRPr lang="en-US" altLang="es-MX" sz="1800" kern="0" dirty="0">
              <a:solidFill>
                <a:srgbClr val="000000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Traditional: One</a:t>
            </a:r>
            <a:r>
              <a:rPr lang="en-US" altLang="es-MX" sz="1800" kern="0" dirty="0" smtClean="0">
                <a:solidFill>
                  <a:srgbClr val="000000"/>
                </a:solidFill>
                <a:latin typeface="Helvetica"/>
              </a:rPr>
              <a:t>-t</a:t>
            </a:r>
            <a:r>
              <a:rPr kumimoji="1" lang="en-US" altLang="es-MX" sz="18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hread</a:t>
            </a:r>
            <a:r>
              <a:rPr kumimoji="1" lang="en-US" altLang="es-MX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 / core</a:t>
            </a:r>
            <a:endParaRPr kumimoji="1" lang="en-US" altLang="es-MX" sz="1800" b="1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Helvetica"/>
              <a:ea typeface="ＭＳ Ｐゴシック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Increase</a:t>
            </a:r>
            <a:r>
              <a:rPr kumimoji="1" lang="en-US" altLang="es-MX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 of processing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 : Two-threads / core</a:t>
            </a:r>
            <a:endParaRPr lang="en-US" altLang="es-MX" kern="0" noProof="0" dirty="0" smtClean="0">
              <a:solidFill>
                <a:srgbClr val="000000"/>
              </a:solidFill>
              <a:latin typeface="Helvetic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lang="en-US" altLang="es-MX" sz="1800" kern="0" dirty="0">
                <a:solidFill>
                  <a:srgbClr val="000000"/>
                </a:solidFill>
                <a:latin typeface="Helvetica"/>
              </a:rPr>
              <a:t>A</a:t>
            </a:r>
            <a:r>
              <a:rPr kumimoji="1" lang="en-US" altLang="es-MX" sz="1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fter</a:t>
            </a:r>
            <a:r>
              <a:rPr kumimoji="1" lang="en-US" altLang="es-MX" sz="18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 math: Two-cores / chip &amp; Two-threads / core = ___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ＭＳ Ｐゴシック" charset="-128"/>
            </a:endParaRPr>
          </a:p>
        </p:txBody>
      </p:sp>
      <p:pic>
        <p:nvPicPr>
          <p:cNvPr id="7" name="Picture 10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32856"/>
            <a:ext cx="3073400" cy="226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13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Parallel</a:t>
            </a:r>
            <a:r>
              <a:rPr lang="es-MX" dirty="0" smtClean="0"/>
              <a:t> </a:t>
            </a:r>
            <a:r>
              <a:rPr lang="es-MX" dirty="0" err="1" smtClean="0"/>
              <a:t>Systems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kumimoji="1" lang="en-US" altLang="es-MX" sz="1800" b="1" kern="0" dirty="0" smtClean="0">
              <a:solidFill>
                <a:srgbClr val="3366FF"/>
              </a:solidFill>
              <a:latin typeface="Helvetica"/>
              <a:ea typeface="ＭＳ Ｐゴシック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1800" b="1" kern="0" dirty="0" smtClean="0">
                <a:solidFill>
                  <a:srgbClr val="3366FF"/>
                </a:solidFill>
                <a:latin typeface="Helvetica"/>
                <a:ea typeface="ＭＳ Ｐゴシック" charset="-128"/>
              </a:rPr>
              <a:t>Multiprocessors</a:t>
            </a:r>
            <a:r>
              <a:rPr kumimoji="1" lang="en-US" altLang="es-MX" sz="1800" kern="0" dirty="0" smtClean="0">
                <a:solidFill>
                  <a:srgbClr val="3366FF"/>
                </a:solidFill>
                <a:latin typeface="Helvetica"/>
                <a:ea typeface="ＭＳ Ｐゴシック" charset="-128"/>
              </a:rPr>
              <a:t>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systems growing in use and importance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Also known as </a:t>
            </a: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parallel systems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, </a:t>
            </a: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tightly-coupled systems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Advantages include:</a:t>
            </a:r>
          </a:p>
          <a:p>
            <a:pPr marL="1200150" lvl="2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Arial" charset="0"/>
              <a:buAutoNum type="arabicPeriod"/>
            </a:pP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Increased throughput</a:t>
            </a:r>
          </a:p>
          <a:p>
            <a:pPr marL="1200150" lvl="2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Arial" charset="0"/>
              <a:buAutoNum type="arabicPeriod"/>
            </a:pP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Economy of scale</a:t>
            </a:r>
          </a:p>
          <a:p>
            <a:pPr marL="1200150" lvl="2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Arial" charset="0"/>
              <a:buAutoNum type="arabicPeriod"/>
            </a:pPr>
            <a:r>
              <a:rPr kumimoji="1" lang="en-US" altLang="es-MX" sz="1800" b="1" kern="0" dirty="0" smtClean="0">
                <a:solidFill>
                  <a:srgbClr val="3366FF"/>
                </a:solidFill>
                <a:latin typeface="Helvetica"/>
                <a:ea typeface="ＭＳ Ｐゴシック" charset="-128"/>
              </a:rPr>
              <a:t>Cooperative parallel applications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 - (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e.g. vectorization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).</a:t>
            </a:r>
            <a:endParaRPr kumimoji="1" lang="en-US" altLang="es-MX" sz="1800" kern="0" dirty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Two types:</a:t>
            </a:r>
          </a:p>
          <a:p>
            <a:pPr marL="1200150" lvl="2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Arial" charset="0"/>
              <a:buAutoNum type="arabicPeriod"/>
            </a:pP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Asymmetric Multiprocessing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– each processor is assigned a 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specific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task.</a:t>
            </a:r>
          </a:p>
          <a:p>
            <a:pPr marL="1200150" lvl="2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Arial" charset="0"/>
              <a:buAutoNum type="arabicPeriod"/>
            </a:pP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Symmetric Multiprocessing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– each processor performs all 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tasks</a:t>
            </a:r>
            <a:endParaRPr kumimoji="1" lang="en-US" altLang="es-MX" sz="1800" kern="0" dirty="0">
              <a:solidFill>
                <a:srgbClr val="000000"/>
              </a:solidFill>
              <a:latin typeface="Helvetica"/>
              <a:ea typeface="ＭＳ Ｐゴシック" charset="-128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300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Clustered</a:t>
            </a:r>
            <a:r>
              <a:rPr lang="es-MX" dirty="0"/>
              <a:t> </a:t>
            </a:r>
            <a:r>
              <a:rPr lang="es-MX" dirty="0" err="1"/>
              <a:t>Systems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9</a:t>
            </a:fld>
            <a:endParaRPr lang="es-MX" dirty="0"/>
          </a:p>
        </p:txBody>
      </p:sp>
      <p:pic>
        <p:nvPicPr>
          <p:cNvPr id="6" name="Content Placeholder 3" descr="1.08.pdf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76" b="-3476"/>
          <a:stretch>
            <a:fillRect/>
          </a:stretch>
        </p:blipFill>
        <p:spPr>
          <a:xfrm>
            <a:off x="1403648" y="2132856"/>
            <a:ext cx="6402387" cy="3524250"/>
          </a:xfrm>
        </p:spPr>
      </p:pic>
      <p:sp>
        <p:nvSpPr>
          <p:cNvPr id="3" name="2 CuadroTexto"/>
          <p:cNvSpPr txBox="1"/>
          <p:nvPr/>
        </p:nvSpPr>
        <p:spPr>
          <a:xfrm>
            <a:off x="2627784" y="342900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External</a:t>
            </a:r>
            <a:r>
              <a:rPr lang="es-MX" sz="1200" dirty="0" smtClean="0"/>
              <a:t> Buses</a:t>
            </a:r>
            <a:endParaRPr lang="es-MX" sz="1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292080" y="342385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External</a:t>
            </a:r>
            <a:r>
              <a:rPr lang="es-MX" sz="1200" dirty="0" smtClean="0"/>
              <a:t> Buses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2225902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4028</TotalTime>
  <Words>458</Words>
  <Application>Microsoft Office PowerPoint</Application>
  <PresentationFormat>Presentación en pantalla (4:3)</PresentationFormat>
  <Paragraphs>141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24" baseType="lpstr">
      <vt:lpstr>ＭＳ Ｐゴシック</vt:lpstr>
      <vt:lpstr>Arial</vt:lpstr>
      <vt:lpstr>Calibri</vt:lpstr>
      <vt:lpstr>Comic Sans MS</vt:lpstr>
      <vt:lpstr>Helvetica</vt:lpstr>
      <vt:lpstr>Monotype Sorts</vt:lpstr>
      <vt:lpstr>Times New Roman</vt:lpstr>
      <vt:lpstr>Verdana</vt:lpstr>
      <vt:lpstr>Webdings</vt:lpstr>
      <vt:lpstr>Wingdings</vt:lpstr>
      <vt:lpstr>Tema de Office</vt:lpstr>
      <vt:lpstr>1_Diseño personalizado</vt:lpstr>
      <vt:lpstr>Diseño personalizado</vt:lpstr>
      <vt:lpstr>SISTEMAS OPERATIVOS</vt:lpstr>
      <vt:lpstr>Computer System Architecture</vt:lpstr>
      <vt:lpstr>Von Neumann’s architecture + Bus</vt:lpstr>
      <vt:lpstr>Computer Structure</vt:lpstr>
      <vt:lpstr>How a Computer Works</vt:lpstr>
      <vt:lpstr>Multiprocessor Architecture</vt:lpstr>
      <vt:lpstr>A Dual-Core Design</vt:lpstr>
      <vt:lpstr>Parallel Systems</vt:lpstr>
      <vt:lpstr>Clustered Systems</vt:lpstr>
      <vt:lpstr>Clustered Systems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sdist</cp:lastModifiedBy>
  <cp:revision>385</cp:revision>
  <cp:lastPrinted>2016-01-27T19:01:09Z</cp:lastPrinted>
  <dcterms:created xsi:type="dcterms:W3CDTF">2014-08-28T12:23:32Z</dcterms:created>
  <dcterms:modified xsi:type="dcterms:W3CDTF">2019-01-29T20:13:26Z</dcterms:modified>
</cp:coreProperties>
</file>