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36"/>
  </p:notesMasterIdLst>
  <p:handoutMasterIdLst>
    <p:handoutMasterId r:id="rId37"/>
  </p:handoutMasterIdLst>
  <p:sldIdLst>
    <p:sldId id="258" r:id="rId4"/>
    <p:sldId id="326" r:id="rId5"/>
    <p:sldId id="296" r:id="rId6"/>
    <p:sldId id="297" r:id="rId7"/>
    <p:sldId id="298" r:id="rId8"/>
    <p:sldId id="299" r:id="rId9"/>
    <p:sldId id="301" r:id="rId10"/>
    <p:sldId id="302" r:id="rId11"/>
    <p:sldId id="303" r:id="rId12"/>
    <p:sldId id="304" r:id="rId13"/>
    <p:sldId id="305" r:id="rId14"/>
    <p:sldId id="306" r:id="rId15"/>
    <p:sldId id="345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260" r:id="rId35"/>
  </p:sldIdLst>
  <p:sldSz cx="9144000" cy="6858000" type="screen4x3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FE2D0"/>
    <a:srgbClr val="F8E8BA"/>
    <a:srgbClr val="F5FDA5"/>
    <a:srgbClr val="CCD6D6"/>
    <a:srgbClr val="CED5CD"/>
    <a:srgbClr val="C4DECD"/>
    <a:srgbClr val="BFE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>
      <p:cViewPr varScale="1">
        <p:scale>
          <a:sx n="105" d="100"/>
          <a:sy n="105" d="100"/>
        </p:scale>
        <p:origin x="102" y="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4DA0F0B-381F-43B6-A07F-BC76F2B78697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6866F17-4B96-48FB-BECD-45692BFF47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103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7196-5873-45BE-BEC7-082ACF2D7F15}" type="datetime1">
              <a:rPr lang="es-MX" smtClean="0"/>
              <a:t>31/01/2019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0DE5-FB66-47CB-8EAE-0A2BAEA5A22E}" type="datetime1">
              <a:rPr lang="es-MX" smtClean="0"/>
              <a:t>31/01/2019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CE83-C453-4797-85C5-499CD512B509}" type="datetime1">
              <a:rPr lang="es-MX" smtClean="0"/>
              <a:t>31/01/2019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D5FF-A735-44D4-8806-B4FB1A265B91}" type="datetime1">
              <a:rPr lang="es-MX" smtClean="0"/>
              <a:t>31/01/2019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520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B04E-B08A-490F-93F5-2995EF7E9898}" type="datetime1">
              <a:rPr lang="es-MX" smtClean="0"/>
              <a:t>31/01/2019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836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EB67-54FC-41D0-93E7-744112094ADA}" type="datetime1">
              <a:rPr lang="es-MX" smtClean="0"/>
              <a:t>31/01/2019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4367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9015-3D60-48CD-A099-4934745CC9EF}" type="datetime1">
              <a:rPr lang="es-MX" smtClean="0"/>
              <a:t>31/01/2019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2610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58BD-8D04-4600-8276-6F65C34920D9}" type="datetime1">
              <a:rPr lang="es-MX" smtClean="0"/>
              <a:t>31/01/2019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537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37BF-1028-46CE-BADC-A9C4CF1CE01E}" type="datetime1">
              <a:rPr lang="es-MX" smtClean="0"/>
              <a:t>31/01/2019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713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E7A7-7073-4D80-BAE9-ADEFA029CFD2}" type="datetime1">
              <a:rPr lang="es-MX" smtClean="0"/>
              <a:t>31/01/2019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4326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B1F3-A870-4D3D-93D7-22CBC53CC7DF}" type="datetime1">
              <a:rPr lang="es-MX" smtClean="0"/>
              <a:t>31/01/2019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659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2474-50DF-4F82-AEE3-B1FEE12F32AB}" type="datetime1">
              <a:rPr lang="es-MX" smtClean="0"/>
              <a:t>31/01/2019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B864-8E33-4BCF-ACEE-4171F2D3179E}" type="datetime1">
              <a:rPr lang="es-MX" smtClean="0"/>
              <a:t>31/01/2019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37989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9844-D4FE-4555-9666-801E826C5D57}" type="datetime1">
              <a:rPr lang="es-MX" smtClean="0"/>
              <a:t>31/01/2019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7513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BF9E-426E-48B9-AA02-407606189C4A}" type="datetime1">
              <a:rPr lang="es-MX" smtClean="0"/>
              <a:t>31/01/2019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88558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C814-FB56-4672-AC67-59FB68EF482B}" type="datetime1">
              <a:rPr lang="es-MX" smtClean="0"/>
              <a:t>31/01/2019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6287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8FF0-E8B8-425E-A886-F99B551FEF17}" type="datetime1">
              <a:rPr lang="es-MX" smtClean="0"/>
              <a:t>31/01/2019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57170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8D45-48C5-4C3F-AF8F-2DD4034656F9}" type="datetime1">
              <a:rPr lang="es-MX" smtClean="0"/>
              <a:t>31/01/2019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49690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10BC-801F-4204-B5E8-770F077DD344}" type="datetime1">
              <a:rPr lang="es-MX" smtClean="0"/>
              <a:t>31/01/2019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29070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A302-B839-4DD6-817E-687CAC193D4D}" type="datetime1">
              <a:rPr lang="es-MX" smtClean="0"/>
              <a:t>31/01/2019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306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CB3A-5BB6-42C8-9D7E-B96F107C3FC0}" type="datetime1">
              <a:rPr lang="es-MX" smtClean="0"/>
              <a:t>31/01/2019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51847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6D4D-0F7B-4849-9539-01E9E3374BAE}" type="datetime1">
              <a:rPr lang="es-MX" smtClean="0"/>
              <a:t>31/01/2019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17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BCE6-D191-4480-BF21-A0A76A54FD6D}" type="datetime1">
              <a:rPr lang="es-MX" smtClean="0"/>
              <a:t>31/01/2019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BC05-1A24-419D-8876-DCE128709C13}" type="datetime1">
              <a:rPr lang="es-MX" smtClean="0"/>
              <a:t>31/01/2019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51281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CEEB-5388-4884-8E5E-08F219B0186B}" type="datetime1">
              <a:rPr lang="es-MX" smtClean="0"/>
              <a:t>31/01/2019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39359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B73-DD46-4DF3-8798-0B71AFBEA110}" type="datetime1">
              <a:rPr lang="es-MX" smtClean="0"/>
              <a:t>31/01/2019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06813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46CB-C6AA-4FB6-820E-2CE38BE796E3}" type="datetime1">
              <a:rPr lang="es-MX" smtClean="0"/>
              <a:t>31/01/2019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03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DC25-EEDC-4E23-87BA-2DC5EA999B9B}" type="datetime1">
              <a:rPr lang="es-MX" smtClean="0"/>
              <a:t>31/01/2019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B969-A238-4186-AA2A-B5FB62C834DD}" type="datetime1">
              <a:rPr lang="es-MX" smtClean="0"/>
              <a:t>31/01/2019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6901-053B-473A-A41F-8D3D7E762177}" type="datetime1">
              <a:rPr lang="es-MX" smtClean="0"/>
              <a:t>31/01/2019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B000-09CE-46FA-B5A6-C144F987BB4D}" type="datetime1">
              <a:rPr lang="es-MX" smtClean="0"/>
              <a:t>31/01/2019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D5D4-BA7E-48DC-A8C0-9491FC0D68D8}" type="datetime1">
              <a:rPr lang="es-MX" smtClean="0"/>
              <a:t>31/01/2019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B809-7C1A-4DFA-8F82-C580A8F2EABB}" type="datetime1">
              <a:rPr lang="es-MX" smtClean="0"/>
              <a:t>31/01/2019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F4745-351B-40A1-AA7C-22B7A3398999}" type="datetime1">
              <a:rPr lang="es-MX" smtClean="0"/>
              <a:t>31/01/2019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02F0E-5F1A-4E9D-B07E-12E5F497CCBF}" type="datetime1">
              <a:rPr lang="es-MX" smtClean="0"/>
              <a:t>31/01/2019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117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0014F-8CFC-4CDC-93C5-E61A87882B43}" type="datetime1">
              <a:rPr lang="es-MX" smtClean="0"/>
              <a:t>31/01/2019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3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SO</a:t>
            </a:r>
          </a:p>
          <a:p>
            <a:r>
              <a:rPr lang="es-MX" dirty="0"/>
              <a:t>E</a:t>
            </a:r>
            <a:r>
              <a:rPr lang="es-MX" dirty="0" smtClean="0"/>
              <a:t> – </a:t>
            </a:r>
            <a:r>
              <a:rPr lang="es-MX" dirty="0"/>
              <a:t>M</a:t>
            </a:r>
            <a:r>
              <a:rPr lang="es-MX" dirty="0" smtClean="0"/>
              <a:t>  2019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90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Distributed</a:t>
            </a:r>
            <a:r>
              <a:rPr lang="es-MX" dirty="0"/>
              <a:t> </a:t>
            </a:r>
            <a:r>
              <a:rPr lang="es-MX" dirty="0" err="1"/>
              <a:t>Computer</a:t>
            </a:r>
            <a:r>
              <a:rPr lang="es-MX" dirty="0"/>
              <a:t> </a:t>
            </a:r>
            <a:r>
              <a:rPr lang="es-MX" dirty="0" err="1"/>
              <a:t>Systems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10</a:t>
            </a:fld>
            <a:endParaRPr lang="es-MX" dirty="0"/>
          </a:p>
        </p:txBody>
      </p:sp>
      <p:grpSp>
        <p:nvGrpSpPr>
          <p:cNvPr id="7" name="6 Grupo"/>
          <p:cNvGrpSpPr/>
          <p:nvPr/>
        </p:nvGrpSpPr>
        <p:grpSpPr>
          <a:xfrm>
            <a:off x="1681386" y="1549574"/>
            <a:ext cx="6076950" cy="4562476"/>
            <a:chOff x="1681386" y="1549574"/>
            <a:chExt cx="6076950" cy="4562476"/>
          </a:xfrm>
        </p:grpSpPr>
        <p:pic>
          <p:nvPicPr>
            <p:cNvPr id="2050" name="Picture 2" descr="http://image.slidesharecdn.com/faulttoleranceindistributedsystems-140702080630-phpapp02/95/fault-tolerance-in-distributed-systems-6-638.jpg?cb=140428849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1386" y="1549574"/>
              <a:ext cx="6076950" cy="4562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5 CuadroTexto"/>
            <p:cNvSpPr txBox="1"/>
            <p:nvPr/>
          </p:nvSpPr>
          <p:spPr>
            <a:xfrm>
              <a:off x="1844688" y="1988840"/>
              <a:ext cx="575034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s-MX" dirty="0"/>
            </a:p>
          </p:txBody>
        </p:sp>
      </p:grpSp>
      <p:sp>
        <p:nvSpPr>
          <p:cNvPr id="8" name="CuadroTexto 7"/>
          <p:cNvSpPr txBox="1"/>
          <p:nvPr/>
        </p:nvSpPr>
        <p:spPr>
          <a:xfrm>
            <a:off x="2850350" y="2358172"/>
            <a:ext cx="54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CS-a</a:t>
            </a:r>
            <a:endParaRPr lang="es-MX" sz="12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5364088" y="2879078"/>
            <a:ext cx="54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CS-b</a:t>
            </a:r>
            <a:endParaRPr lang="es-MX" sz="12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3275856" y="5517232"/>
            <a:ext cx="54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CS-c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415573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Client</a:t>
            </a:r>
            <a:r>
              <a:rPr lang="es-MX" dirty="0" smtClean="0"/>
              <a:t>-Server </a:t>
            </a:r>
            <a:r>
              <a:rPr lang="es-MX" dirty="0" err="1" smtClean="0"/>
              <a:t>Computer</a:t>
            </a:r>
            <a:r>
              <a:rPr lang="es-MX" dirty="0" smtClean="0"/>
              <a:t> </a:t>
            </a:r>
            <a:r>
              <a:rPr lang="es-MX" dirty="0" err="1" smtClean="0"/>
              <a:t>Systems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11</a:t>
            </a:fld>
            <a:endParaRPr lang="es-MX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4713" y="1484784"/>
            <a:ext cx="7351712" cy="46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08585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s-MX" dirty="0" smtClean="0">
                <a:solidFill>
                  <a:srgbClr val="000000"/>
                </a:solidFill>
                <a:latin typeface="Helvetica" pitchFamily="-84" charset="0"/>
              </a:rPr>
              <a:t>Client-Server Computer System</a:t>
            </a: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s-MX" dirty="0" smtClean="0">
                <a:solidFill>
                  <a:srgbClr val="000000"/>
                </a:solidFill>
                <a:latin typeface="Helvetica" pitchFamily="-84" charset="0"/>
              </a:rPr>
              <a:t>Personal Computers and Mobiles working like </a:t>
            </a:r>
            <a:r>
              <a:rPr kumimoji="1" lang="en-US" altLang="es-MX" b="1" dirty="0">
                <a:solidFill>
                  <a:srgbClr val="3366FF"/>
                </a:solidFill>
                <a:latin typeface="Helvetica" pitchFamily="-84" charset="0"/>
              </a:rPr>
              <a:t>clients</a:t>
            </a:r>
            <a:r>
              <a:rPr kumimoji="1" lang="en-US" altLang="es-MX" dirty="0" smtClean="0">
                <a:solidFill>
                  <a:srgbClr val="000000"/>
                </a:solidFill>
                <a:latin typeface="Helvetica" pitchFamily="-84" charset="0"/>
              </a:rPr>
              <a:t> through browsers that access the </a:t>
            </a:r>
            <a:r>
              <a:rPr kumimoji="1" lang="en-US" altLang="es-MX" b="1" dirty="0" smtClean="0">
                <a:solidFill>
                  <a:srgbClr val="3366FF"/>
                </a:solidFill>
                <a:latin typeface="Helvetica" pitchFamily="-84" charset="0"/>
              </a:rPr>
              <a:t>servers</a:t>
            </a:r>
            <a:endParaRPr kumimoji="1" lang="en-US" altLang="es-MX" dirty="0" smtClean="0">
              <a:solidFill>
                <a:srgbClr val="000000"/>
              </a:solidFill>
              <a:latin typeface="Helvetica" pitchFamily="-84" charset="0"/>
            </a:endParaRP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s-MX" dirty="0" smtClean="0">
                <a:solidFill>
                  <a:srgbClr val="000000"/>
                </a:solidFill>
                <a:latin typeface="Helvetica" pitchFamily="-84" charset="0"/>
              </a:rPr>
              <a:t>Many systems now </a:t>
            </a:r>
            <a:r>
              <a:rPr kumimoji="1" lang="en-US" altLang="es-MX" b="1" dirty="0" smtClean="0">
                <a:solidFill>
                  <a:srgbClr val="3366FF"/>
                </a:solidFill>
                <a:latin typeface="Helvetica" pitchFamily="-84" charset="0"/>
              </a:rPr>
              <a:t>servers</a:t>
            </a:r>
            <a:r>
              <a:rPr kumimoji="1" lang="en-US" altLang="es-MX" dirty="0" smtClean="0">
                <a:solidFill>
                  <a:srgbClr val="000000"/>
                </a:solidFill>
                <a:latin typeface="Helvetica" pitchFamily="-84" charset="0"/>
              </a:rPr>
              <a:t>, responding to requests generated by </a:t>
            </a:r>
            <a:r>
              <a:rPr kumimoji="1" lang="en-US" altLang="es-MX" b="1" dirty="0" smtClean="0">
                <a:solidFill>
                  <a:srgbClr val="3366FF"/>
                </a:solidFill>
                <a:latin typeface="Helvetica" pitchFamily="-84" charset="0"/>
              </a:rPr>
              <a:t>clients</a:t>
            </a:r>
          </a:p>
          <a:p>
            <a:pPr lvl="2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es-MX" b="1" dirty="0" smtClean="0">
                <a:solidFill>
                  <a:srgbClr val="3366FF"/>
                </a:solidFill>
                <a:latin typeface="Helvetica" pitchFamily="-84" charset="0"/>
              </a:rPr>
              <a:t>Compute-server system </a:t>
            </a:r>
            <a:r>
              <a:rPr kumimoji="1" lang="en-US" altLang="es-MX" dirty="0" smtClean="0">
                <a:solidFill>
                  <a:srgbClr val="000000"/>
                </a:solidFill>
                <a:latin typeface="Helvetica" pitchFamily="-84" charset="0"/>
              </a:rPr>
              <a:t>provides an interface to client to request services (i.e. Bank Portals, Amazon, )</a:t>
            </a:r>
          </a:p>
          <a:p>
            <a:pPr lvl="2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es-MX" b="1" dirty="0" smtClean="0">
                <a:solidFill>
                  <a:srgbClr val="3366FF"/>
                </a:solidFill>
                <a:latin typeface="Helvetica" pitchFamily="-84" charset="0"/>
              </a:rPr>
              <a:t>File-server system </a:t>
            </a:r>
            <a:r>
              <a:rPr kumimoji="1" lang="en-US" altLang="es-MX" dirty="0" smtClean="0">
                <a:solidFill>
                  <a:srgbClr val="000000"/>
                </a:solidFill>
                <a:latin typeface="Helvetica" pitchFamily="-84" charset="0"/>
              </a:rPr>
              <a:t>provides interface for clients to store and retrieve files (i.e. Drop Box, One Drive, …)</a:t>
            </a:r>
          </a:p>
        </p:txBody>
      </p:sp>
      <p:pic>
        <p:nvPicPr>
          <p:cNvPr id="7" name="Picture 1" descr="1_1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221088"/>
            <a:ext cx="4610100" cy="200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90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Real-Time </a:t>
            </a:r>
            <a:r>
              <a:rPr lang="es-MX" dirty="0" err="1"/>
              <a:t>Systems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12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71600" y="1772816"/>
            <a:ext cx="7029450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95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0099"/>
              </a:buClr>
              <a:buSzPct val="90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Often used as a control device in a dedicated application such as controlling scientific experiments, medical imaging systems, industrial control systems, robots and some display systems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Well-defined fixed-time constraints</a:t>
            </a:r>
          </a:p>
          <a:p>
            <a:pPr lvl="1"/>
            <a:r>
              <a:rPr lang="en-US" altLang="es-MX" dirty="0" smtClean="0"/>
              <a:t>Critical </a:t>
            </a:r>
            <a:r>
              <a:rPr lang="en-US" altLang="es-MX" dirty="0"/>
              <a:t>tasks are completed on </a:t>
            </a:r>
            <a:r>
              <a:rPr lang="en-US" altLang="es-MX" dirty="0" smtClean="0"/>
              <a:t>time</a:t>
            </a:r>
          </a:p>
          <a:p>
            <a:pPr lvl="1"/>
            <a:r>
              <a:rPr lang="en-US" altLang="es-MX" dirty="0"/>
              <a:t>U</a:t>
            </a:r>
            <a:r>
              <a:rPr lang="en-US" altLang="es-MX" dirty="0" smtClean="0"/>
              <a:t>tility </a:t>
            </a:r>
            <a:r>
              <a:rPr lang="en-US" altLang="es-MX" dirty="0"/>
              <a:t>in industrial control of </a:t>
            </a:r>
            <a:r>
              <a:rPr lang="en-US" altLang="es-MX" dirty="0" smtClean="0"/>
              <a:t>robotics</a:t>
            </a:r>
          </a:p>
          <a:p>
            <a:pPr lvl="1"/>
            <a:r>
              <a:rPr lang="en-US" altLang="es-MX" dirty="0"/>
              <a:t>Useful in applications (multimedia, virtual reality) requiring tight response times</a:t>
            </a:r>
            <a:endParaRPr lang="en-US" altLang="es-MX" dirty="0" smtClean="0"/>
          </a:p>
          <a:p>
            <a:pPr lvl="1"/>
            <a:r>
              <a:rPr lang="en-US" altLang="es-MX" dirty="0" smtClean="0"/>
              <a:t>Conflicts </a:t>
            </a:r>
            <a:r>
              <a:rPr lang="en-US" altLang="es-MX" dirty="0"/>
              <a:t>with time-sharing systems, not supported by general-purpose operating </a:t>
            </a:r>
            <a:r>
              <a:rPr lang="en-US" altLang="es-MX" dirty="0" smtClean="0"/>
              <a:t>systems</a:t>
            </a: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Real-Time OS  / CS</a:t>
            </a:r>
          </a:p>
        </p:txBody>
      </p:sp>
    </p:spTree>
    <p:extLst>
      <p:ext uri="{BB962C8B-B14F-4D97-AF65-F5344CB8AC3E}">
        <p14:creationId xmlns:p14="http://schemas.microsoft.com/office/powerpoint/2010/main" val="188772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Operating-System</a:t>
            </a:r>
            <a:r>
              <a:rPr lang="es-MX" dirty="0"/>
              <a:t> </a:t>
            </a:r>
            <a:r>
              <a:rPr lang="es-MX" dirty="0" err="1"/>
              <a:t>Structures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 algn="ctr">
              <a:buNone/>
            </a:pPr>
            <a:r>
              <a:rPr lang="es-MX" sz="4400" dirty="0" err="1" smtClean="0"/>
              <a:t>Operating-System</a:t>
            </a:r>
            <a:r>
              <a:rPr lang="es-MX" sz="4400" dirty="0" smtClean="0"/>
              <a:t> </a:t>
            </a:r>
            <a:r>
              <a:rPr lang="es-MX" sz="4400" dirty="0" err="1" smtClean="0"/>
              <a:t>Structures</a:t>
            </a:r>
            <a:endParaRPr lang="es-MX" sz="4400" dirty="0" smtClean="0"/>
          </a:p>
          <a:p>
            <a:pPr marL="0" indent="0" algn="ctr">
              <a:buNone/>
            </a:pPr>
            <a:r>
              <a:rPr lang="es-MX" sz="4400" dirty="0" err="1"/>
              <a:t>f</a:t>
            </a:r>
            <a:r>
              <a:rPr lang="es-MX" sz="4400" dirty="0" err="1" smtClean="0"/>
              <a:t>or</a:t>
            </a:r>
            <a:r>
              <a:rPr lang="es-MX" sz="4400" dirty="0" smtClean="0"/>
              <a:t> </a:t>
            </a:r>
            <a:r>
              <a:rPr lang="es-MX" sz="4400" dirty="0" err="1" smtClean="0"/>
              <a:t>services</a:t>
            </a:r>
            <a:endParaRPr lang="es-MX" sz="44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9199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Operating</a:t>
            </a:r>
            <a:r>
              <a:rPr lang="es-MX" dirty="0"/>
              <a:t> </a:t>
            </a:r>
            <a:r>
              <a:rPr lang="es-MX" dirty="0" err="1"/>
              <a:t>System</a:t>
            </a:r>
            <a:r>
              <a:rPr lang="es-MX" dirty="0"/>
              <a:t> </a:t>
            </a:r>
            <a:r>
              <a:rPr lang="es-MX" dirty="0" err="1"/>
              <a:t>Services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14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43608" y="1556792"/>
            <a:ext cx="6862762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Operating systems provide an environment for execution of programs, storage and services to programs and users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One set of operating-system services provides functions that are helpful to the user: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User interface </a:t>
            </a:r>
            <a:r>
              <a:rPr kumimoji="1" lang="en-US" altLang="es-MX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- Almost all operating systems have a user interface (</a:t>
            </a:r>
            <a:r>
              <a:rPr kumimoji="1" lang="en-US" altLang="es-MX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UI</a:t>
            </a:r>
            <a:r>
              <a:rPr kumimoji="1" lang="en-US" altLang="es-MX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).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tabLst/>
              <a:defRPr/>
            </a:pPr>
            <a:r>
              <a:rPr kumimoji="1" lang="en-US" altLang="es-MX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Varies between </a:t>
            </a:r>
            <a:r>
              <a:rPr kumimoji="1" lang="en-US" altLang="es-MX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Command-Line </a:t>
            </a:r>
            <a:r>
              <a:rPr kumimoji="1" lang="en-US" altLang="es-MX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(</a:t>
            </a:r>
            <a:r>
              <a:rPr kumimoji="1" lang="en-US" altLang="es-MX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CLI</a:t>
            </a:r>
            <a:r>
              <a:rPr kumimoji="1" lang="en-US" altLang="es-MX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)</a:t>
            </a:r>
            <a:r>
              <a:rPr kumimoji="1" lang="en-US" altLang="es-MX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, </a:t>
            </a:r>
            <a:r>
              <a:rPr kumimoji="1" lang="en-US" altLang="es-MX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Graphics User Interface </a:t>
            </a:r>
            <a:r>
              <a:rPr kumimoji="1" lang="en-US" altLang="es-MX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(</a:t>
            </a:r>
            <a:r>
              <a:rPr kumimoji="1" lang="en-US" altLang="es-MX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GUI</a:t>
            </a:r>
            <a:r>
              <a:rPr kumimoji="1" lang="en-US" altLang="es-MX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)</a:t>
            </a:r>
            <a:r>
              <a:rPr kumimoji="1" lang="en-US" altLang="es-MX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,</a:t>
            </a:r>
            <a:r>
              <a:rPr kumimoji="1" lang="en-US" altLang="es-MX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  Batch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Program execution </a:t>
            </a:r>
            <a:r>
              <a:rPr kumimoji="1" lang="en-US" altLang="es-MX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- The system must be able to load a program into memory and to run that program, end execution, either normally or abnormally (indicating error)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I/O operations </a:t>
            </a:r>
            <a:r>
              <a:rPr kumimoji="1" lang="en-US" altLang="es-MX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-  A running program may require I/O, which may involve a file on storage or any other I/O device</a:t>
            </a:r>
          </a:p>
        </p:txBody>
      </p:sp>
    </p:spTree>
    <p:extLst>
      <p:ext uri="{BB962C8B-B14F-4D97-AF65-F5344CB8AC3E}">
        <p14:creationId xmlns:p14="http://schemas.microsoft.com/office/powerpoint/2010/main" val="277968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Operating</a:t>
            </a:r>
            <a:r>
              <a:rPr lang="es-MX" dirty="0"/>
              <a:t> </a:t>
            </a:r>
            <a:r>
              <a:rPr lang="es-MX" dirty="0" err="1"/>
              <a:t>System</a:t>
            </a:r>
            <a:r>
              <a:rPr lang="es-MX" dirty="0"/>
              <a:t> </a:t>
            </a:r>
            <a:r>
              <a:rPr lang="es-MX" dirty="0" err="1"/>
              <a:t>Services</a:t>
            </a:r>
            <a:r>
              <a:rPr lang="es-MX" dirty="0"/>
              <a:t> </a:t>
            </a:r>
            <a:r>
              <a:rPr lang="es-MX" dirty="0" smtClean="0"/>
              <a:t>(</a:t>
            </a:r>
            <a:r>
              <a:rPr lang="es-MX" sz="2400" dirty="0"/>
              <a:t>c</a:t>
            </a:r>
            <a:r>
              <a:rPr lang="es-MX" sz="2400" dirty="0" smtClean="0"/>
              <a:t>ont</a:t>
            </a:r>
            <a:r>
              <a:rPr lang="es-MX" sz="2400" dirty="0"/>
              <a:t>.</a:t>
            </a:r>
            <a:r>
              <a:rPr lang="es-MX" dirty="0"/>
              <a:t>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15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82638" y="1484785"/>
            <a:ext cx="7542212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One set of operating-system services provides functions that are helpful to the user (Cont.):</a:t>
            </a:r>
            <a:endParaRPr kumimoji="1" lang="en-US" altLang="es-MX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File-system manipulation </a:t>
            </a:r>
            <a:r>
              <a:rPr kumimoji="1" lang="en-US" altLang="es-MX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-  The file system is of particular interest. Programs need to read and write files and directories, create and delete them, search them, list file Information, permission management.</a:t>
            </a:r>
            <a:endParaRPr kumimoji="1" lang="en-US" altLang="es-MX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Communications</a:t>
            </a:r>
            <a:r>
              <a:rPr kumimoji="1" lang="en-US" altLang="es-MX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– Processes may exchange information, on the same computer or between computers over a network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tabLst/>
              <a:defRPr/>
            </a:pPr>
            <a:r>
              <a:rPr kumimoji="1" lang="en-US" altLang="es-MX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Communications may be via shared memory or through message passing (packets moved by the OS)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Error detection </a:t>
            </a:r>
            <a:r>
              <a:rPr kumimoji="1" lang="en-US" altLang="es-MX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– OS needs to be constantly aware of possible errors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tabLst/>
              <a:defRPr/>
            </a:pPr>
            <a:r>
              <a:rPr kumimoji="1" lang="en-US" altLang="es-MX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May occur in the CPU and memory hardware, in I/O devices, in user program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tabLst/>
              <a:defRPr/>
            </a:pPr>
            <a:r>
              <a:rPr kumimoji="1" lang="en-US" altLang="es-MX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For each type of error, OS should take the appropriate action to ensure correct and consistent computing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tabLst/>
              <a:defRPr/>
            </a:pPr>
            <a:r>
              <a:rPr kumimoji="1" lang="en-US" altLang="es-MX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Debugging facilities can greatly enhance the user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’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 and programmer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’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 abilities to efficiently use the system</a:t>
            </a:r>
            <a:endParaRPr kumimoji="1" lang="en-US" altLang="es-MX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160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Operating</a:t>
            </a:r>
            <a:r>
              <a:rPr lang="es-MX" dirty="0"/>
              <a:t> </a:t>
            </a:r>
            <a:r>
              <a:rPr lang="es-MX" dirty="0" err="1"/>
              <a:t>System</a:t>
            </a:r>
            <a:r>
              <a:rPr lang="es-MX" dirty="0"/>
              <a:t> </a:t>
            </a:r>
            <a:r>
              <a:rPr lang="es-MX" dirty="0" err="1"/>
              <a:t>Services</a:t>
            </a:r>
            <a:r>
              <a:rPr lang="es-MX" dirty="0"/>
              <a:t> (</a:t>
            </a:r>
            <a:r>
              <a:rPr lang="es-MX" sz="2400" dirty="0"/>
              <a:t>cont.</a:t>
            </a:r>
            <a:r>
              <a:rPr lang="es-MX" dirty="0"/>
              <a:t>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16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42950" y="1556792"/>
            <a:ext cx="7404100" cy="4492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Another set of OS functions exists for ensuring the efficient operation of the system itself via resource sharing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Resource allocation - </a:t>
            </a:r>
            <a:r>
              <a:rPr kumimoji="1" lang="en-US" altLang="es-MX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When  multiple users or multiple jobs running concurrently, resources must be allocated to each of them</a:t>
            </a:r>
          </a:p>
          <a:p>
            <a:pPr marL="1085850" marR="0" lvl="2" indent="-2286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tabLst/>
              <a:defRPr/>
            </a:pPr>
            <a:r>
              <a:rPr kumimoji="1" lang="en-US" altLang="es-MX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Many types of resources -   CPU cycles, main memory, file storage, I/O devices.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Accounting -</a:t>
            </a:r>
            <a:r>
              <a:rPr kumimoji="1" lang="en-US" altLang="es-MX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To keep track of which users use how much and what kinds of computer resources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Protection and security - </a:t>
            </a:r>
            <a:r>
              <a:rPr kumimoji="1" lang="en-US" altLang="es-MX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The owners of information stored in a multiuser or networked computer system may want to control use of that information, concurrent processes should not interfere with each other</a:t>
            </a:r>
          </a:p>
          <a:p>
            <a:pPr marL="1085850" marR="0" lvl="2" indent="-2286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tabLst/>
              <a:defRPr/>
            </a:pPr>
            <a:r>
              <a:rPr kumimoji="1" lang="en-US" altLang="es-MX" sz="1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Protection</a:t>
            </a:r>
            <a:r>
              <a:rPr kumimoji="1" lang="en-US" altLang="es-MX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involves ensuring that all access to system resources is controlled</a:t>
            </a:r>
          </a:p>
          <a:p>
            <a:pPr marL="1085850" marR="0" lvl="2" indent="-2286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tabLst/>
              <a:defRPr/>
            </a:pPr>
            <a:r>
              <a:rPr kumimoji="1" lang="en-US" altLang="es-MX" sz="1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Security</a:t>
            </a:r>
            <a:r>
              <a:rPr kumimoji="1" lang="en-US" altLang="es-MX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of the system from outsiders requires user authentication, extends to defending external I/O devices from invalid access attempts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endParaRPr kumimoji="1" lang="en-US" altLang="es-MX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543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View of Operating System Services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17</a:t>
            </a:fld>
            <a:endParaRPr lang="es-MX" dirty="0"/>
          </a:p>
        </p:txBody>
      </p:sp>
      <p:pic>
        <p:nvPicPr>
          <p:cNvPr id="6" name="Picture 4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1988840"/>
            <a:ext cx="7218363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866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err="1"/>
              <a:t>User</a:t>
            </a:r>
            <a:r>
              <a:rPr lang="es-MX" dirty="0"/>
              <a:t> </a:t>
            </a:r>
            <a:r>
              <a:rPr lang="es-MX" dirty="0" err="1" smtClean="0"/>
              <a:t>Op</a:t>
            </a:r>
            <a:r>
              <a:rPr lang="es-MX" dirty="0" smtClean="0"/>
              <a:t> </a:t>
            </a:r>
            <a:r>
              <a:rPr lang="es-MX" dirty="0" err="1" smtClean="0"/>
              <a:t>Sis</a:t>
            </a:r>
            <a:r>
              <a:rPr lang="es-MX" dirty="0" smtClean="0"/>
              <a:t> </a:t>
            </a:r>
            <a:r>
              <a:rPr lang="es-MX" dirty="0"/>
              <a:t>Interface - CLI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18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39155" y="1556792"/>
            <a:ext cx="7121525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Command-Line Interface (CLI) or </a:t>
            </a: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command interpreter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allows direct command entry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Sometimes implemented in Kernel, sometimes by </a:t>
            </a: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S</a:t>
            </a:r>
            <a:r>
              <a:rPr kumimoji="1" lang="en-US" altLang="es-MX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ystem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Programs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Sometimes multiple flavors implemented – </a:t>
            </a:r>
            <a:r>
              <a:rPr lang="en-US" altLang="es-MX" b="1" kern="0" dirty="0">
                <a:solidFill>
                  <a:srgbClr val="3366FF"/>
                </a:solidFill>
                <a:latin typeface="Helvetica"/>
              </a:rPr>
              <a:t>S</a:t>
            </a: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hells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Primarily fetches a command from user and executes it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Sometimes commands Built-in, sometimes just names of Programs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If the latter, adding new features doesn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’</a:t>
            </a:r>
            <a:r>
              <a:rPr kumimoji="1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t require shell modification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tabLst/>
              <a:defRPr/>
            </a:pPr>
            <a:r>
              <a:rPr lang="en-US" altLang="es-MX" i="1" kern="0" dirty="0" err="1">
                <a:solidFill>
                  <a:srgbClr val="000000"/>
                </a:solidFill>
                <a:latin typeface="Helvetica"/>
              </a:rPr>
              <a:t>d</a:t>
            </a:r>
            <a:r>
              <a:rPr lang="en-US" altLang="es-MX" i="1" kern="0" dirty="0" err="1" smtClean="0">
                <a:solidFill>
                  <a:srgbClr val="000000"/>
                </a:solidFill>
                <a:latin typeface="Helvetica"/>
              </a:rPr>
              <a:t>ir</a:t>
            </a:r>
            <a:r>
              <a:rPr lang="en-US" altLang="es-MX" i="1" kern="0" dirty="0" smtClean="0">
                <a:solidFill>
                  <a:srgbClr val="000000"/>
                </a:solidFill>
                <a:latin typeface="Helvetica"/>
              </a:rPr>
              <a:t>, ls, copy, </a:t>
            </a:r>
            <a:r>
              <a:rPr lang="en-US" altLang="es-MX" i="1" kern="0" dirty="0" err="1" smtClean="0">
                <a:solidFill>
                  <a:srgbClr val="000000"/>
                </a:solidFill>
                <a:latin typeface="Helvetica"/>
              </a:rPr>
              <a:t>cp</a:t>
            </a:r>
            <a:endParaRPr lang="en-US" altLang="es-MX" i="1" kern="0" dirty="0" smtClean="0">
              <a:solidFill>
                <a:srgbClr val="000000"/>
              </a:solidFill>
              <a:latin typeface="Helvetica"/>
            </a:endParaRP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tabLst/>
              <a:defRPr/>
            </a:pPr>
            <a:r>
              <a:rPr lang="en-US" altLang="es-MX" kern="0" dirty="0" err="1" smtClean="0">
                <a:solidFill>
                  <a:srgbClr val="000000"/>
                </a:solidFill>
                <a:latin typeface="Helvetica"/>
              </a:rPr>
              <a:t>myFirstProgram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,  </a:t>
            </a: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91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err="1"/>
              <a:t>User</a:t>
            </a:r>
            <a:r>
              <a:rPr lang="es-MX" dirty="0"/>
              <a:t> </a:t>
            </a:r>
            <a:r>
              <a:rPr lang="es-MX" dirty="0" err="1" smtClean="0"/>
              <a:t>Op</a:t>
            </a:r>
            <a:r>
              <a:rPr lang="es-MX" dirty="0" smtClean="0"/>
              <a:t> </a:t>
            </a:r>
            <a:r>
              <a:rPr lang="es-MX" dirty="0" err="1" smtClean="0"/>
              <a:t>Sys</a:t>
            </a:r>
            <a:r>
              <a:rPr lang="es-MX" dirty="0" smtClean="0"/>
              <a:t> </a:t>
            </a:r>
            <a:r>
              <a:rPr lang="es-MX" dirty="0"/>
              <a:t>Interface - GUI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19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1484784"/>
            <a:ext cx="73279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User-friendly </a:t>
            </a: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desktop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metaphor interface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Usually mouse, keyboard, and monitor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Icons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represent files, programs, actions, </a:t>
            </a:r>
            <a:r>
              <a:rPr kumimoji="1" lang="en-US" altLang="es-MX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etc</a:t>
            </a: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Various mouse buttons over objects in the interface cause various actions (provide information, options, execute function, open directory (known as a </a:t>
            </a: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folder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))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Invented at Xerox PARC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Many systems now include both CLI and GUI interfaces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Microsoft Windows is GUI with CLI </a:t>
            </a:r>
            <a:r>
              <a:rPr kumimoji="1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“</a:t>
            </a:r>
            <a:r>
              <a:rPr kumimoji="1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command</a:t>
            </a:r>
            <a:r>
              <a:rPr kumimoji="1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”</a:t>
            </a:r>
            <a:r>
              <a:rPr kumimoji="1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shell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Apple Mac OS X is </a:t>
            </a:r>
            <a:r>
              <a:rPr kumimoji="1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“</a:t>
            </a:r>
            <a:r>
              <a:rPr kumimoji="1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Aqua</a:t>
            </a:r>
            <a:r>
              <a:rPr kumimoji="1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”</a:t>
            </a:r>
            <a:r>
              <a:rPr kumimoji="1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GUI interface with UNIX kernel underneath and shells available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Unix and Linux have CLI with optional GUI interfaces (CDE, KDE, GNOME)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050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Operating-System</a:t>
            </a:r>
            <a:r>
              <a:rPr lang="es-MX" dirty="0"/>
              <a:t> </a:t>
            </a:r>
            <a:r>
              <a:rPr lang="es-MX" dirty="0" err="1" smtClean="0"/>
              <a:t>Components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 algn="ctr">
              <a:buNone/>
            </a:pPr>
            <a:r>
              <a:rPr lang="es-MX" sz="4400" dirty="0" err="1" smtClean="0"/>
              <a:t>Operating-System</a:t>
            </a:r>
            <a:r>
              <a:rPr lang="es-MX" sz="4400" dirty="0" smtClean="0"/>
              <a:t> </a:t>
            </a:r>
            <a:r>
              <a:rPr lang="es-MX" sz="4400" dirty="0" err="1" smtClean="0"/>
              <a:t>Components</a:t>
            </a:r>
            <a:endParaRPr lang="es-MX" sz="44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9876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System</a:t>
            </a:r>
            <a:r>
              <a:rPr lang="es-MX" dirty="0" smtClean="0"/>
              <a:t> </a:t>
            </a:r>
            <a:r>
              <a:rPr lang="es-MX" dirty="0" err="1" smtClean="0"/>
              <a:t>Calls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20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57709" y="1556792"/>
            <a:ext cx="6429375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Programming interface to the services (kernel) provided by the OS</a:t>
            </a:r>
            <a:endParaRPr kumimoji="1" lang="en-US" altLang="es-MX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Typically written in a high-level language (C or C++) and then translated to Assembly Language.</a:t>
            </a:r>
            <a:endParaRPr kumimoji="1" lang="en-US" altLang="es-MX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Mostly accessed by programs via a high-level </a:t>
            </a: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Application Programming Interface </a:t>
            </a: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(</a:t>
            </a: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API</a:t>
            </a: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)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rather than direct System Call use</a:t>
            </a:r>
            <a:endParaRPr kumimoji="1" lang="en-US" altLang="es-MX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Three most common APIs are Win32 API for Windows, POSIX API for POSIX-based systems (including virtually all versions of UNIX, Linux, and Mac OS X), and Java API for the Java virtual machine (JVM)</a:t>
            </a:r>
          </a:p>
        </p:txBody>
      </p:sp>
    </p:spTree>
    <p:extLst>
      <p:ext uri="{BB962C8B-B14F-4D97-AF65-F5344CB8AC3E}">
        <p14:creationId xmlns:p14="http://schemas.microsoft.com/office/powerpoint/2010/main" val="344648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API – </a:t>
            </a:r>
            <a:r>
              <a:rPr lang="es-MX" dirty="0" err="1"/>
              <a:t>System</a:t>
            </a:r>
            <a:r>
              <a:rPr lang="es-MX" dirty="0"/>
              <a:t> </a:t>
            </a:r>
            <a:r>
              <a:rPr lang="es-MX" dirty="0" err="1"/>
              <a:t>Call</a:t>
            </a:r>
            <a:r>
              <a:rPr lang="es-MX" dirty="0"/>
              <a:t> – OS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21</a:t>
            </a:fld>
            <a:endParaRPr lang="es-MX" dirty="0"/>
          </a:p>
        </p:txBody>
      </p:sp>
      <p:grpSp>
        <p:nvGrpSpPr>
          <p:cNvPr id="9" name="8 Grupo"/>
          <p:cNvGrpSpPr/>
          <p:nvPr/>
        </p:nvGrpSpPr>
        <p:grpSpPr>
          <a:xfrm>
            <a:off x="1043608" y="1700808"/>
            <a:ext cx="7153275" cy="4381500"/>
            <a:chOff x="1043608" y="1700808"/>
            <a:chExt cx="7153275" cy="4381500"/>
          </a:xfrm>
        </p:grpSpPr>
        <p:pic>
          <p:nvPicPr>
            <p:cNvPr id="6" name="Picture 5" descr="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1700808"/>
              <a:ext cx="7153275" cy="438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6 CuadroTexto"/>
            <p:cNvSpPr txBox="1"/>
            <p:nvPr/>
          </p:nvSpPr>
          <p:spPr>
            <a:xfrm>
              <a:off x="3625131" y="4077072"/>
              <a:ext cx="10081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600" dirty="0" smtClean="0"/>
                <a:t>Vector, </a:t>
              </a:r>
              <a:r>
                <a:rPr lang="es-MX" sz="1600" dirty="0" err="1" smtClean="0"/>
                <a:t>interrupts</a:t>
              </a:r>
              <a:endParaRPr lang="es-MX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5580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Standard C Library </a:t>
            </a:r>
            <a:r>
              <a:rPr lang="es-MX" dirty="0" err="1"/>
              <a:t>Example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22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8349" y="1484784"/>
            <a:ext cx="7642225" cy="4704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 program invoking </a:t>
            </a:r>
            <a:r>
              <a:rPr kumimoji="1" lang="en-US" altLang="es-MX" sz="18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printf</a:t>
            </a:r>
            <a:r>
              <a:rPr kumimoji="1" lang="en-US" altLang="es-MX" sz="1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() 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library call, which calls </a:t>
            </a:r>
            <a:r>
              <a:rPr kumimoji="1" lang="en-US" altLang="es-MX" sz="1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write()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system call</a:t>
            </a:r>
          </a:p>
        </p:txBody>
      </p:sp>
      <p:pic>
        <p:nvPicPr>
          <p:cNvPr id="7" name="Picture 1" descr="Screen Shot 2012-12-01 at 1.12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7" y="1994669"/>
            <a:ext cx="4168775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651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Types</a:t>
            </a:r>
            <a:r>
              <a:rPr lang="es-MX" dirty="0"/>
              <a:t> of </a:t>
            </a:r>
            <a:r>
              <a:rPr lang="es-MX" dirty="0" err="1"/>
              <a:t>System</a:t>
            </a:r>
            <a:r>
              <a:rPr lang="es-MX" dirty="0"/>
              <a:t> </a:t>
            </a:r>
            <a:r>
              <a:rPr lang="es-MX" dirty="0" err="1" smtClean="0"/>
              <a:t>Calls</a:t>
            </a:r>
            <a:r>
              <a:rPr lang="es-MX" dirty="0" smtClean="0"/>
              <a:t> to </a:t>
            </a:r>
            <a:r>
              <a:rPr lang="es-MX" dirty="0" err="1" smtClean="0"/>
              <a:t>kernel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23</a:t>
            </a:fld>
            <a:endParaRPr lang="es-MX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539552" y="1556792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Process control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create process, terminate process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end, abort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load, execute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get process attributes, set process attributes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wait for time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wait event, signal event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allocate and free memory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Dump memory if error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Debugger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for determining </a:t>
            </a: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bugs, single step 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execution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Locks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for managing access to shared data between processes</a:t>
            </a:r>
          </a:p>
        </p:txBody>
      </p:sp>
    </p:spTree>
    <p:extLst>
      <p:ext uri="{BB962C8B-B14F-4D97-AF65-F5344CB8AC3E}">
        <p14:creationId xmlns:p14="http://schemas.microsoft.com/office/powerpoint/2010/main" val="301573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Types</a:t>
            </a:r>
            <a:r>
              <a:rPr lang="es-MX" dirty="0"/>
              <a:t> of </a:t>
            </a:r>
            <a:r>
              <a:rPr lang="es-MX" dirty="0" err="1"/>
              <a:t>System</a:t>
            </a:r>
            <a:r>
              <a:rPr lang="es-MX" dirty="0"/>
              <a:t> </a:t>
            </a:r>
            <a:r>
              <a:rPr lang="es-MX" dirty="0" err="1"/>
              <a:t>Calls</a:t>
            </a:r>
            <a:r>
              <a:rPr lang="es-MX" dirty="0"/>
              <a:t> (</a:t>
            </a:r>
            <a:r>
              <a:rPr lang="es-MX" sz="2400" dirty="0"/>
              <a:t>cont.</a:t>
            </a:r>
            <a:r>
              <a:rPr lang="es-MX" dirty="0"/>
              <a:t>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24</a:t>
            </a:fld>
            <a:endParaRPr lang="es-MX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43"/>
          <a:stretch>
            <a:fillRect/>
          </a:stretch>
        </p:blipFill>
        <p:spPr bwMode="auto">
          <a:xfrm>
            <a:off x="323528" y="1916832"/>
            <a:ext cx="85344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031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Types</a:t>
            </a:r>
            <a:r>
              <a:rPr lang="es-MX" dirty="0"/>
              <a:t> of </a:t>
            </a:r>
            <a:r>
              <a:rPr lang="es-MX" dirty="0" err="1"/>
              <a:t>System</a:t>
            </a:r>
            <a:r>
              <a:rPr lang="es-MX" dirty="0"/>
              <a:t> </a:t>
            </a:r>
            <a:r>
              <a:rPr lang="es-MX" dirty="0" err="1"/>
              <a:t>Calls</a:t>
            </a:r>
            <a:r>
              <a:rPr lang="es-MX" dirty="0"/>
              <a:t> (</a:t>
            </a:r>
            <a:r>
              <a:rPr lang="es-MX" sz="2400" dirty="0"/>
              <a:t>cont.</a:t>
            </a:r>
            <a:r>
              <a:rPr lang="es-MX" dirty="0"/>
              <a:t>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25</a:t>
            </a:fld>
            <a:endParaRPr lang="es-MX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467544" y="16288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File management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create file, delete file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open, close file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read, write, reposition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get and set file attributes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764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Types</a:t>
            </a:r>
            <a:r>
              <a:rPr lang="es-MX" dirty="0"/>
              <a:t> of </a:t>
            </a:r>
            <a:r>
              <a:rPr lang="es-MX" dirty="0" err="1"/>
              <a:t>System</a:t>
            </a:r>
            <a:r>
              <a:rPr lang="es-MX" dirty="0"/>
              <a:t> </a:t>
            </a:r>
            <a:r>
              <a:rPr lang="es-MX" dirty="0" err="1"/>
              <a:t>Calls</a:t>
            </a:r>
            <a:r>
              <a:rPr lang="es-MX" dirty="0"/>
              <a:t> (</a:t>
            </a:r>
            <a:r>
              <a:rPr lang="es-MX" sz="2400" dirty="0"/>
              <a:t>cont.</a:t>
            </a:r>
            <a:r>
              <a:rPr lang="es-MX" dirty="0"/>
              <a:t>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26</a:t>
            </a:fld>
            <a:endParaRPr lang="es-MX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57" b="47963"/>
          <a:stretch>
            <a:fillRect/>
          </a:stretch>
        </p:blipFill>
        <p:spPr bwMode="auto">
          <a:xfrm>
            <a:off x="395536" y="1412776"/>
            <a:ext cx="8534400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89" b="19279"/>
          <a:stretch>
            <a:fillRect/>
          </a:stretch>
        </p:blipFill>
        <p:spPr bwMode="auto">
          <a:xfrm>
            <a:off x="429122" y="3933056"/>
            <a:ext cx="85344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48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Types</a:t>
            </a:r>
            <a:r>
              <a:rPr lang="es-MX" dirty="0"/>
              <a:t> of </a:t>
            </a:r>
            <a:r>
              <a:rPr lang="es-MX" dirty="0" err="1"/>
              <a:t>System</a:t>
            </a:r>
            <a:r>
              <a:rPr lang="es-MX" dirty="0"/>
              <a:t> </a:t>
            </a:r>
            <a:r>
              <a:rPr lang="es-MX" dirty="0" err="1"/>
              <a:t>Calls</a:t>
            </a:r>
            <a:r>
              <a:rPr lang="es-MX" dirty="0"/>
              <a:t> (</a:t>
            </a:r>
            <a:r>
              <a:rPr lang="es-MX" sz="2400" dirty="0"/>
              <a:t>cont.</a:t>
            </a:r>
            <a:r>
              <a:rPr lang="es-MX" dirty="0"/>
              <a:t>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27</a:t>
            </a:fld>
            <a:endParaRPr lang="es-MX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95" b="-5016"/>
          <a:stretch>
            <a:fillRect/>
          </a:stretch>
        </p:blipFill>
        <p:spPr bwMode="auto">
          <a:xfrm>
            <a:off x="400050" y="1647825"/>
            <a:ext cx="8534400" cy="217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820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Types</a:t>
            </a:r>
            <a:r>
              <a:rPr lang="es-MX" dirty="0"/>
              <a:t> of </a:t>
            </a:r>
            <a:r>
              <a:rPr lang="es-MX" dirty="0" err="1"/>
              <a:t>System</a:t>
            </a:r>
            <a:r>
              <a:rPr lang="es-MX" dirty="0"/>
              <a:t> </a:t>
            </a:r>
            <a:r>
              <a:rPr lang="es-MX" dirty="0" err="1"/>
              <a:t>Calls</a:t>
            </a:r>
            <a:r>
              <a:rPr lang="es-MX" dirty="0"/>
              <a:t> (</a:t>
            </a:r>
            <a:r>
              <a:rPr lang="es-MX" sz="2400" dirty="0"/>
              <a:t>cont.</a:t>
            </a:r>
            <a:r>
              <a:rPr lang="es-MX" dirty="0"/>
              <a:t>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28</a:t>
            </a:fld>
            <a:endParaRPr lang="es-MX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467544" y="16288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Device management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request device, release device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read, write, reposition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get device attributes, set device attributes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logically attach or detach devices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968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Types</a:t>
            </a:r>
            <a:r>
              <a:rPr lang="es-MX" dirty="0"/>
              <a:t> of </a:t>
            </a:r>
            <a:r>
              <a:rPr lang="es-MX" dirty="0" err="1"/>
              <a:t>System</a:t>
            </a:r>
            <a:r>
              <a:rPr lang="es-MX" dirty="0"/>
              <a:t> </a:t>
            </a:r>
            <a:r>
              <a:rPr lang="es-MX" dirty="0" err="1"/>
              <a:t>Calls</a:t>
            </a:r>
            <a:r>
              <a:rPr lang="es-MX" dirty="0"/>
              <a:t> (</a:t>
            </a:r>
            <a:r>
              <a:rPr lang="es-MX" sz="2400" dirty="0"/>
              <a:t>cont.</a:t>
            </a:r>
            <a:r>
              <a:rPr lang="es-MX" dirty="0"/>
              <a:t>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29</a:t>
            </a:fld>
            <a:endParaRPr lang="es-MX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821308" y="1412776"/>
            <a:ext cx="7234238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Information maintenance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get time or date, set time or date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get system data, set system data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get and set process, file, or device attributes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Communications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create, delete communication connection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send, receive messages if </a:t>
            </a: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message passing model 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to </a:t>
            </a: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host name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or </a:t>
            </a: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process name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From</a:t>
            </a: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client 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to</a:t>
            </a: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server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Shared-memory model 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create and gain access to memory regions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transfer status information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attach and detach remote devices</a:t>
            </a:r>
          </a:p>
        </p:txBody>
      </p:sp>
    </p:spTree>
    <p:extLst>
      <p:ext uri="{BB962C8B-B14F-4D97-AF65-F5344CB8AC3E}">
        <p14:creationId xmlns:p14="http://schemas.microsoft.com/office/powerpoint/2010/main" val="369720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Process</a:t>
            </a:r>
            <a:r>
              <a:rPr lang="es-MX" dirty="0"/>
              <a:t> Management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A process is a program in execution. It is a unit of work within the system. Program is a </a:t>
            </a:r>
            <a:r>
              <a:rPr kumimoji="1" lang="en-US" altLang="es-MX" sz="1800" b="1" i="1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passive entity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, process is an </a:t>
            </a:r>
            <a:r>
              <a:rPr kumimoji="1" lang="en-US" altLang="es-MX" sz="1800" b="1" i="1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active entity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.</a:t>
            </a:r>
          </a:p>
          <a:p>
            <a:pPr lv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s-MX" sz="1800" kern="0" dirty="0" smtClean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MS PGothic" pitchFamily="34" charset="-128"/>
              </a:rPr>
              <a:t>Process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needs resources to accomplish its task</a:t>
            </a: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CPU, memory, I/O, files</a:t>
            </a: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Initialization data</a:t>
            </a:r>
          </a:p>
          <a:p>
            <a:pPr lv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s-MX" sz="1800" kern="0" dirty="0" smtClean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MS PGothic" pitchFamily="34" charset="-128"/>
              </a:rPr>
              <a:t>Process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termination requires reclaim of any reusable resources</a:t>
            </a:r>
          </a:p>
          <a:p>
            <a:pPr lv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s-MX" sz="1800" kern="0" dirty="0" smtClean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MS PGothic" pitchFamily="34" charset="-128"/>
              </a:rPr>
              <a:t>A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process has one </a:t>
            </a:r>
            <a:r>
              <a:rPr kumimoji="1" lang="en-US" altLang="es-MX" sz="1800" b="1" kern="0" dirty="0">
                <a:solidFill>
                  <a:srgbClr val="3366FF"/>
                </a:solidFill>
                <a:latin typeface="Helvetica"/>
                <a:ea typeface="MS PGothic" pitchFamily="34" charset="-128"/>
              </a:rPr>
              <a:t>program counter</a:t>
            </a:r>
            <a:r>
              <a:rPr kumimoji="1" lang="en-US" altLang="es-MX" sz="2000" b="1" kern="0" dirty="0">
                <a:solidFill>
                  <a:srgbClr val="3366FF"/>
                </a:solidFill>
                <a:latin typeface="Helvetica"/>
                <a:ea typeface="MS PGothic" pitchFamily="34" charset="-128"/>
              </a:rPr>
              <a:t>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specifying location of next instruction to execute</a:t>
            </a:r>
          </a:p>
          <a:p>
            <a:pPr lv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s-MX" sz="1800" kern="0" dirty="0" smtClean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MS PGothic" pitchFamily="34" charset="-128"/>
              </a:rPr>
              <a:t>Typically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system has many processes, some user, some operating system running concurrently on one or more CPUs</a:t>
            </a: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Concurrency by multiplexing the CPUs among the </a:t>
            </a: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MS PGothic" pitchFamily="34" charset="-128"/>
              </a:rPr>
              <a:t>processes</a:t>
            </a:r>
            <a:endParaRPr kumimoji="1" lang="en-US" altLang="es-MX" sz="1800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1581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Types</a:t>
            </a:r>
            <a:r>
              <a:rPr lang="es-MX" dirty="0"/>
              <a:t> of </a:t>
            </a:r>
            <a:r>
              <a:rPr lang="es-MX" dirty="0" err="1"/>
              <a:t>System</a:t>
            </a:r>
            <a:r>
              <a:rPr lang="es-MX" dirty="0"/>
              <a:t> </a:t>
            </a:r>
            <a:r>
              <a:rPr lang="es-MX" dirty="0" err="1"/>
              <a:t>Calls</a:t>
            </a:r>
            <a:r>
              <a:rPr lang="es-MX" dirty="0"/>
              <a:t> (</a:t>
            </a:r>
            <a:r>
              <a:rPr lang="es-MX" sz="2400" dirty="0"/>
              <a:t>cont.</a:t>
            </a:r>
            <a:r>
              <a:rPr lang="es-MX" dirty="0"/>
              <a:t>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30</a:t>
            </a:fld>
            <a:endParaRPr lang="es-MX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467544" y="1484784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Protection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Control access to resources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Get and set permissions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Allow and deny user access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193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dirty="0"/>
              <a:t>Windows and  Unix System Calls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31</a:t>
            </a:fld>
            <a:endParaRPr lang="es-MX" dirty="0"/>
          </a:p>
        </p:txBody>
      </p:sp>
      <p:pic>
        <p:nvPicPr>
          <p:cNvPr id="6" name="Picture 6" descr="OS8-p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84784"/>
            <a:ext cx="5395912" cy="481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702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References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Presentación</a:t>
            </a:r>
            <a:r>
              <a:rPr lang="en-US" dirty="0" smtClean="0"/>
              <a:t> de Ramón Ríos.</a:t>
            </a:r>
            <a:endParaRPr lang="en-US" dirty="0"/>
          </a:p>
          <a:p>
            <a:r>
              <a:rPr lang="en-US" dirty="0" err="1" smtClean="0"/>
              <a:t>Capítulos</a:t>
            </a:r>
            <a:r>
              <a:rPr lang="en-US" dirty="0" smtClean="0"/>
              <a:t>: Operating </a:t>
            </a:r>
            <a:r>
              <a:rPr lang="en-US" dirty="0"/>
              <a:t>System Concepts; </a:t>
            </a:r>
            <a:r>
              <a:rPr lang="en-US" dirty="0" err="1" smtClean="0"/>
              <a:t>Silberschatz</a:t>
            </a:r>
            <a:r>
              <a:rPr lang="en-US" dirty="0"/>
              <a:t>, Galvin, Gagne.</a:t>
            </a:r>
            <a:endParaRPr lang="en-US" dirty="0" smtClean="0"/>
          </a:p>
          <a:p>
            <a:r>
              <a:rPr lang="en-US" dirty="0" smtClean="0"/>
              <a:t>31-ene-2019</a:t>
            </a:r>
            <a:endParaRPr lang="en-US" dirty="0"/>
          </a:p>
          <a:p>
            <a:endParaRPr lang="en-US" dirty="0" smtClean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t>32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31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Process</a:t>
            </a:r>
            <a:r>
              <a:rPr lang="es-MX" dirty="0"/>
              <a:t> Management </a:t>
            </a:r>
            <a:r>
              <a:rPr lang="es-MX" dirty="0" err="1"/>
              <a:t>Activities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4</a:t>
            </a:fld>
            <a:endParaRPr lang="es-MX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56878" y="1484784"/>
            <a:ext cx="75866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s-MX" dirty="0" smtClean="0">
                <a:solidFill>
                  <a:srgbClr val="000000"/>
                </a:solidFill>
                <a:latin typeface="Helvetica" pitchFamily="-84" charset="0"/>
              </a:rPr>
              <a:t>The operating system is responsible for the following activities in connection with process management: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17774" y="2348880"/>
            <a:ext cx="7958137" cy="3735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s-MX" sz="2000" i="1" dirty="0" smtClean="0"/>
              <a:t>Creating</a:t>
            </a:r>
            <a:r>
              <a:rPr lang="en-US" altLang="es-MX" sz="2000" dirty="0" smtClean="0"/>
              <a:t> and </a:t>
            </a:r>
            <a:r>
              <a:rPr lang="en-US" altLang="es-MX" sz="2000" i="1" dirty="0" smtClean="0"/>
              <a:t>deleting</a:t>
            </a:r>
            <a:r>
              <a:rPr lang="en-US" altLang="es-MX" sz="2000" dirty="0" smtClean="0"/>
              <a:t> both user and system processes</a:t>
            </a:r>
          </a:p>
          <a:p>
            <a:endParaRPr lang="en-US" altLang="es-MX" sz="2000" i="1" dirty="0"/>
          </a:p>
          <a:p>
            <a:r>
              <a:rPr lang="en-US" altLang="es-MX" sz="2000" i="1" dirty="0" smtClean="0"/>
              <a:t>Suspending</a:t>
            </a:r>
            <a:r>
              <a:rPr lang="en-US" altLang="es-MX" sz="2000" dirty="0" smtClean="0"/>
              <a:t> and </a:t>
            </a:r>
            <a:r>
              <a:rPr lang="en-US" altLang="es-MX" sz="2000" i="1" dirty="0" smtClean="0"/>
              <a:t>resuming</a:t>
            </a:r>
            <a:r>
              <a:rPr lang="en-US" altLang="es-MX" sz="2000" dirty="0" smtClean="0"/>
              <a:t> processes</a:t>
            </a:r>
          </a:p>
          <a:p>
            <a:endParaRPr lang="en-US" altLang="es-MX" sz="2000" dirty="0" smtClean="0"/>
          </a:p>
          <a:p>
            <a:r>
              <a:rPr lang="en-US" altLang="es-MX" sz="2000" dirty="0" smtClean="0"/>
              <a:t>Providing mechanisms for process </a:t>
            </a:r>
            <a:r>
              <a:rPr lang="en-US" altLang="es-MX" sz="2000" i="1" dirty="0" smtClean="0"/>
              <a:t>synchronization</a:t>
            </a:r>
          </a:p>
          <a:p>
            <a:endParaRPr lang="en-US" altLang="es-MX" sz="2000" dirty="0" smtClean="0"/>
          </a:p>
          <a:p>
            <a:r>
              <a:rPr lang="en-US" altLang="es-MX" sz="2000" dirty="0" smtClean="0"/>
              <a:t>Providing mechanisms for process </a:t>
            </a:r>
            <a:r>
              <a:rPr lang="en-US" altLang="es-MX" sz="2000" i="1" dirty="0" smtClean="0"/>
              <a:t>communication</a:t>
            </a:r>
          </a:p>
          <a:p>
            <a:endParaRPr lang="en-US" altLang="es-MX" sz="2000" dirty="0" smtClean="0"/>
          </a:p>
          <a:p>
            <a:r>
              <a:rPr lang="en-US" altLang="es-MX" sz="2000" dirty="0" smtClean="0"/>
              <a:t>Providing mechanisms for </a:t>
            </a:r>
            <a:r>
              <a:rPr lang="en-US" altLang="es-MX" sz="2000" i="1" dirty="0" smtClean="0"/>
              <a:t>deadlock</a:t>
            </a:r>
            <a:r>
              <a:rPr lang="en-US" altLang="es-MX" sz="2000" dirty="0" smtClean="0"/>
              <a:t> handling</a:t>
            </a:r>
          </a:p>
        </p:txBody>
      </p:sp>
    </p:spTree>
    <p:extLst>
      <p:ext uri="{BB962C8B-B14F-4D97-AF65-F5344CB8AC3E}">
        <p14:creationId xmlns:p14="http://schemas.microsoft.com/office/powerpoint/2010/main" val="418455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Memory</a:t>
            </a:r>
            <a:r>
              <a:rPr lang="es-MX" dirty="0"/>
              <a:t> Management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To execute a program all (or part) of the instructions must be in memory</a:t>
            </a: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s-MX" sz="1800" kern="0" dirty="0" smtClean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MS PGothic" pitchFamily="34" charset="-128"/>
              </a:rPr>
              <a:t>All 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(or part) of the </a:t>
            </a: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MS PGothic" pitchFamily="34" charset="-128"/>
              </a:rPr>
              <a:t>data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that is needed by the program must be in memory.</a:t>
            </a:r>
            <a:endParaRPr kumimoji="1" lang="en-US" altLang="es-MX" sz="800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s-MX" sz="1800" kern="0" dirty="0" smtClean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MS PGothic" pitchFamily="34" charset="-128"/>
              </a:rPr>
              <a:t>Memory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management determines what is in memory and when</a:t>
            </a: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Optimizing </a:t>
            </a:r>
            <a:r>
              <a:rPr kumimoji="1" lang="en-US" altLang="es-MX" sz="1800" i="1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CPU utilization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 and </a:t>
            </a:r>
            <a:r>
              <a:rPr kumimoji="1" lang="en-US" altLang="es-MX" sz="1800" i="1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computer response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 to users</a:t>
            </a:r>
            <a:endParaRPr kumimoji="1" lang="en-US" altLang="es-MX" sz="800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s-MX" sz="1800" kern="0" dirty="0" smtClean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MS PGothic" pitchFamily="34" charset="-128"/>
              </a:rPr>
              <a:t>Memory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management activities</a:t>
            </a: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s-MX" sz="1800" i="1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Keeping track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 of which parts of memory are currently being used and by whom</a:t>
            </a: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Deciding which processes (or parts thereof) and data to move into and out of </a:t>
            </a: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MS PGothic" pitchFamily="34" charset="-128"/>
              </a:rPr>
              <a:t>memory (</a:t>
            </a:r>
            <a:r>
              <a:rPr kumimoji="1" lang="en-US" altLang="es-MX" sz="1400" kern="0" dirty="0" smtClean="0">
                <a:solidFill>
                  <a:srgbClr val="000000"/>
                </a:solidFill>
                <a:latin typeface="Helvetica"/>
                <a:ea typeface="MS PGothic" pitchFamily="34" charset="-128"/>
              </a:rPr>
              <a:t>from or to disks</a:t>
            </a: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MS PGothic" pitchFamily="34" charset="-128"/>
              </a:rPr>
              <a:t>)</a:t>
            </a:r>
            <a:endParaRPr kumimoji="1" lang="en-US" altLang="es-MX" sz="1800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s-MX" sz="1800" i="1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Allocating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 and </a:t>
            </a:r>
            <a:r>
              <a:rPr kumimoji="1" lang="en-US" altLang="es-MX" sz="1800" i="1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deallocating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 memory space as needed</a:t>
            </a:r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0460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Storage Management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OS provides uniform, logical view of information storage</a:t>
            </a: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Abstracts physical properties to logical storage unit  - </a:t>
            </a:r>
            <a:r>
              <a:rPr kumimoji="1" lang="en-US" altLang="es-MX" sz="1800" b="1" kern="0" dirty="0">
                <a:solidFill>
                  <a:srgbClr val="3366FF"/>
                </a:solidFill>
                <a:latin typeface="Helvetica"/>
                <a:ea typeface="MS PGothic" pitchFamily="34" charset="-128"/>
              </a:rPr>
              <a:t>file</a:t>
            </a: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Each medium is controlled by device (i.e., disk drive, tape drive)</a:t>
            </a:r>
          </a:p>
          <a:p>
            <a:pPr marL="1085850" lvl="2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Varying properties include access speed, capacity, data-transfer rate, access method (sequential or random)</a:t>
            </a:r>
          </a:p>
          <a:p>
            <a:pPr marL="1085850" lvl="2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</a:pPr>
            <a:endParaRPr kumimoji="1" lang="en-US" altLang="es-MX" sz="800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File-System management</a:t>
            </a: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s-MX" sz="1800" i="1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Files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 usually organized into </a:t>
            </a:r>
            <a:r>
              <a:rPr kumimoji="1" lang="en-US" altLang="es-MX" sz="1800" i="1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directories</a:t>
            </a: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Access control on most systems to determine who can access what</a:t>
            </a: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OS activities include</a:t>
            </a:r>
          </a:p>
          <a:p>
            <a:pPr marL="1085850" lvl="2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Creating and deleting files and directories</a:t>
            </a:r>
          </a:p>
          <a:p>
            <a:pPr marL="1085850" lvl="2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Primitives to manipulate files and directories</a:t>
            </a:r>
          </a:p>
          <a:p>
            <a:pPr marL="1085850" lvl="2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Mapping files onto secondary storage</a:t>
            </a:r>
          </a:p>
          <a:p>
            <a:pPr marL="1085850" lvl="2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Backup files onto stable (non-volatile) storage media</a:t>
            </a:r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524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I/O </a:t>
            </a:r>
            <a:r>
              <a:rPr lang="es-MX" dirty="0" err="1"/>
              <a:t>Subsystem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7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42516" y="1628800"/>
            <a:ext cx="7265988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One purpose of OS is to hide peculiarities of hardware devices from the user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I/O subsystem responsible for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Memory management of I/O including buffering, caching, spooling</a:t>
            </a:r>
          </a:p>
          <a:p>
            <a:pPr lvl="1"/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Drivers for specific hardware 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controller-devices</a:t>
            </a:r>
            <a:endParaRPr lang="en-US" altLang="es-MX" kern="0" dirty="0">
              <a:solidFill>
                <a:srgbClr val="000000"/>
              </a:solidFill>
              <a:latin typeface="Helvetic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General device-driver interface</a:t>
            </a:r>
          </a:p>
        </p:txBody>
      </p:sp>
    </p:spTree>
    <p:extLst>
      <p:ext uri="{BB962C8B-B14F-4D97-AF65-F5344CB8AC3E}">
        <p14:creationId xmlns:p14="http://schemas.microsoft.com/office/powerpoint/2010/main" val="304583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Computer</a:t>
            </a:r>
            <a:r>
              <a:rPr lang="es-MX" dirty="0" smtClean="0"/>
              <a:t> </a:t>
            </a:r>
            <a:r>
              <a:rPr lang="es-MX" dirty="0" err="1" smtClean="0"/>
              <a:t>Systems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 algn="ctr">
              <a:buNone/>
            </a:pPr>
            <a:r>
              <a:rPr lang="es-MX" sz="4400" dirty="0" err="1" smtClean="0"/>
              <a:t>Computer</a:t>
            </a:r>
            <a:r>
              <a:rPr lang="es-MX" sz="4400" dirty="0" smtClean="0"/>
              <a:t> </a:t>
            </a:r>
            <a:r>
              <a:rPr lang="es-MX" sz="4400" dirty="0" err="1" smtClean="0"/>
              <a:t>Systems</a:t>
            </a:r>
            <a:r>
              <a:rPr lang="es-MX" sz="4400" dirty="0"/>
              <a:t> </a:t>
            </a:r>
            <a:r>
              <a:rPr lang="es-MX" sz="4400" dirty="0" smtClean="0"/>
              <a:t>(cont.)</a:t>
            </a:r>
            <a:endParaRPr lang="es-MX" sz="44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9050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err="1" smtClean="0"/>
              <a:t>Distributed</a:t>
            </a:r>
            <a:r>
              <a:rPr lang="es-MX" dirty="0" smtClean="0"/>
              <a:t> </a:t>
            </a:r>
            <a:r>
              <a:rPr lang="es-MX" dirty="0" err="1" smtClean="0"/>
              <a:t>Computer</a:t>
            </a:r>
            <a:r>
              <a:rPr lang="es-MX" dirty="0" smtClean="0"/>
              <a:t> </a:t>
            </a:r>
            <a:r>
              <a:rPr lang="es-MX" dirty="0" err="1" smtClean="0"/>
              <a:t>Systems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9</a:t>
            </a:fld>
            <a:endParaRPr lang="es-MX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99592" y="1484784"/>
            <a:ext cx="7313613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Distributed 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C</a:t>
            </a:r>
            <a:r>
              <a:rPr kumimoji="1" lang="en-US" altLang="es-MX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omputer</a:t>
            </a:r>
            <a:r>
              <a:rPr kumimoji="1" lang="en-US" altLang="es-MX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System</a:t>
            </a: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Collection of separate, possibly heterogeneous, systems (nodes) connected together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tabLst/>
              <a:defRPr/>
            </a:pP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Network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is a communications path, </a:t>
            </a: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TCP/IP 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most common</a:t>
            </a:r>
          </a:p>
          <a:p>
            <a:pPr marL="1428750" marR="0" lvl="3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FCC00"/>
              </a:buClr>
              <a:buSzPct val="75000"/>
              <a:buFontTx/>
              <a:buChar char="–"/>
              <a:tabLst/>
              <a:defRPr/>
            </a:pP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Local Area Network 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(</a:t>
            </a: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LAN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) or</a:t>
            </a:r>
          </a:p>
          <a:p>
            <a:pPr marL="1428750" marR="0" lvl="3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FCC00"/>
              </a:buClr>
              <a:buSzPct val="75000"/>
              <a:buFontTx/>
              <a:buChar char="–"/>
              <a:tabLst/>
              <a:defRPr/>
            </a:pP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Wide Area Network 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(</a:t>
            </a: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WAN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Distributed Operating System 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provides features between systems across network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Communication scheme allows systems to exchange messages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Sharing</a:t>
            </a:r>
            <a:r>
              <a:rPr kumimoji="1" lang="en-US" altLang="es-MX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of CPUs, RAMs, Disks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tabLst/>
              <a:defRPr/>
            </a:pPr>
            <a:r>
              <a:rPr lang="en-US" altLang="es-MX" kern="0" baseline="0" dirty="0" smtClean="0">
                <a:solidFill>
                  <a:srgbClr val="000000"/>
                </a:solidFill>
                <a:latin typeface="Helvetica"/>
              </a:rPr>
              <a:t>The user has no idea where the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 process is running and which resources is using up</a:t>
            </a: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lvl="2"/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Illusion of a </a:t>
            </a:r>
            <a:r>
              <a:rPr lang="en-US" altLang="es-MX" b="1" kern="0" dirty="0" smtClean="0">
                <a:solidFill>
                  <a:srgbClr val="3366FF"/>
                </a:solidFill>
                <a:latin typeface="Helvetica"/>
              </a:rPr>
              <a:t>single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365881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4043</TotalTime>
  <Words>1714</Words>
  <Application>Microsoft Office PowerPoint</Application>
  <PresentationFormat>Presentación en pantalla (4:3)</PresentationFormat>
  <Paragraphs>277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32</vt:i4>
      </vt:variant>
    </vt:vector>
  </HeadingPairs>
  <TitlesOfParts>
    <vt:vector size="42" baseType="lpstr">
      <vt:lpstr>MS PGothic</vt:lpstr>
      <vt:lpstr>MS PGothic</vt:lpstr>
      <vt:lpstr>Arial</vt:lpstr>
      <vt:lpstr>Calibri</vt:lpstr>
      <vt:lpstr>Helvetica</vt:lpstr>
      <vt:lpstr>Monotype Sorts</vt:lpstr>
      <vt:lpstr>Webdings</vt:lpstr>
      <vt:lpstr>Tema de Office</vt:lpstr>
      <vt:lpstr>1_Diseño personalizado</vt:lpstr>
      <vt:lpstr>Diseño personalizado</vt:lpstr>
      <vt:lpstr>SISTEMAS OPERATIVOS</vt:lpstr>
      <vt:lpstr>Operating-System Components</vt:lpstr>
      <vt:lpstr>Process Management</vt:lpstr>
      <vt:lpstr>Process Management Activities</vt:lpstr>
      <vt:lpstr>Memory Management</vt:lpstr>
      <vt:lpstr>Storage Management</vt:lpstr>
      <vt:lpstr>I/O Subsystem</vt:lpstr>
      <vt:lpstr>Computer Systems</vt:lpstr>
      <vt:lpstr>Distributed Computer Systems</vt:lpstr>
      <vt:lpstr>Distributed Computer Systems</vt:lpstr>
      <vt:lpstr>Client-Server Computer Systems</vt:lpstr>
      <vt:lpstr>Real-Time Systems</vt:lpstr>
      <vt:lpstr>Operating-System Structures</vt:lpstr>
      <vt:lpstr>Operating System Services</vt:lpstr>
      <vt:lpstr>Operating System Services (cont.)</vt:lpstr>
      <vt:lpstr>Operating System Services (cont.)</vt:lpstr>
      <vt:lpstr>A View of Operating System Services</vt:lpstr>
      <vt:lpstr>User Op Sis Interface - CLI</vt:lpstr>
      <vt:lpstr>User Op Sys Interface - GUI</vt:lpstr>
      <vt:lpstr>System Calls</vt:lpstr>
      <vt:lpstr>API – System Call – OS</vt:lpstr>
      <vt:lpstr>Standard C Library Example</vt:lpstr>
      <vt:lpstr>Types of System Calls to kernel</vt:lpstr>
      <vt:lpstr>Types of System Calls (cont.)</vt:lpstr>
      <vt:lpstr>Types of System Calls (cont.)</vt:lpstr>
      <vt:lpstr>Types of System Calls (cont.)</vt:lpstr>
      <vt:lpstr>Types of System Calls (cont.)</vt:lpstr>
      <vt:lpstr>Types of System Calls (cont.)</vt:lpstr>
      <vt:lpstr>Types of System Calls (cont.)</vt:lpstr>
      <vt:lpstr>Types of System Calls (cont.)</vt:lpstr>
      <vt:lpstr>Windows and  Unix System Calls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JOSE RAMON RIOS SANCHEZ</cp:lastModifiedBy>
  <cp:revision>396</cp:revision>
  <cp:lastPrinted>2016-01-27T19:01:09Z</cp:lastPrinted>
  <dcterms:created xsi:type="dcterms:W3CDTF">2014-08-28T12:23:32Z</dcterms:created>
  <dcterms:modified xsi:type="dcterms:W3CDTF">2019-01-31T17:22:06Z</dcterms:modified>
</cp:coreProperties>
</file>