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  <p:sldMasterId id="2147483660" r:id="rId3"/>
  </p:sldMasterIdLst>
  <p:notesMasterIdLst>
    <p:notesMasterId r:id="rId29"/>
  </p:notesMasterIdLst>
  <p:handoutMasterIdLst>
    <p:handoutMasterId r:id="rId30"/>
  </p:handoutMasterIdLst>
  <p:sldIdLst>
    <p:sldId id="258" r:id="rId4"/>
    <p:sldId id="283" r:id="rId5"/>
    <p:sldId id="316" r:id="rId6"/>
    <p:sldId id="286" r:id="rId7"/>
    <p:sldId id="287" r:id="rId8"/>
    <p:sldId id="288" r:id="rId9"/>
    <p:sldId id="302" r:id="rId10"/>
    <p:sldId id="290" r:id="rId11"/>
    <p:sldId id="289" r:id="rId12"/>
    <p:sldId id="303" r:id="rId13"/>
    <p:sldId id="291" r:id="rId14"/>
    <p:sldId id="292" r:id="rId15"/>
    <p:sldId id="304" r:id="rId16"/>
    <p:sldId id="305" r:id="rId17"/>
    <p:sldId id="315" r:id="rId18"/>
    <p:sldId id="306" r:id="rId19"/>
    <p:sldId id="307" r:id="rId20"/>
    <p:sldId id="308" r:id="rId21"/>
    <p:sldId id="309" r:id="rId22"/>
    <p:sldId id="310" r:id="rId23"/>
    <p:sldId id="311" r:id="rId24"/>
    <p:sldId id="312" r:id="rId25"/>
    <p:sldId id="313" r:id="rId26"/>
    <p:sldId id="314" r:id="rId27"/>
    <p:sldId id="260" r:id="rId28"/>
  </p:sldIdLst>
  <p:sldSz cx="9144000" cy="6858000" type="screen4x3"/>
  <p:notesSz cx="6858000" cy="92964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  <a:srgbClr val="DFE2D0"/>
    <a:srgbClr val="F8E8BA"/>
    <a:srgbClr val="F5FDA5"/>
    <a:srgbClr val="CCD6D6"/>
    <a:srgbClr val="CED5CD"/>
    <a:srgbClr val="C4DECD"/>
    <a:srgbClr val="BFE3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53" autoAdjust="0"/>
    <p:restoredTop sz="94660"/>
  </p:normalViewPr>
  <p:slideViewPr>
    <p:cSldViewPr>
      <p:cViewPr varScale="1">
        <p:scale>
          <a:sx n="86" d="100"/>
          <a:sy n="86" d="100"/>
        </p:scale>
        <p:origin x="84" y="87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D4DA0F0B-381F-43B6-A07F-BC76F2B78697}" type="datetimeFigureOut">
              <a:rPr lang="es-MX" smtClean="0"/>
              <a:t>05/02/2019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297180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829967"/>
            <a:ext cx="297180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46866F17-4B96-48FB-BECD-45692BFF47A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61033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1070E441-937D-4DA7-A683-F6E7BDC69DD7}" type="datetimeFigureOut">
              <a:rPr lang="es-MX" smtClean="0"/>
              <a:t>05/02/2019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415790"/>
            <a:ext cx="548640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7180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829967"/>
            <a:ext cx="297180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56858DC3-2C12-460A-9F70-1FCB0C526C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114589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07196-5873-45BE-BEC7-082ACF2D7F15}" type="datetime1">
              <a:rPr lang="es-MX" smtClean="0"/>
              <a:t>05/02/2019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 dirty="0" smtClean="0"/>
              <a:t>Sistemas Operativos</a:t>
            </a:r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48642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F0DE5-FB66-47CB-8EAE-0A2BAEA5A22E}" type="datetime1">
              <a:rPr lang="es-MX" smtClean="0"/>
              <a:t>05/02/2019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26946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4CE83-C453-4797-85C5-499CD512B509}" type="datetime1">
              <a:rPr lang="es-MX" smtClean="0"/>
              <a:t>05/02/2019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014207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7D5FF-A735-44D4-8806-B4FB1A265B91}" type="datetime1">
              <a:rPr lang="es-MX" smtClean="0"/>
              <a:t>05/02/2019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D0C9-1202-4C8E-AB93-D244E02EC0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25206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3B04E-B08A-490F-93F5-2995EF7E9898}" type="datetime1">
              <a:rPr lang="es-MX" smtClean="0"/>
              <a:t>05/02/2019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D0C9-1202-4C8E-AB93-D244E02EC0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78369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7EB67-54FC-41D0-93E7-744112094ADA}" type="datetime1">
              <a:rPr lang="es-MX" smtClean="0"/>
              <a:t>05/02/2019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D0C9-1202-4C8E-AB93-D244E02EC0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743679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99015-3D60-48CD-A099-4934745CC9EF}" type="datetime1">
              <a:rPr lang="es-MX" smtClean="0"/>
              <a:t>05/02/2019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D0C9-1202-4C8E-AB93-D244E02EC0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326102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358BD-8D04-4600-8276-6F65C34920D9}" type="datetime1">
              <a:rPr lang="es-MX" smtClean="0"/>
              <a:t>05/02/2019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D0C9-1202-4C8E-AB93-D244E02EC0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65374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A37BF-1028-46CE-BADC-A9C4CF1CE01E}" type="datetime1">
              <a:rPr lang="es-MX" smtClean="0"/>
              <a:t>05/02/2019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D0C9-1202-4C8E-AB93-D244E02EC0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371359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5E7A7-7073-4D80-BAE9-ADEFA029CFD2}" type="datetime1">
              <a:rPr lang="es-MX" smtClean="0"/>
              <a:t>05/02/2019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D0C9-1202-4C8E-AB93-D244E02EC0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543267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4B1F3-A870-4D3D-93D7-22CBC53CC7DF}" type="datetime1">
              <a:rPr lang="es-MX" smtClean="0"/>
              <a:t>05/02/2019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D0C9-1202-4C8E-AB93-D244E02EC0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66592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02474-50DF-4F82-AEE3-B1FEE12F32AB}" type="datetime1">
              <a:rPr lang="es-MX" smtClean="0"/>
              <a:t>05/02/2019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s-MX" dirty="0" smtClean="0"/>
              <a:t>Sistemas Operativos</a:t>
            </a:r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solidFill>
                  <a:schemeClr val="tx1"/>
                </a:solidFill>
              </a:defRPr>
            </a:lvl1pPr>
          </a:lstStyle>
          <a:p>
            <a:fld id="{99D12B9E-07E7-4AA4-B998-005BF6072828}" type="slidenum">
              <a:rPr lang="es-MX" smtClean="0"/>
              <a:pPr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398588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4B864-8E33-4BCF-ACEE-4171F2D3179E}" type="datetime1">
              <a:rPr lang="es-MX" smtClean="0"/>
              <a:t>05/02/2019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D0C9-1202-4C8E-AB93-D244E02EC0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4379898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39844-D4FE-4555-9666-801E826C5D57}" type="datetime1">
              <a:rPr lang="es-MX" smtClean="0"/>
              <a:t>05/02/2019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D0C9-1202-4C8E-AB93-D244E02EC0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175137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9BF9E-426E-48B9-AA02-407606189C4A}" type="datetime1">
              <a:rPr lang="es-MX" smtClean="0"/>
              <a:t>05/02/2019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D0C9-1202-4C8E-AB93-D244E02EC0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2885581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8C814-FB56-4672-AC67-59FB68EF482B}" type="datetime1">
              <a:rPr lang="es-MX" smtClean="0"/>
              <a:t>05/02/2019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F4BA-CF94-421F-9C19-B9EFACFF1A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962870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78FF0-E8B8-425E-A886-F99B551FEF17}" type="datetime1">
              <a:rPr lang="es-MX" smtClean="0"/>
              <a:t>05/02/2019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F4BA-CF94-421F-9C19-B9EFACFF1A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4571706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28D45-48C5-4C3F-AF8F-2DD4034656F9}" type="datetime1">
              <a:rPr lang="es-MX" smtClean="0"/>
              <a:t>05/02/2019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F4BA-CF94-421F-9C19-B9EFACFF1A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7496906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E10BC-801F-4204-B5E8-770F077DD344}" type="datetime1">
              <a:rPr lang="es-MX" smtClean="0"/>
              <a:t>05/02/2019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F4BA-CF94-421F-9C19-B9EFACFF1A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0290704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7A302-B839-4DD6-817E-687CAC193D4D}" type="datetime1">
              <a:rPr lang="es-MX" smtClean="0"/>
              <a:t>05/02/2019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F4BA-CF94-421F-9C19-B9EFACFF1A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630625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5CB3A-5BB6-42C8-9D7E-B96F107C3FC0}" type="datetime1">
              <a:rPr lang="es-MX" smtClean="0"/>
              <a:t>05/02/2019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F4BA-CF94-421F-9C19-B9EFACFF1A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6518473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16D4D-0F7B-4849-9539-01E9E3374BAE}" type="datetime1">
              <a:rPr lang="es-MX" smtClean="0"/>
              <a:t>05/02/2019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F4BA-CF94-421F-9C19-B9EFACFF1A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91773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9BCE6-D191-4480-BF21-A0A76A54FD6D}" type="datetime1">
              <a:rPr lang="es-MX" smtClean="0"/>
              <a:t>05/02/2019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 smtClean="0"/>
              <a:t>Sistemas Operativos</a:t>
            </a:r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9873802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2BC05-1A24-419D-8876-DCE128709C13}" type="datetime1">
              <a:rPr lang="es-MX" smtClean="0"/>
              <a:t>05/02/2019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F4BA-CF94-421F-9C19-B9EFACFF1A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7512819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ECEEB-5388-4884-8E5E-08F219B0186B}" type="datetime1">
              <a:rPr lang="es-MX" smtClean="0"/>
              <a:t>05/02/2019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F4BA-CF94-421F-9C19-B9EFACFF1A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5393596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80B73-DD46-4DF3-8798-0B71AFBEA110}" type="datetime1">
              <a:rPr lang="es-MX" smtClean="0"/>
              <a:t>05/02/2019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F4BA-CF94-421F-9C19-B9EFACFF1A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9068135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D46CB-C6AA-4FB6-820E-2CE38BE796E3}" type="datetime1">
              <a:rPr lang="es-MX" smtClean="0"/>
              <a:t>05/02/2019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F4BA-CF94-421F-9C19-B9EFACFF1A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1030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ADC25-EEDC-4E23-87BA-2DC5EA999B9B}" type="datetime1">
              <a:rPr lang="es-MX" smtClean="0"/>
              <a:t>05/02/2019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 smtClean="0"/>
              <a:t>Sistemas Operativos</a:t>
            </a:r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46427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BB969-A238-4186-AA2A-B5FB62C834DD}" type="datetime1">
              <a:rPr lang="es-MX" smtClean="0"/>
              <a:t>05/02/2019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36464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56901-053B-473A-A41F-8D3D7E762177}" type="datetime1">
              <a:rPr lang="es-MX" smtClean="0"/>
              <a:t>05/02/2019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97671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3B000-09CE-46FA-B5A6-C144F987BB4D}" type="datetime1">
              <a:rPr lang="es-MX" smtClean="0"/>
              <a:t>05/02/2019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40504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6D5D4-BA7E-48DC-A8C0-9491FC0D68D8}" type="datetime1">
              <a:rPr lang="es-MX" smtClean="0"/>
              <a:t>05/02/2019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14319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1B809-7C1A-4DFA-8F82-C580A8F2EABB}" type="datetime1">
              <a:rPr lang="es-MX" smtClean="0"/>
              <a:t>05/02/2019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42991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2F4745-351B-40A1-AA7C-22B7A3398999}" type="datetime1">
              <a:rPr lang="es-MX" smtClean="0"/>
              <a:t>05/02/2019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s-MX" smtClean="0"/>
              <a:t>Sistemas Operativos</a:t>
            </a:r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99D12B9E-07E7-4AA4-B998-005BF6072828}" type="slidenum">
              <a:rPr lang="es-MX" smtClean="0"/>
              <a:pPr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77580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302F0E-5F1A-4E9D-B07E-12E5F497CCBF}" type="datetime1">
              <a:rPr lang="es-MX" smtClean="0"/>
              <a:t>05/02/2019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B3D0C9-1202-4C8E-AB93-D244E02EC0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81177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60014F-8CFC-4CDC-93C5-E61A87882B43}" type="datetime1">
              <a:rPr lang="es-MX" smtClean="0"/>
              <a:t>05/02/2019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MX" smtClean="0"/>
              <a:t>Sistemas Operativos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AFF4BA-CF94-421F-9C19-B9EFACFF1A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03814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SISTEMAS OPERATIVOS</a:t>
            </a: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SO</a:t>
            </a:r>
          </a:p>
          <a:p>
            <a:r>
              <a:rPr lang="es-MX" dirty="0"/>
              <a:t>E</a:t>
            </a:r>
            <a:r>
              <a:rPr lang="es-MX" dirty="0" smtClean="0"/>
              <a:t> – </a:t>
            </a:r>
            <a:r>
              <a:rPr lang="es-MX" dirty="0"/>
              <a:t>M</a:t>
            </a:r>
            <a:r>
              <a:rPr lang="es-MX" dirty="0" smtClean="0"/>
              <a:t>  2019</a:t>
            </a:r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1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29042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Monolithic</a:t>
            </a:r>
            <a:r>
              <a:rPr lang="es-MX" dirty="0" smtClean="0"/>
              <a:t> / Simple </a:t>
            </a:r>
            <a:r>
              <a:rPr lang="es-MX" dirty="0" err="1" smtClean="0"/>
              <a:t>Architectures</a:t>
            </a:r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10</a:t>
            </a:fld>
            <a:endParaRPr lang="es-MX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611560" y="1492250"/>
            <a:ext cx="3525838" cy="459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s-MX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Single-tasking, one process</a:t>
            </a:r>
          </a:p>
          <a:p>
            <a:pPr lvl="1">
              <a:defRPr/>
            </a:pPr>
            <a:r>
              <a:rPr kumimoji="1" lang="en-US" altLang="es-MX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</a:rPr>
              <a:t>MS-DOS</a:t>
            </a:r>
            <a:endParaRPr lang="en-US" altLang="es-MX" sz="1600" kern="0" dirty="0">
              <a:solidFill>
                <a:srgbClr val="000000"/>
              </a:solidFill>
              <a:latin typeface="Helvetica"/>
            </a:endParaRPr>
          </a:p>
          <a:p>
            <a:pPr lvl="1">
              <a:defRPr/>
            </a:pPr>
            <a:r>
              <a:rPr lang="en-US" altLang="es-MX" sz="1600" kern="0" dirty="0" smtClean="0">
                <a:solidFill>
                  <a:srgbClr val="000000"/>
                </a:solidFill>
                <a:latin typeface="Helvetica"/>
              </a:rPr>
              <a:t>Single </a:t>
            </a:r>
            <a:r>
              <a:rPr lang="en-US" altLang="es-MX" sz="1600" kern="0" dirty="0">
                <a:solidFill>
                  <a:srgbClr val="000000"/>
                </a:solidFill>
                <a:latin typeface="Helvetica"/>
              </a:rPr>
              <a:t>memory </a:t>
            </a:r>
            <a:r>
              <a:rPr lang="en-US" altLang="es-MX" sz="1600" kern="0" dirty="0" smtClean="0">
                <a:solidFill>
                  <a:srgbClr val="000000"/>
                </a:solidFill>
                <a:latin typeface="Helvetica"/>
              </a:rPr>
              <a:t>space</a:t>
            </a:r>
            <a:endParaRPr lang="en-US" altLang="es-MX" sz="1600" kern="0" dirty="0">
              <a:solidFill>
                <a:srgbClr val="000000"/>
              </a:solidFill>
              <a:latin typeface="Helvetica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s-MX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Kernel and Shell built at boot time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s-MX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Simple method to run user program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s-MX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Program loaded into </a:t>
            </a:r>
            <a:r>
              <a:rPr lang="en-US" altLang="es-MX" sz="1600" kern="0" dirty="0" smtClean="0">
                <a:solidFill>
                  <a:srgbClr val="000000"/>
                </a:solidFill>
                <a:latin typeface="Helvetica"/>
              </a:rPr>
              <a:t>memory </a:t>
            </a:r>
            <a:r>
              <a:rPr kumimoji="1" lang="en-US" altLang="es-MX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as subroutine, overwriting</a:t>
            </a:r>
            <a:r>
              <a:rPr kumimoji="1" lang="en-US" altLang="es-MX" sz="16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 some part of shell</a:t>
            </a:r>
            <a:endParaRPr kumimoji="1" lang="en-US" altLang="es-MX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MS PGothic" pitchFamily="34" charset="-128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s-MX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Program exits then: </a:t>
            </a:r>
            <a:r>
              <a:rPr lang="en-US" altLang="es-MX" kern="0" dirty="0">
                <a:solidFill>
                  <a:srgbClr val="000000"/>
                </a:solidFill>
                <a:latin typeface="Helvetica"/>
              </a:rPr>
              <a:t>S</a:t>
            </a:r>
            <a:r>
              <a:rPr kumimoji="1" lang="en-US" altLang="es-MX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hell reloaded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lang="en-US" altLang="es-MX" kern="0" dirty="0" smtClean="0">
                <a:solidFill>
                  <a:srgbClr val="000000"/>
                </a:solidFill>
                <a:latin typeface="Helvetica"/>
              </a:rPr>
              <a:t>This kind: “The Big Mess”</a:t>
            </a:r>
            <a:endParaRPr kumimoji="1" lang="en-US" altLang="es-MX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MS PGothic" pitchFamily="34" charset="-128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4202485" y="5565775"/>
            <a:ext cx="5029200" cy="779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None/>
            </a:pPr>
            <a:r>
              <a:rPr kumimoji="1" lang="en-US" altLang="es-MX" smtClean="0">
                <a:solidFill>
                  <a:srgbClr val="000000"/>
                </a:solidFill>
                <a:latin typeface="Helvetica" pitchFamily="-84" charset="0"/>
              </a:rPr>
              <a:t>At system startup          running a program</a:t>
            </a: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None/>
            </a:pPr>
            <a:endParaRPr kumimoji="1" lang="en-US" altLang="es-MX" smtClean="0">
              <a:solidFill>
                <a:srgbClr val="000000"/>
              </a:solidFill>
              <a:latin typeface="Helvetica" pitchFamily="-84" charset="0"/>
            </a:endParaRPr>
          </a:p>
        </p:txBody>
      </p:sp>
      <p:grpSp>
        <p:nvGrpSpPr>
          <p:cNvPr id="10" name="9 Grupo"/>
          <p:cNvGrpSpPr/>
          <p:nvPr/>
        </p:nvGrpSpPr>
        <p:grpSpPr>
          <a:xfrm>
            <a:off x="4319960" y="1963737"/>
            <a:ext cx="4127500" cy="3490913"/>
            <a:chOff x="4319960" y="1963737"/>
            <a:chExt cx="4127500" cy="3490913"/>
          </a:xfrm>
        </p:grpSpPr>
        <p:pic>
          <p:nvPicPr>
            <p:cNvPr id="7" name="Picture 9" descr="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9960" y="1963737"/>
              <a:ext cx="4127500" cy="3490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8 CuadroTexto"/>
            <p:cNvSpPr txBox="1"/>
            <p:nvPr/>
          </p:nvSpPr>
          <p:spPr>
            <a:xfrm>
              <a:off x="6948264" y="2564904"/>
              <a:ext cx="1499196" cy="169277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s-MX" sz="1600" dirty="0" smtClean="0"/>
            </a:p>
            <a:p>
              <a:endParaRPr lang="es-MX" sz="1600" dirty="0"/>
            </a:p>
            <a:p>
              <a:r>
                <a:rPr lang="es-MX" sz="1600" dirty="0" smtClean="0"/>
                <a:t>    </a:t>
              </a:r>
              <a:r>
                <a:rPr lang="es-MX" sz="1600" dirty="0" err="1" smtClean="0"/>
                <a:t>Subroutine</a:t>
              </a:r>
              <a:endParaRPr lang="es-MX" sz="1600" dirty="0" smtClean="0"/>
            </a:p>
            <a:p>
              <a:r>
                <a:rPr lang="es-MX" sz="1200" dirty="0" smtClean="0"/>
                <a:t>     (</a:t>
              </a:r>
              <a:r>
                <a:rPr lang="es-MX" sz="1200" dirty="0" err="1" smtClean="0"/>
                <a:t>program</a:t>
              </a:r>
              <a:r>
                <a:rPr lang="es-MX" sz="1200" dirty="0" smtClean="0"/>
                <a:t> </a:t>
              </a:r>
              <a:r>
                <a:rPr lang="es-MX" sz="1200" dirty="0" err="1" smtClean="0"/>
                <a:t>user</a:t>
              </a:r>
              <a:r>
                <a:rPr lang="es-MX" sz="1200" dirty="0" smtClean="0"/>
                <a:t>)</a:t>
              </a:r>
              <a:endParaRPr lang="es-MX" sz="1600" dirty="0" smtClean="0"/>
            </a:p>
            <a:p>
              <a:endParaRPr lang="es-MX" sz="1600" dirty="0"/>
            </a:p>
            <a:p>
              <a:endParaRPr lang="es-MX" sz="1600" dirty="0" smtClean="0"/>
            </a:p>
            <a:p>
              <a:endParaRPr lang="es-MX" sz="120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261863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Simple </a:t>
            </a:r>
            <a:r>
              <a:rPr lang="es-MX" dirty="0" err="1"/>
              <a:t>Structure</a:t>
            </a:r>
            <a:r>
              <a:rPr lang="es-MX" dirty="0"/>
              <a:t>  -- MS-DOS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11</a:t>
            </a:fld>
            <a:endParaRPr lang="es-MX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806450" y="1556792"/>
            <a:ext cx="3960813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s-MX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MS-DOS – written to provide the most functionality in the least space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s-MX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Not divided into modules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s-MX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Although MS-DOS has some structure, its interfaces and levels of functionality are not well separated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endParaRPr kumimoji="1" lang="en-US" altLang="es-MX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MS PGothic" pitchFamily="34" charset="-128"/>
            </a:endParaRPr>
          </a:p>
        </p:txBody>
      </p:sp>
      <p:pic>
        <p:nvPicPr>
          <p:cNvPr id="9" name="Picture 6" descr="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6175" y="2036217"/>
            <a:ext cx="3570288" cy="3433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9625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Layered</a:t>
            </a:r>
            <a:r>
              <a:rPr lang="es-MX" dirty="0" smtClean="0"/>
              <a:t> </a:t>
            </a:r>
            <a:r>
              <a:rPr lang="es-MX" dirty="0" err="1" smtClean="0"/>
              <a:t>Architecture</a:t>
            </a:r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12</a:t>
            </a:fld>
            <a:endParaRPr lang="es-MX" dirty="0"/>
          </a:p>
        </p:txBody>
      </p:sp>
      <p:sp>
        <p:nvSpPr>
          <p:cNvPr id="6" name="Rectangle 1027"/>
          <p:cNvSpPr txBox="1">
            <a:spLocks noChangeArrowheads="1"/>
          </p:cNvSpPr>
          <p:nvPr/>
        </p:nvSpPr>
        <p:spPr bwMode="auto">
          <a:xfrm>
            <a:off x="361702" y="1628800"/>
            <a:ext cx="4930378" cy="468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0000CC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9900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6600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s-MX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The operating system is divided into a number of </a:t>
            </a:r>
            <a:r>
              <a:rPr kumimoji="0" lang="en-US" altLang="es-MX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hierarchical layers</a:t>
            </a:r>
            <a:r>
              <a:rPr kumimoji="0" lang="en-US" altLang="es-MX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 (levels).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s-MX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Each </a:t>
            </a:r>
            <a:r>
              <a:rPr kumimoji="0" lang="en-US" altLang="es-MX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layer</a:t>
            </a:r>
            <a:r>
              <a:rPr kumimoji="0" lang="en-US" altLang="es-MX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 built on top of </a:t>
            </a:r>
            <a:r>
              <a:rPr kumimoji="0" lang="en-US" altLang="es-MX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lower layers</a:t>
            </a:r>
            <a:r>
              <a:rPr kumimoji="0" lang="en-US" altLang="es-MX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.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s-MX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The bottom layer (layer 0), is the hardware; the highest (layer N) is the user interface.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s-MX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With </a:t>
            </a:r>
            <a:r>
              <a:rPr kumimoji="0" lang="en-US" altLang="es-MX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modularity</a:t>
            </a:r>
            <a:r>
              <a:rPr kumimoji="0" lang="en-US" altLang="es-MX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, </a:t>
            </a:r>
            <a:r>
              <a:rPr kumimoji="0" lang="en-US" altLang="es-MX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layers</a:t>
            </a:r>
            <a:r>
              <a:rPr kumimoji="0" lang="en-US" altLang="es-MX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 are selected such that each uses functions (operations) and services of only </a:t>
            </a:r>
            <a:r>
              <a:rPr kumimoji="0" lang="en-US" altLang="es-MX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lower-level layers</a:t>
            </a:r>
            <a:r>
              <a:rPr kumimoji="0" lang="en-US" altLang="es-MX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altLang="es-MX" sz="2000" kern="0" dirty="0" err="1" smtClean="0">
                <a:solidFill>
                  <a:srgbClr val="000000"/>
                </a:solidFill>
                <a:latin typeface="Comic Sans MS"/>
              </a:rPr>
              <a:t>Multiprogrammed</a:t>
            </a:r>
            <a:r>
              <a:rPr lang="en-US" altLang="es-MX" sz="2000" kern="0" dirty="0" smtClean="0">
                <a:solidFill>
                  <a:srgbClr val="000000"/>
                </a:solidFill>
                <a:latin typeface="Comic Sans MS"/>
              </a:rPr>
              <a:t>, Multiuser, Time-Sharing Op Sys.</a:t>
            </a:r>
            <a:endParaRPr kumimoji="0" lang="en-US" altLang="es-MX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/>
              <a:ea typeface="+mn-ea"/>
              <a:cs typeface="+mn-cs"/>
            </a:endParaRPr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6938" y="2020056"/>
            <a:ext cx="3629025" cy="360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6578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UNIX </a:t>
            </a:r>
            <a:r>
              <a:rPr lang="es-MX" dirty="0" err="1" smtClean="0"/>
              <a:t>Op</a:t>
            </a:r>
            <a:r>
              <a:rPr lang="es-MX" dirty="0" smtClean="0"/>
              <a:t> </a:t>
            </a:r>
            <a:r>
              <a:rPr lang="es-MX" dirty="0" err="1" smtClean="0"/>
              <a:t>Sys</a:t>
            </a:r>
            <a:r>
              <a:rPr lang="es-MX" dirty="0" smtClean="0"/>
              <a:t> </a:t>
            </a:r>
            <a:r>
              <a:rPr lang="es-MX" dirty="0" err="1" smtClean="0"/>
              <a:t>Architecture</a:t>
            </a:r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13</a:t>
            </a:fld>
            <a:endParaRPr lang="es-MX" dirty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975" y="2005012"/>
            <a:ext cx="6923088" cy="420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25550" y="1466850"/>
            <a:ext cx="69881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s-MX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MS PGothic" pitchFamily="34" charset="-128"/>
              </a:rPr>
              <a:t>Beyond simple but not fully layered</a:t>
            </a:r>
          </a:p>
        </p:txBody>
      </p:sp>
    </p:spTree>
    <p:extLst>
      <p:ext uri="{BB962C8B-B14F-4D97-AF65-F5344CB8AC3E}">
        <p14:creationId xmlns:p14="http://schemas.microsoft.com/office/powerpoint/2010/main" val="63381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Free BSD / Unix</a:t>
            </a:r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14</a:t>
            </a:fld>
            <a:endParaRPr lang="es-MX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755576" y="1489819"/>
            <a:ext cx="478155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s-MX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Unix variant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s-MX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Multitasking/Time-sharing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s-MX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User login -&gt; invoke user</a:t>
            </a:r>
            <a:r>
              <a:rPr kumimoji="1" lang="ja-JP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’</a:t>
            </a:r>
            <a:r>
              <a:rPr kumimoji="1" lang="en-US" altLang="ja-JP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s choice of shell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s-MX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Shell creates process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lang="en-US" altLang="es-MX" kern="0" dirty="0">
                <a:solidFill>
                  <a:srgbClr val="000000"/>
                </a:solidFill>
                <a:latin typeface="Helvetica"/>
              </a:rPr>
              <a:t>L</a:t>
            </a:r>
            <a:r>
              <a:rPr kumimoji="1" lang="en-US" altLang="es-MX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oad</a:t>
            </a:r>
            <a:r>
              <a:rPr kumimoji="1" lang="en-US" altLang="es-MX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 program into process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s-MX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Shell waits for process to terminate or continues with user commands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s-MX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Process</a:t>
            </a: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91" t="500" r="31691" b="500"/>
          <a:stretch>
            <a:fillRect/>
          </a:stretch>
        </p:blipFill>
        <p:spPr bwMode="auto">
          <a:xfrm>
            <a:off x="6032426" y="1608882"/>
            <a:ext cx="2305050" cy="4676775"/>
          </a:xfrm>
          <a:prstGeom prst="rect">
            <a:avLst/>
          </a:prstGeom>
          <a:noFill/>
          <a:ln w="38100" cmpd="dbl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1916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LINUX </a:t>
            </a:r>
            <a:r>
              <a:rPr lang="es-MX" dirty="0" err="1"/>
              <a:t>Kernel</a:t>
            </a:r>
            <a:r>
              <a:rPr lang="es-MX" dirty="0"/>
              <a:t> </a:t>
            </a:r>
            <a:r>
              <a:rPr lang="es-MX" dirty="0" err="1"/>
              <a:t>Components</a:t>
            </a:r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15</a:t>
            </a:fld>
            <a:endParaRPr lang="es-MX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661" y="1268760"/>
            <a:ext cx="8366125" cy="525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1291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Microkernel</a:t>
            </a:r>
            <a:r>
              <a:rPr lang="es-MX" dirty="0"/>
              <a:t> </a:t>
            </a:r>
            <a:r>
              <a:rPr lang="es-MX" dirty="0" err="1"/>
              <a:t>System</a:t>
            </a:r>
            <a:r>
              <a:rPr lang="es-MX" dirty="0"/>
              <a:t> </a:t>
            </a:r>
            <a:r>
              <a:rPr lang="es-MX" dirty="0" err="1" smtClean="0"/>
              <a:t>Architecture</a:t>
            </a:r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16</a:t>
            </a:fld>
            <a:endParaRPr lang="es-MX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74650" y="1484784"/>
            <a:ext cx="8389938" cy="5078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0000CC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9900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6600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s-MX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Moves as much functionality as possible from the kernel into “user” space.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s-MX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Only a few essential functions in the kernel:</a:t>
            </a: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altLang="es-MX" sz="2400" b="0" i="0" u="none" strike="noStrike" kern="0" cap="none" spc="0" normalizeH="0" baseline="0" noProof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mic Sans MS"/>
              </a:rPr>
              <a:t>primitive memory management (address space)</a:t>
            </a: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altLang="es-MX" sz="2400" b="0" i="0" u="none" strike="noStrike" kern="0" cap="none" spc="0" normalizeH="0" baseline="0" noProof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mic Sans MS"/>
              </a:rPr>
              <a:t>I/O and interrupt management</a:t>
            </a: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altLang="es-MX" sz="2400" b="0" i="0" u="none" strike="noStrike" kern="0" cap="none" spc="0" normalizeH="0" baseline="0" noProof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mic Sans MS"/>
              </a:rPr>
              <a:t>Inter-Process Communication (IPC)</a:t>
            </a: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altLang="es-MX" sz="2400" b="0" i="0" u="none" strike="noStrike" kern="0" cap="none" spc="0" normalizeH="0" baseline="0" noProof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mic Sans MS"/>
              </a:rPr>
              <a:t>basic scheduling</a:t>
            </a: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altLang="es-MX" sz="2400" b="0" i="0" u="none" strike="noStrike" kern="0" cap="none" spc="0" normalizeH="0" baseline="0" noProof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mic Sans MS"/>
              </a:rPr>
              <a:t>Other ones: smallers (</a:t>
            </a:r>
            <a:r>
              <a:rPr kumimoji="0" lang="en-US" altLang="es-MX" sz="1200" b="0" i="0" u="none" strike="noStrike" kern="0" cap="none" spc="0" normalizeH="0" baseline="0" noProof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mic Sans MS"/>
              </a:rPr>
              <a:t>e.g. device drivers</a:t>
            </a:r>
            <a:r>
              <a:rPr kumimoji="0" lang="en-US" altLang="es-MX" sz="2400" b="0" i="0" u="none" strike="noStrike" kern="0" cap="none" spc="0" normalizeH="0" baseline="0" noProof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mic Sans MS"/>
              </a:rPr>
              <a:t>)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s-MX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Other OS services are provided by processes running in user mode (vertical servers):</a:t>
            </a: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altLang="es-MX" sz="2400" b="0" i="0" u="none" strike="noStrike" kern="0" cap="none" spc="0" normalizeH="0" baseline="0" noProof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mic Sans MS"/>
              </a:rPr>
              <a:t>device drivers, file system, virtual memory…</a:t>
            </a:r>
            <a:endParaRPr kumimoji="0" lang="en-US" altLang="es-MX" sz="2400" b="0" i="0" u="none" strike="noStrike" kern="0" cap="none" spc="0" normalizeH="0" baseline="0" noProof="0" dirty="0" smtClean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927490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err="1"/>
              <a:t>Layered</a:t>
            </a:r>
            <a:r>
              <a:rPr lang="es-MX" dirty="0"/>
              <a:t> vs. </a:t>
            </a:r>
            <a:r>
              <a:rPr lang="es-MX" dirty="0" err="1"/>
              <a:t>Microkernel</a:t>
            </a:r>
            <a:r>
              <a:rPr lang="es-MX" dirty="0"/>
              <a:t> </a:t>
            </a:r>
            <a:r>
              <a:rPr lang="es-MX" dirty="0" err="1"/>
              <a:t>Architecture</a:t>
            </a:r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17</a:t>
            </a:fld>
            <a:endParaRPr lang="es-MX" dirty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413" y="1358900"/>
            <a:ext cx="8362950" cy="522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79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Microkernel</a:t>
            </a:r>
            <a:r>
              <a:rPr lang="es-MX" dirty="0"/>
              <a:t> </a:t>
            </a:r>
            <a:r>
              <a:rPr lang="es-MX" dirty="0" err="1"/>
              <a:t>System</a:t>
            </a:r>
            <a:r>
              <a:rPr lang="es-MX" dirty="0"/>
              <a:t> </a:t>
            </a:r>
            <a:r>
              <a:rPr lang="es-MX" dirty="0" err="1"/>
              <a:t>Structure</a:t>
            </a:r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18</a:t>
            </a:fld>
            <a:endParaRPr lang="es-MX" dirty="0"/>
          </a:p>
        </p:txBody>
      </p:sp>
      <p:sp>
        <p:nvSpPr>
          <p:cNvPr id="6" name="Rectangle 1027"/>
          <p:cNvSpPr txBox="1">
            <a:spLocks noChangeArrowheads="1"/>
          </p:cNvSpPr>
          <p:nvPr/>
        </p:nvSpPr>
        <p:spPr bwMode="auto">
          <a:xfrm>
            <a:off x="381893" y="1484784"/>
            <a:ext cx="8389938" cy="5078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0000CC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9900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6600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s-MX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mic Sans MS"/>
              </a:rPr>
              <a:t>Communication</a:t>
            </a:r>
            <a:r>
              <a:rPr kumimoji="0" lang="en-US" altLang="es-MX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 takes place between </a:t>
            </a:r>
            <a:r>
              <a:rPr kumimoji="0" lang="en-US" altLang="es-MX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mic Sans MS"/>
              </a:rPr>
              <a:t>user modules</a:t>
            </a:r>
            <a:r>
              <a:rPr kumimoji="0" lang="en-US" altLang="es-MX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 using </a:t>
            </a:r>
            <a:r>
              <a:rPr kumimoji="0" lang="en-US" altLang="es-MX" sz="2000" b="0" i="1" u="none" strike="noStrike" kern="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mic Sans MS"/>
              </a:rPr>
              <a:t>message passing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s-MX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Benefits: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altLang="es-MX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mic Sans MS"/>
              </a:rPr>
              <a:t>Easier to extend a microkernel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altLang="es-MX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mic Sans MS"/>
              </a:rPr>
              <a:t>Easier to port the operating system to new architectures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altLang="es-MX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mic Sans MS"/>
              </a:rPr>
              <a:t>More reliable (less code is running in kernel mode)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altLang="es-MX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mic Sans MS"/>
              </a:rPr>
              <a:t>More secure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altLang="es-MX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mic Sans MS"/>
              </a:rPr>
              <a:t>small microkernel can be rigorously tested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s-MX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Detriments: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altLang="es-MX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mic Sans MS"/>
              </a:rPr>
              <a:t>Performance overhead of </a:t>
            </a:r>
            <a:r>
              <a:rPr kumimoji="0" lang="en-US" altLang="es-MX" sz="20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mic Sans MS"/>
              </a:rPr>
              <a:t>user</a:t>
            </a:r>
            <a:r>
              <a:rPr kumimoji="0" lang="en-US" altLang="es-MX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mic Sans MS"/>
              </a:rPr>
              <a:t> space to </a:t>
            </a:r>
            <a:r>
              <a:rPr kumimoji="0" lang="en-US" altLang="es-MX" sz="20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mic Sans MS"/>
              </a:rPr>
              <a:t>kernel</a:t>
            </a:r>
            <a:r>
              <a:rPr kumimoji="0" lang="en-US" altLang="es-MX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mic Sans MS"/>
              </a:rPr>
              <a:t> space communication</a:t>
            </a:r>
          </a:p>
          <a:p>
            <a:pPr lvl="0">
              <a:defRPr/>
            </a:pPr>
            <a:r>
              <a:rPr lang="en-US" altLang="es-MX" sz="2000" kern="0" dirty="0" smtClean="0">
                <a:solidFill>
                  <a:srgbClr val="000000"/>
                </a:solidFill>
                <a:latin typeface="Comic Sans MS"/>
              </a:rPr>
              <a:t>Examples:</a:t>
            </a:r>
            <a:endParaRPr lang="en-US" altLang="es-MX" sz="2000" kern="0" dirty="0">
              <a:solidFill>
                <a:srgbClr val="000000"/>
              </a:solidFill>
              <a:latin typeface="Comic Sans M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altLang="es-MX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mic Sans MS"/>
              </a:rPr>
              <a:t>Mach for MAC OS X, _______, ________</a:t>
            </a:r>
          </a:p>
        </p:txBody>
      </p:sp>
    </p:spTree>
    <p:extLst>
      <p:ext uri="{BB962C8B-B14F-4D97-AF65-F5344CB8AC3E}">
        <p14:creationId xmlns:p14="http://schemas.microsoft.com/office/powerpoint/2010/main" val="34699295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Microkernel</a:t>
            </a:r>
            <a:r>
              <a:rPr lang="es-MX" dirty="0"/>
              <a:t> </a:t>
            </a:r>
            <a:r>
              <a:rPr lang="es-MX" dirty="0" err="1"/>
              <a:t>System</a:t>
            </a:r>
            <a:r>
              <a:rPr lang="es-MX" dirty="0"/>
              <a:t> </a:t>
            </a:r>
            <a:r>
              <a:rPr lang="es-MX" dirty="0" err="1"/>
              <a:t>Structure</a:t>
            </a:r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19</a:t>
            </a:fld>
            <a:endParaRPr lang="es-MX" dirty="0"/>
          </a:p>
        </p:txBody>
      </p:sp>
      <p:pic>
        <p:nvPicPr>
          <p:cNvPr id="6" name="Picture 2" descr="2_14.pd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844824"/>
            <a:ext cx="7427912" cy="359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7155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Operating-System</a:t>
            </a:r>
            <a:r>
              <a:rPr lang="es-MX" dirty="0"/>
              <a:t> </a:t>
            </a:r>
            <a:r>
              <a:rPr lang="es-MX" dirty="0" err="1" smtClean="0"/>
              <a:t>Components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  <a:p>
            <a:pPr marL="0" indent="0">
              <a:buNone/>
            </a:pPr>
            <a:endParaRPr lang="es-MX" dirty="0" smtClean="0"/>
          </a:p>
          <a:p>
            <a:pPr marL="0" indent="0" algn="ctr">
              <a:buNone/>
            </a:pPr>
            <a:r>
              <a:rPr lang="es-MX" sz="4400" dirty="0" err="1" smtClean="0"/>
              <a:t>Operating-System</a:t>
            </a:r>
            <a:r>
              <a:rPr lang="es-MX" sz="4400" dirty="0" smtClean="0"/>
              <a:t> </a:t>
            </a:r>
            <a:r>
              <a:rPr lang="es-MX" sz="4400" dirty="0" err="1" smtClean="0"/>
              <a:t>Components</a:t>
            </a:r>
            <a:r>
              <a:rPr lang="es-MX" sz="4400" dirty="0" smtClean="0"/>
              <a:t> (cont.)</a:t>
            </a:r>
            <a:endParaRPr lang="es-MX" sz="4400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58665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Client</a:t>
            </a:r>
            <a:r>
              <a:rPr lang="es-MX" dirty="0"/>
              <a:t>-Server </a:t>
            </a:r>
            <a:r>
              <a:rPr lang="es-MX" dirty="0" err="1"/>
              <a:t>Architecture</a:t>
            </a:r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20</a:t>
            </a:fld>
            <a:endParaRPr lang="es-MX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74650" y="1556791"/>
            <a:ext cx="8389938" cy="4663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0000CC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9900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6600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s-ES_tradnl" altLang="es-MX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Se basa en la </a:t>
            </a:r>
            <a:r>
              <a:rPr kumimoji="0" lang="es-ES_tradnl" altLang="es-MX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mic Sans MS"/>
              </a:rPr>
              <a:t>arquitectura de micro-</a:t>
            </a:r>
            <a:r>
              <a:rPr kumimoji="0" lang="es-ES_tradnl" altLang="es-MX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mic Sans MS"/>
              </a:rPr>
              <a:t>kernel</a:t>
            </a:r>
            <a:r>
              <a:rPr kumimoji="0" lang="es-ES_tradnl" altLang="es-MX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.</a:t>
            </a:r>
            <a:endParaRPr kumimoji="0" lang="en-US" altLang="es-MX" sz="2000" b="0" i="0" u="none" strike="noStrike" kern="0" cap="none" spc="0" normalizeH="0" baseline="0" noProof="0" dirty="0" smtClean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omic Sans M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s-ES_tradnl" altLang="es-MX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Los procesos, en un momento dado, o son </a:t>
            </a:r>
            <a:r>
              <a:rPr kumimoji="0" lang="es-ES_tradnl" altLang="es-MX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mic Sans MS"/>
              </a:rPr>
              <a:t>procesos cliente</a:t>
            </a:r>
            <a:r>
              <a:rPr kumimoji="0" lang="es-ES_tradnl" altLang="es-MX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 o son </a:t>
            </a:r>
            <a:r>
              <a:rPr kumimoji="0" lang="es-ES_tradnl" altLang="es-MX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mic Sans MS"/>
              </a:rPr>
              <a:t>procesos servidor</a:t>
            </a:r>
            <a:r>
              <a:rPr kumimoji="0" lang="es-ES_tradnl" altLang="es-MX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.</a:t>
            </a:r>
            <a:endParaRPr kumimoji="0" lang="en-US" altLang="es-MX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s-MX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Al </a:t>
            </a:r>
            <a:r>
              <a:rPr kumimoji="0" lang="en-US" altLang="es-MX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proceso</a:t>
            </a:r>
            <a:r>
              <a:rPr kumimoji="0" lang="en-US" altLang="es-MX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 </a:t>
            </a:r>
            <a:r>
              <a:rPr kumimoji="0" lang="en-US" altLang="es-MX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servidor</a:t>
            </a:r>
            <a:r>
              <a:rPr kumimoji="0" lang="en-US" altLang="es-MX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 se le </a:t>
            </a:r>
            <a:r>
              <a:rPr kumimoji="0" lang="en-US" altLang="es-MX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asignan</a:t>
            </a:r>
            <a:r>
              <a:rPr kumimoji="0" lang="en-US" altLang="es-MX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 mas </a:t>
            </a:r>
            <a:r>
              <a:rPr kumimoji="0" lang="en-US" altLang="es-MX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recursos</a:t>
            </a:r>
            <a:r>
              <a:rPr kumimoji="0" lang="en-US" altLang="es-MX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s-MX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Procesos</a:t>
            </a:r>
            <a:r>
              <a:rPr kumimoji="0" lang="en-US" altLang="es-MX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 </a:t>
            </a:r>
            <a:r>
              <a:rPr kumimoji="0" lang="en-US" altLang="es-MX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clientes</a:t>
            </a:r>
            <a:r>
              <a:rPr kumimoji="0" lang="en-US" altLang="es-MX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, </a:t>
            </a:r>
            <a:r>
              <a:rPr kumimoji="0" lang="en-US" altLang="es-MX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inicialmente</a:t>
            </a:r>
            <a:r>
              <a:rPr kumimoji="0" lang="en-US" altLang="es-MX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: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altLang="es-MX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mic Sans MS"/>
              </a:rPr>
              <a:t>Procesos</a:t>
            </a:r>
            <a:r>
              <a:rPr kumimoji="0" lang="en-US" altLang="es-MX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mic Sans MS"/>
              </a:rPr>
              <a:t> de </a:t>
            </a:r>
            <a:r>
              <a:rPr kumimoji="0" lang="en-US" altLang="es-MX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mic Sans MS"/>
              </a:rPr>
              <a:t>usuario</a:t>
            </a:r>
            <a:endParaRPr kumimoji="0" lang="en-US" altLang="es-MX" sz="2000" b="0" i="0" u="none" strike="noStrike" kern="0" cap="none" spc="0" normalizeH="0" baseline="0" noProof="0" dirty="0" smtClean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Comic Sans M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s-MX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Procesos</a:t>
            </a:r>
            <a:r>
              <a:rPr kumimoji="0" lang="en-US" altLang="es-MX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 </a:t>
            </a:r>
            <a:r>
              <a:rPr kumimoji="0" lang="en-US" altLang="es-MX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servidores</a:t>
            </a:r>
            <a:r>
              <a:rPr kumimoji="0" lang="en-US" altLang="es-MX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, </a:t>
            </a:r>
            <a:r>
              <a:rPr kumimoji="0" lang="en-US" altLang="es-MX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inicialmente</a:t>
            </a:r>
            <a:r>
              <a:rPr kumimoji="0" lang="en-US" altLang="es-MX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: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altLang="es-MX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mic Sans MS"/>
              </a:rPr>
              <a:t>Los </a:t>
            </a:r>
            <a:r>
              <a:rPr kumimoji="0" lang="en-US" altLang="es-MX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mic Sans MS"/>
              </a:rPr>
              <a:t>procesos</a:t>
            </a:r>
            <a:r>
              <a:rPr kumimoji="0" lang="en-US" altLang="es-MX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mic Sans MS"/>
              </a:rPr>
              <a:t> de </a:t>
            </a:r>
            <a:r>
              <a:rPr kumimoji="0" lang="en-US" altLang="es-MX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mic Sans MS"/>
              </a:rPr>
              <a:t>los</a:t>
            </a:r>
            <a:r>
              <a:rPr kumimoji="0" lang="en-US" altLang="es-MX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mic Sans MS"/>
              </a:rPr>
              <a:t> </a:t>
            </a:r>
            <a:r>
              <a:rPr kumimoji="0" lang="en-US" altLang="es-MX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mic Sans MS"/>
              </a:rPr>
              <a:t>diferentes</a:t>
            </a:r>
            <a:r>
              <a:rPr kumimoji="0" lang="en-US" altLang="es-MX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mic Sans MS"/>
              </a:rPr>
              <a:t> </a:t>
            </a:r>
            <a:r>
              <a:rPr kumimoji="0" lang="en-US" altLang="es-MX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mic Sans MS"/>
              </a:rPr>
              <a:t>administradores</a:t>
            </a:r>
            <a:r>
              <a:rPr kumimoji="0" lang="en-US" altLang="es-MX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mic Sans MS"/>
              </a:rPr>
              <a:t> del SO.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s-MX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Comunicación</a:t>
            </a:r>
            <a:r>
              <a:rPr kumimoji="0" lang="en-US" altLang="es-MX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 </a:t>
            </a:r>
            <a:r>
              <a:rPr kumimoji="0" lang="en-US" altLang="es-MX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cliente-servidor</a:t>
            </a:r>
            <a:r>
              <a:rPr kumimoji="0" lang="en-US" altLang="es-MX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: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altLang="es-MX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mic Sans MS"/>
              </a:rPr>
              <a:t>Mensajes</a:t>
            </a:r>
            <a:r>
              <a:rPr kumimoji="0" lang="en-US" altLang="es-MX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mic Sans MS"/>
              </a:rPr>
              <a:t> </a:t>
            </a:r>
            <a:r>
              <a:rPr kumimoji="0" lang="en-US" altLang="es-MX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mic Sans MS"/>
              </a:rPr>
              <a:t>vía</a:t>
            </a:r>
            <a:r>
              <a:rPr kumimoji="0" lang="en-US" altLang="es-MX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mic Sans MS"/>
              </a:rPr>
              <a:t> el microkernel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s-MX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Menos</a:t>
            </a:r>
            <a:r>
              <a:rPr kumimoji="0" lang="en-US" altLang="es-MX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 </a:t>
            </a:r>
            <a:r>
              <a:rPr kumimoji="0" lang="en-US" altLang="es-MX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capas</a:t>
            </a:r>
            <a:r>
              <a:rPr kumimoji="0" lang="en-US" altLang="es-MX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575600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Client</a:t>
            </a:r>
            <a:r>
              <a:rPr lang="es-MX" dirty="0"/>
              <a:t>-Server </a:t>
            </a:r>
            <a:r>
              <a:rPr lang="es-MX" dirty="0" err="1"/>
              <a:t>Model</a:t>
            </a:r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21</a:t>
            </a:fld>
            <a:endParaRPr lang="es-MX" dirty="0"/>
          </a:p>
        </p:txBody>
      </p:sp>
      <p:pic>
        <p:nvPicPr>
          <p:cNvPr id="6" name="Picture 4" descr="C:\B\b4\JPG\foo\1-2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88" y="2078038"/>
            <a:ext cx="8259762" cy="222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1403648" y="4594225"/>
            <a:ext cx="5892800" cy="828675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altLang="es-MX" dirty="0" smtClean="0"/>
              <a:t>Microkernel as a “software bus”</a:t>
            </a:r>
          </a:p>
          <a:p>
            <a:pPr>
              <a:buFontTx/>
              <a:buNone/>
            </a:pPr>
            <a:r>
              <a:rPr lang="en-US" altLang="es-MX" dirty="0" smtClean="0"/>
              <a:t>Windows NT (3.x, 4.x, 5.x, 6.x)</a:t>
            </a:r>
          </a:p>
        </p:txBody>
      </p:sp>
    </p:spTree>
    <p:extLst>
      <p:ext uri="{BB962C8B-B14F-4D97-AF65-F5344CB8AC3E}">
        <p14:creationId xmlns:p14="http://schemas.microsoft.com/office/powerpoint/2010/main" val="29069681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 err="1"/>
              <a:t>Client</a:t>
            </a:r>
            <a:r>
              <a:rPr lang="es-MX" dirty="0"/>
              <a:t>-Server </a:t>
            </a:r>
            <a:r>
              <a:rPr lang="es-MX" dirty="0" err="1"/>
              <a:t>Design</a:t>
            </a:r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22</a:t>
            </a:fld>
            <a:endParaRPr lang="es-MX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806251" y="4005064"/>
            <a:ext cx="7560840" cy="1664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0000CC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9900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6600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+mn-lt"/>
              </a:defRPr>
            </a:lvl9pPr>
          </a:lstStyle>
          <a:p>
            <a:pPr lvl="0" eaLnBrk="1" hangingPunct="1"/>
            <a:r>
              <a:rPr lang="en-US" altLang="es-MX" sz="2000" kern="0" dirty="0">
                <a:solidFill>
                  <a:srgbClr val="000000"/>
                </a:solidFill>
                <a:latin typeface="Comic Sans MS"/>
              </a:rPr>
              <a:t>The client-server model </a:t>
            </a:r>
            <a:r>
              <a:rPr lang="en-US" altLang="es-MX" sz="2000" kern="0" dirty="0" smtClean="0">
                <a:solidFill>
                  <a:srgbClr val="000000"/>
                </a:solidFill>
                <a:latin typeface="Comic Sans MS"/>
              </a:rPr>
              <a:t>in a </a:t>
            </a:r>
            <a:r>
              <a:rPr kumimoji="0" lang="en-US" altLang="es-MX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Distributed </a:t>
            </a:r>
            <a:r>
              <a:rPr lang="en-US" altLang="es-MX" sz="2000" kern="0" dirty="0">
                <a:solidFill>
                  <a:srgbClr val="000000"/>
                </a:solidFill>
                <a:latin typeface="Comic Sans MS"/>
              </a:rPr>
              <a:t>S</a:t>
            </a:r>
            <a:r>
              <a:rPr kumimoji="0" lang="en-US" altLang="es-MX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ystem</a:t>
            </a:r>
            <a:r>
              <a:rPr kumimoji="0" lang="en-US" altLang="es-MX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rPr>
              <a:t> support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altLang="es-MX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mic Sans MS"/>
              </a:rPr>
              <a:t>message are sent without knowing where the target machine (server process) is.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lang="en-US" altLang="es-MX" sz="2000" kern="0" noProof="0" dirty="0" smtClean="0">
                <a:latin typeface="Comic Sans MS"/>
              </a:rPr>
              <a:t>Micro Kernel as a communication bus.</a:t>
            </a:r>
            <a:endParaRPr kumimoji="0" lang="en-US" altLang="es-MX" sz="2000" b="0" i="0" u="none" strike="noStrike" kern="0" cap="none" spc="0" normalizeH="0" baseline="0" noProof="0" dirty="0" smtClean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Comic Sans MS"/>
            </a:endParaRPr>
          </a:p>
        </p:txBody>
      </p:sp>
      <p:pic>
        <p:nvPicPr>
          <p:cNvPr id="7" name="Picture 4" descr="1-2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742" y="1628800"/>
            <a:ext cx="7789863" cy="209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663581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Windows v6.1 (Edition 7) </a:t>
            </a:r>
            <a:r>
              <a:rPr lang="en-US" dirty="0" err="1"/>
              <a:t>Architec</a:t>
            </a:r>
            <a:r>
              <a:rPr lang="en-US" dirty="0"/>
              <a:t>.</a:t>
            </a:r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23</a:t>
            </a:fld>
            <a:endParaRPr lang="es-MX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536" y="1340768"/>
            <a:ext cx="8372475" cy="526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1360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Windows </a:t>
            </a:r>
            <a:r>
              <a:rPr lang="es-MX" dirty="0" err="1"/>
              <a:t>Architecture</a:t>
            </a:r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24</a:t>
            </a:fld>
            <a:endParaRPr lang="es-MX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374650" y="1484784"/>
            <a:ext cx="8389938" cy="480786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es-MX" sz="2800" dirty="0" smtClean="0"/>
              <a:t>Place together several general architectures</a:t>
            </a:r>
            <a:endParaRPr lang="en-US" altLang="es-MX" sz="2800" i="1" dirty="0" smtClean="0"/>
          </a:p>
          <a:p>
            <a:pPr lvl="1">
              <a:defRPr/>
            </a:pPr>
            <a:r>
              <a:rPr lang="en-US" altLang="es-MX" dirty="0" err="1" smtClean="0"/>
              <a:t>Layared</a:t>
            </a:r>
            <a:r>
              <a:rPr lang="en-US" altLang="es-MX" dirty="0" smtClean="0"/>
              <a:t> </a:t>
            </a:r>
            <a:r>
              <a:rPr lang="en-US" altLang="es-MX" dirty="0" err="1" smtClean="0"/>
              <a:t>aproach</a:t>
            </a:r>
            <a:r>
              <a:rPr lang="en-US" altLang="es-MX" dirty="0" smtClean="0"/>
              <a:t>,</a:t>
            </a:r>
          </a:p>
          <a:p>
            <a:pPr lvl="1">
              <a:defRPr/>
            </a:pPr>
            <a:r>
              <a:rPr lang="en-US" altLang="es-MX" dirty="0" err="1" smtClean="0"/>
              <a:t>MicroKernel</a:t>
            </a:r>
            <a:r>
              <a:rPr lang="en-US" altLang="es-MX" dirty="0" smtClean="0"/>
              <a:t>, and</a:t>
            </a:r>
          </a:p>
          <a:p>
            <a:pPr lvl="1">
              <a:defRPr/>
            </a:pPr>
            <a:r>
              <a:rPr lang="en-US" altLang="es-MX" dirty="0" smtClean="0"/>
              <a:t>CLIENT-SERVER</a:t>
            </a:r>
          </a:p>
          <a:p>
            <a:pPr>
              <a:defRPr/>
            </a:pPr>
            <a:r>
              <a:rPr lang="en-US" altLang="es-MX" sz="2800" dirty="0" smtClean="0"/>
              <a:t>And the approach supports</a:t>
            </a:r>
          </a:p>
          <a:p>
            <a:pPr lvl="1">
              <a:defRPr/>
            </a:pPr>
            <a:r>
              <a:rPr lang="en-US" altLang="es-MX" dirty="0" smtClean="0"/>
              <a:t>Distributed system </a:t>
            </a:r>
            <a:r>
              <a:rPr lang="en-US" altLang="es-MX" b="1" dirty="0" smtClean="0"/>
              <a:t>(</a:t>
            </a:r>
            <a:r>
              <a:rPr lang="en-US" altLang="es-MX" sz="1400" dirty="0" smtClean="0"/>
              <a:t>because </a:t>
            </a:r>
            <a:r>
              <a:rPr lang="en-US" altLang="es-MX" sz="1400" dirty="0" err="1" smtClean="0"/>
              <a:t>MicroKernel</a:t>
            </a:r>
            <a:r>
              <a:rPr lang="en-US" altLang="es-MX" b="1" dirty="0" smtClean="0"/>
              <a:t>)</a:t>
            </a:r>
            <a:r>
              <a:rPr lang="en-US" altLang="es-MX" dirty="0"/>
              <a:t>.</a:t>
            </a:r>
            <a:endParaRPr lang="en-US" altLang="es-MX" dirty="0" smtClean="0"/>
          </a:p>
          <a:p>
            <a:pPr>
              <a:defRPr/>
            </a:pPr>
            <a:r>
              <a:rPr lang="en-US" altLang="es-MX" sz="2800" dirty="0" smtClean="0"/>
              <a:t>Of course, Windows NT (3, 4, 5 or 6) is a general purpose operating system.</a:t>
            </a:r>
          </a:p>
          <a:p>
            <a:pPr>
              <a:defRPr/>
            </a:pPr>
            <a:r>
              <a:rPr lang="en-US" altLang="es-MX" sz="2800" dirty="0" smtClean="0">
                <a:solidFill>
                  <a:srgbClr val="C00000"/>
                </a:solidFill>
              </a:rPr>
              <a:t>In which language was Windows NT programmed?</a:t>
            </a:r>
            <a:r>
              <a:rPr lang="en-US" altLang="es-MX" sz="2800" dirty="0" smtClean="0"/>
              <a:t> ________</a:t>
            </a:r>
          </a:p>
          <a:p>
            <a:pPr>
              <a:defRPr/>
            </a:pPr>
            <a:endParaRPr lang="en-US" altLang="es-MX" sz="2800" dirty="0" smtClean="0"/>
          </a:p>
        </p:txBody>
      </p:sp>
    </p:spTree>
    <p:extLst>
      <p:ext uri="{BB962C8B-B14F-4D97-AF65-F5344CB8AC3E}">
        <p14:creationId xmlns:p14="http://schemas.microsoft.com/office/powerpoint/2010/main" val="26601208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References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Presentación</a:t>
            </a:r>
            <a:r>
              <a:rPr lang="en-US" dirty="0" smtClean="0"/>
              <a:t> de Ramon Ríos.</a:t>
            </a:r>
            <a:endParaRPr lang="en-US" dirty="0"/>
          </a:p>
          <a:p>
            <a:r>
              <a:rPr lang="en-US" dirty="0" err="1" smtClean="0"/>
              <a:t>Capítulos</a:t>
            </a:r>
            <a:r>
              <a:rPr lang="en-US" dirty="0" smtClean="0"/>
              <a:t>: Operating </a:t>
            </a:r>
            <a:r>
              <a:rPr lang="en-US" dirty="0"/>
              <a:t>System Concepts; </a:t>
            </a:r>
            <a:r>
              <a:rPr lang="en-US" dirty="0" err="1" smtClean="0"/>
              <a:t>Silberschatz</a:t>
            </a:r>
            <a:r>
              <a:rPr lang="en-US" dirty="0"/>
              <a:t>, Galvin, Gagne.</a:t>
            </a:r>
            <a:endParaRPr lang="en-US" dirty="0" smtClean="0"/>
          </a:p>
          <a:p>
            <a:r>
              <a:rPr lang="en-US" dirty="0" smtClean="0"/>
              <a:t>05-feb-2019</a:t>
            </a:r>
            <a:endParaRPr lang="en-US" dirty="0"/>
          </a:p>
          <a:p>
            <a:endParaRPr lang="en-US" dirty="0" smtClean="0"/>
          </a:p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t>25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13195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Protection</a:t>
            </a:r>
            <a:r>
              <a:rPr lang="es-MX" dirty="0"/>
              <a:t> and Security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3</a:t>
            </a:fld>
            <a:endParaRPr lang="es-MX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806450" y="1556792"/>
            <a:ext cx="7648575" cy="4715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s-MX" sz="1800" b="1" i="0" u="none" strike="noStrike" kern="0" cap="none" spc="0" normalizeH="0" baseline="0" noProof="0" smtClean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Protection </a:t>
            </a:r>
            <a:r>
              <a:rPr kumimoji="1" lang="en-US" altLang="es-MX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– any mechanism for controlling access of processes or users to resources defined by the OS</a:t>
            </a:r>
            <a:endParaRPr kumimoji="1" lang="en-US" altLang="es-MX" sz="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MS PGothic" pitchFamily="34" charset="-128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s-MX" sz="1800" b="1" i="0" u="none" strike="noStrike" kern="0" cap="none" spc="0" normalizeH="0" baseline="0" noProof="0" smtClean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Security </a:t>
            </a:r>
            <a:r>
              <a:rPr kumimoji="1" lang="en-US" altLang="es-MX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– defense of the system against internal and external attacks</a:t>
            </a: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s-MX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Huge range, including denial-of-service, worms, viruses, identity theft, theft of service</a:t>
            </a:r>
            <a:endParaRPr kumimoji="1" lang="en-US" altLang="es-MX" sz="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MS PGothic" pitchFamily="34" charset="-128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s-MX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Systems generally first distinguish among users, to determine who can do what</a:t>
            </a: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s-MX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User identities (</a:t>
            </a:r>
            <a:r>
              <a:rPr kumimoji="1" lang="en-US" altLang="es-MX" sz="1800" b="1" i="0" u="none" strike="noStrike" kern="0" cap="none" spc="0" normalizeH="0" baseline="0" noProof="0" smtClean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user IDs</a:t>
            </a:r>
            <a:r>
              <a:rPr kumimoji="1" lang="en-US" altLang="es-MX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, security IDs) include name and associated number, one per user</a:t>
            </a: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s-MX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User ID then associated with all files, processes of that user to determine access control</a:t>
            </a: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s-MX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Group identifier (</a:t>
            </a:r>
            <a:r>
              <a:rPr kumimoji="1" lang="en-US" altLang="es-MX" sz="1800" b="1" i="0" u="none" strike="noStrike" kern="0" cap="none" spc="0" normalizeH="0" baseline="0" noProof="0" smtClean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group ID</a:t>
            </a:r>
            <a:r>
              <a:rPr kumimoji="1" lang="en-US" altLang="es-MX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) allows set of users to be defined and controls managed, then also associated with each process, file</a:t>
            </a: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s-MX" sz="1800" b="1" i="0" u="none" strike="noStrike" kern="0" cap="none" spc="0" normalizeH="0" baseline="0" noProof="0" smtClean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Privilege escalation </a:t>
            </a:r>
            <a:r>
              <a:rPr kumimoji="1" lang="en-US" altLang="es-MX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allows user to change to effective ID with more rights</a:t>
            </a:r>
            <a:endParaRPr kumimoji="1" lang="en-US" altLang="es-MX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6426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 Sys </a:t>
            </a:r>
            <a:r>
              <a:rPr lang="en-US" dirty="0"/>
              <a:t>Design and Implementation</a:t>
            </a:r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4</a:t>
            </a:fld>
            <a:endParaRPr lang="es-MX" dirty="0"/>
          </a:p>
        </p:txBody>
      </p:sp>
      <p:sp>
        <p:nvSpPr>
          <p:cNvPr id="8" name="Rectangle 1027"/>
          <p:cNvSpPr txBox="1">
            <a:spLocks noChangeArrowheads="1"/>
          </p:cNvSpPr>
          <p:nvPr/>
        </p:nvSpPr>
        <p:spPr bwMode="auto">
          <a:xfrm>
            <a:off x="838199" y="1556792"/>
            <a:ext cx="7375525" cy="500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s-MX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Design and Implementation of OS not </a:t>
            </a:r>
            <a:r>
              <a:rPr kumimoji="1" lang="ja-JP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“</a:t>
            </a:r>
            <a:r>
              <a:rPr kumimoji="1" lang="en-US" altLang="ja-JP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solvable</a:t>
            </a:r>
            <a:r>
              <a:rPr kumimoji="1" lang="ja-JP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”</a:t>
            </a:r>
            <a:r>
              <a:rPr kumimoji="1" lang="en-US" altLang="ja-JP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, but some approaches have proven successful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endParaRPr kumimoji="1" lang="en-US" altLang="es-MX" sz="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MS PGothic" pitchFamily="34" charset="-128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s-MX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Internal structure of different Operating Systems  can vary widely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endParaRPr kumimoji="1" lang="en-US" altLang="es-MX" sz="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MS PGothic" pitchFamily="34" charset="-128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s-MX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Start the design by defining goals and specifications </a:t>
            </a:r>
            <a:endParaRPr kumimoji="1" lang="en-US" altLang="es-MX" sz="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MS PGothic" pitchFamily="34" charset="-128"/>
            </a:endParaRPr>
          </a:p>
          <a:p>
            <a:pPr lvl="1">
              <a:defRPr/>
            </a:pPr>
            <a:r>
              <a:rPr lang="en-US" altLang="es-MX" b="1" kern="0" dirty="0">
                <a:solidFill>
                  <a:srgbClr val="3366FF"/>
                </a:solidFill>
                <a:latin typeface="Helvetica"/>
              </a:rPr>
              <a:t>User </a:t>
            </a:r>
            <a:r>
              <a:rPr lang="en-US" altLang="es-MX" kern="0" dirty="0">
                <a:solidFill>
                  <a:srgbClr val="000000"/>
                </a:solidFill>
                <a:latin typeface="Helvetica"/>
              </a:rPr>
              <a:t>goals and </a:t>
            </a:r>
            <a:r>
              <a:rPr lang="en-US" altLang="es-MX" b="1" kern="0" dirty="0">
                <a:solidFill>
                  <a:srgbClr val="3366FF"/>
                </a:solidFill>
                <a:latin typeface="Helvetica"/>
              </a:rPr>
              <a:t>System </a:t>
            </a:r>
            <a:r>
              <a:rPr lang="en-US" altLang="es-MX" kern="0" dirty="0">
                <a:solidFill>
                  <a:srgbClr val="000000"/>
                </a:solidFill>
                <a:latin typeface="Helvetica"/>
              </a:rPr>
              <a:t>goals</a:t>
            </a:r>
          </a:p>
          <a:p>
            <a:pPr lvl="2">
              <a:defRPr/>
            </a:pPr>
            <a:r>
              <a:rPr lang="en-US" altLang="es-MX" i="1" kern="0" dirty="0">
                <a:solidFill>
                  <a:srgbClr val="000000"/>
                </a:solidFill>
                <a:latin typeface="Helvetica"/>
              </a:rPr>
              <a:t>User goals</a:t>
            </a:r>
            <a:r>
              <a:rPr lang="en-US" altLang="es-MX" kern="0" dirty="0">
                <a:solidFill>
                  <a:srgbClr val="000000"/>
                </a:solidFill>
                <a:latin typeface="Helvetica"/>
              </a:rPr>
              <a:t> – operating system should be convenient to use, easy to learn, reliable, safe, and fast</a:t>
            </a:r>
          </a:p>
          <a:p>
            <a:pPr lvl="2">
              <a:defRPr/>
            </a:pPr>
            <a:r>
              <a:rPr lang="en-US" altLang="es-MX" i="1" kern="0" dirty="0">
                <a:solidFill>
                  <a:srgbClr val="000000"/>
                </a:solidFill>
                <a:latin typeface="Helvetica"/>
              </a:rPr>
              <a:t>System goals</a:t>
            </a:r>
            <a:r>
              <a:rPr lang="en-US" altLang="es-MX" kern="0" dirty="0">
                <a:solidFill>
                  <a:srgbClr val="000000"/>
                </a:solidFill>
                <a:latin typeface="Helvetica"/>
              </a:rPr>
              <a:t> – operating system should be easy to design, implement, and maintain, as well as flexible, reliable, error-free, and efficient 	</a:t>
            </a:r>
            <a:endParaRPr kumimoji="1" lang="en-US" altLang="es-MX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MS PGothic" pitchFamily="34" charset="-128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endParaRPr kumimoji="1" lang="en-US" altLang="es-MX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MS PGothic" pitchFamily="34" charset="-128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s-MX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Affected by choice of hardware, type of system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endParaRPr kumimoji="1" lang="en-US" altLang="es-MX" sz="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47327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Op Sys Design and </a:t>
            </a:r>
            <a:r>
              <a:rPr lang="en-US" dirty="0" smtClean="0"/>
              <a:t>Implementation </a:t>
            </a:r>
            <a:r>
              <a:rPr lang="en-US" sz="2200" dirty="0" smtClean="0"/>
              <a:t>(cont.)</a:t>
            </a:r>
            <a:r>
              <a:rPr lang="en-US" dirty="0" smtClean="0"/>
              <a:t> </a:t>
            </a:r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5</a:t>
            </a:fld>
            <a:endParaRPr lang="es-MX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932433" y="1556792"/>
            <a:ext cx="696595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s-MX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Important principle to separate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None/>
              <a:tabLst/>
              <a:defRPr/>
            </a:pPr>
            <a:r>
              <a:rPr kumimoji="1" lang="en-US" altLang="es-MX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	</a:t>
            </a:r>
            <a:r>
              <a:rPr kumimoji="1" lang="en-US" altLang="es-MX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Policy</a:t>
            </a:r>
            <a:r>
              <a:rPr kumimoji="1" lang="en-US" altLang="es-MX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: </a:t>
            </a:r>
            <a:r>
              <a:rPr kumimoji="1" lang="en-US" altLang="es-MX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specifies desired  behavior or what should occur</a:t>
            </a:r>
            <a:r>
              <a:rPr kumimoji="1" lang="en-US" altLang="es-MX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 –         </a:t>
            </a:r>
            <a:r>
              <a:rPr kumimoji="1" lang="en-US" altLang="es-MX" sz="1800" b="1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What</a:t>
            </a:r>
            <a:r>
              <a:rPr kumimoji="1" lang="en-US" altLang="es-MX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 will be done?</a:t>
            </a:r>
            <a:r>
              <a:rPr kumimoji="1" lang="en-US" altLang="es-MX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 </a:t>
            </a:r>
            <a:br>
              <a:rPr kumimoji="1" lang="en-US" altLang="es-MX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</a:br>
            <a:r>
              <a:rPr kumimoji="1" lang="en-US" altLang="es-MX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Mechanism</a:t>
            </a:r>
            <a:r>
              <a:rPr kumimoji="1" lang="en-US" altLang="es-MX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: </a:t>
            </a:r>
            <a:r>
              <a:rPr kumimoji="1" lang="en-US" altLang="es-MX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how the policy is carried out - implementation of core processing</a:t>
            </a:r>
            <a:r>
              <a:rPr kumimoji="1" lang="en-US" altLang="es-MX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 -</a:t>
            </a:r>
            <a:r>
              <a:rPr kumimoji="1" lang="en-US" altLang="es-MX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  </a:t>
            </a:r>
            <a:r>
              <a:rPr kumimoji="1" lang="en-US" altLang="es-MX" sz="1800" b="1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How</a:t>
            </a:r>
            <a:r>
              <a:rPr kumimoji="1" lang="en-US" altLang="es-MX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 to do it?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s-MX" sz="18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Policies</a:t>
            </a:r>
            <a:r>
              <a:rPr kumimoji="1" lang="en-US" altLang="es-MX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 decide what will be done, e.g.</a:t>
            </a:r>
            <a:r>
              <a:rPr kumimoji="1" lang="en-US" altLang="es-MX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 Interval (process) Timer for CPU protection.</a:t>
            </a:r>
            <a:endParaRPr kumimoji="1" lang="en-US" altLang="es-MX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MS PGothic" pitchFamily="34" charset="-128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s-MX" sz="18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Mechanisms</a:t>
            </a:r>
            <a:r>
              <a:rPr kumimoji="1" lang="en-US" altLang="es-MX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 determine how to do something, e.g. </a:t>
            </a:r>
            <a:r>
              <a:rPr kumimoji="1" lang="en-US" altLang="es-MX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Process timer to manage the slices for process user</a:t>
            </a:r>
            <a:r>
              <a:rPr kumimoji="1" lang="en-US" altLang="es-MX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s-MX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The separation of </a:t>
            </a:r>
            <a:r>
              <a:rPr kumimoji="1" lang="en-US" altLang="es-MX" sz="18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policy</a:t>
            </a:r>
            <a:r>
              <a:rPr kumimoji="1" lang="en-US" altLang="es-MX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 from </a:t>
            </a:r>
            <a:r>
              <a:rPr kumimoji="1" lang="en-US" altLang="es-MX" sz="18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mechanism</a:t>
            </a:r>
            <a:r>
              <a:rPr kumimoji="1" lang="en-US" altLang="es-MX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 is a very important principle, it allows maximum flexibility if policy decisions are to be changed later.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s-MX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Specifying and designing an OS is highly creative task of </a:t>
            </a:r>
            <a:r>
              <a:rPr kumimoji="1" lang="en-US" altLang="es-MX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software engineering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None/>
              <a:tabLst/>
              <a:defRPr/>
            </a:pPr>
            <a:endParaRPr kumimoji="1" lang="en-US" altLang="es-MX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MS PGothic" pitchFamily="34" charset="-128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None/>
              <a:tabLst/>
              <a:defRPr/>
            </a:pPr>
            <a:endParaRPr kumimoji="1" lang="en-US" altLang="es-MX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44553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Implementation</a:t>
            </a:r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6</a:t>
            </a:fld>
            <a:endParaRPr lang="es-MX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755576" y="1556792"/>
            <a:ext cx="7713663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s-MX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Much variation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s-MX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Early OSes in Assembly language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s-MX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Then system programming languages like Algol, PL/1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s-MX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Now C, C++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s-MX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Actually usually a mix of languages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s-MX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Lowest levels in Assembly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s-MX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Main body in C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s-MX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Systems programs in C, C++, scripting languages like PERL, Python, Shell scripts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s-MX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More high-level language easier to</a:t>
            </a:r>
            <a:r>
              <a:rPr kumimoji="1" lang="en-US" altLang="es-MX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 port </a:t>
            </a:r>
            <a:r>
              <a:rPr kumimoji="1" lang="en-US" altLang="es-MX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to other hardware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s-MX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But </a:t>
            </a:r>
            <a:r>
              <a:rPr kumimoji="1" lang="en-US" altLang="es-MX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slower</a:t>
            </a:r>
            <a:endParaRPr kumimoji="1" lang="en-US" altLang="es-MX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MS PGothic" pitchFamily="34" charset="-128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None/>
              <a:tabLst/>
              <a:defRPr/>
            </a:pPr>
            <a:endParaRPr kumimoji="1" lang="en-US" altLang="es-MX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MS PGothic" pitchFamily="34" charset="-128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None/>
              <a:tabLst/>
              <a:defRPr/>
            </a:pPr>
            <a:endParaRPr kumimoji="1" lang="en-US" altLang="es-MX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99917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Op</a:t>
            </a:r>
            <a:r>
              <a:rPr lang="es-MX" dirty="0" smtClean="0"/>
              <a:t> </a:t>
            </a:r>
            <a:r>
              <a:rPr lang="es-MX" dirty="0" err="1" smtClean="0"/>
              <a:t>Sys</a:t>
            </a:r>
            <a:r>
              <a:rPr lang="es-MX" dirty="0" smtClean="0"/>
              <a:t>, </a:t>
            </a:r>
            <a:r>
              <a:rPr lang="es-MX" dirty="0" err="1" smtClean="0"/>
              <a:t>Organizational</a:t>
            </a:r>
            <a:r>
              <a:rPr lang="es-MX" dirty="0" smtClean="0"/>
              <a:t> </a:t>
            </a:r>
            <a:r>
              <a:rPr lang="es-MX" dirty="0" err="1" smtClean="0"/>
              <a:t>Structures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  <a:p>
            <a:pPr marL="0" indent="0">
              <a:buNone/>
            </a:pPr>
            <a:endParaRPr lang="es-MX" dirty="0" smtClean="0"/>
          </a:p>
          <a:p>
            <a:pPr marL="0" indent="0" algn="ctr">
              <a:buNone/>
            </a:pPr>
            <a:r>
              <a:rPr lang="es-MX" sz="4400" dirty="0" err="1" smtClean="0"/>
              <a:t>Op</a:t>
            </a:r>
            <a:r>
              <a:rPr lang="es-MX" sz="4400" dirty="0" smtClean="0"/>
              <a:t> </a:t>
            </a:r>
            <a:r>
              <a:rPr lang="es-MX" sz="4400" dirty="0" err="1" smtClean="0"/>
              <a:t>Sys</a:t>
            </a:r>
            <a:r>
              <a:rPr lang="es-MX" sz="4400" dirty="0" smtClean="0"/>
              <a:t>, </a:t>
            </a:r>
            <a:r>
              <a:rPr lang="es-MX" sz="4400" smtClean="0"/>
              <a:t>Organizational </a:t>
            </a:r>
            <a:r>
              <a:rPr lang="es-MX" sz="4400" dirty="0" err="1" smtClean="0"/>
              <a:t>Structures</a:t>
            </a:r>
            <a:endParaRPr lang="es-MX" sz="4400" dirty="0" smtClean="0"/>
          </a:p>
          <a:p>
            <a:pPr marL="0" indent="0" algn="ctr">
              <a:buNone/>
            </a:pPr>
            <a:r>
              <a:rPr lang="es-MX" sz="4400" dirty="0" err="1" smtClean="0"/>
              <a:t>Architectures</a:t>
            </a:r>
            <a:endParaRPr lang="es-MX" sz="4400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7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29201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3600" dirty="0" err="1"/>
              <a:t>Estruct</a:t>
            </a:r>
            <a:r>
              <a:rPr lang="es-MX" sz="3600" dirty="0"/>
              <a:t> </a:t>
            </a:r>
            <a:r>
              <a:rPr lang="es-MX" sz="3600" dirty="0" smtClean="0"/>
              <a:t>Organizacionales (Arquitecturas</a:t>
            </a:r>
            <a:r>
              <a:rPr lang="es-MX" sz="3600" dirty="0"/>
              <a:t>)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8</a:t>
            </a:fld>
            <a:endParaRPr lang="es-MX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74650" y="1484784"/>
            <a:ext cx="8389938" cy="4536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407" tIns="45421" rIns="92407" bIns="45421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0000CC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9900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6600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3300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s-MX" altLang="es-MX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Arquitecturas genéricas </a:t>
            </a:r>
            <a:r>
              <a:rPr kumimoji="0" lang="en-US" altLang="es-MX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: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s-MX" altLang="es-MX" sz="2400" b="0" i="0" u="none" strike="noStrike" kern="0" cap="none" spc="0" normalizeH="0" baseline="0" noProof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Comic Sans MS"/>
              </a:rPr>
              <a:t>Se conforma por la manera en que las componentes del Sistema Operativo (</a:t>
            </a:r>
            <a:r>
              <a:rPr kumimoji="0" lang="es-MX" altLang="es-MX" sz="2400" b="0" i="1" u="none" strike="noStrike" kern="0" cap="none" spc="0" normalizeH="0" baseline="0" noProof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Comic Sans MS"/>
              </a:rPr>
              <a:t>administradores, funciones del sistema</a:t>
            </a:r>
            <a:r>
              <a:rPr kumimoji="0" lang="es-MX" altLang="es-MX" sz="2400" b="0" i="0" u="none" strike="noStrike" kern="0" cap="none" spc="0" normalizeH="0" baseline="0" noProof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Comic Sans MS"/>
              </a:rPr>
              <a:t> ...) se acomodan e interactúan.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s-MX" altLang="es-MX" sz="2400" b="0" i="0" u="none" strike="noStrike" kern="0" cap="none" spc="0" normalizeH="0" baseline="0" noProof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Comic Sans MS"/>
              </a:rPr>
              <a:t>Asegura un buen funcionamiento y flexibilidad para modificarse con facilidad.</a:t>
            </a:r>
            <a:endParaRPr kumimoji="0" lang="en-US" altLang="es-MX" sz="18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s-ES_tradnl" altLang="es-MX" sz="18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s-MX" altLang="es-MX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Arquitecturas según Sistemas Operativos</a:t>
            </a:r>
            <a:r>
              <a:rPr kumimoji="0" lang="en-US" altLang="es-MX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  <a:ea typeface="+mn-ea"/>
                <a:cs typeface="+mn-cs"/>
              </a:rPr>
              <a:t>: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s-MX" altLang="es-MX" sz="2400" b="0" i="0" u="none" strike="noStrike" kern="0" cap="none" spc="0" normalizeH="0" baseline="0" noProof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Comic Sans MS"/>
              </a:rPr>
              <a:t>Cada marca de SO puede tener una arquitectura distinta.</a:t>
            </a:r>
            <a:endParaRPr kumimoji="0" lang="en-US" altLang="es-MX" sz="18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s-MX" sz="18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3102635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Operating</a:t>
            </a:r>
            <a:r>
              <a:rPr lang="es-MX" dirty="0"/>
              <a:t> </a:t>
            </a:r>
            <a:r>
              <a:rPr lang="es-MX" dirty="0" err="1"/>
              <a:t>System</a:t>
            </a:r>
            <a:r>
              <a:rPr lang="es-MX" dirty="0"/>
              <a:t> </a:t>
            </a:r>
            <a:r>
              <a:rPr lang="es-MX" dirty="0" err="1" smtClean="0"/>
              <a:t>Structures</a:t>
            </a:r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9</a:t>
            </a:fld>
            <a:endParaRPr lang="es-MX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755576" y="1700808"/>
            <a:ext cx="6918325" cy="4530725"/>
          </a:xfrm>
        </p:spPr>
        <p:txBody>
          <a:bodyPr/>
          <a:lstStyle/>
          <a:p>
            <a:r>
              <a:rPr lang="en-US" altLang="es-MX" dirty="0" smtClean="0"/>
              <a:t>Various ways to architecture (structure) ones</a:t>
            </a:r>
          </a:p>
          <a:p>
            <a:pPr lvl="1"/>
            <a:r>
              <a:rPr lang="en-US" altLang="es-MX" dirty="0" smtClean="0"/>
              <a:t>Monolithic</a:t>
            </a:r>
          </a:p>
          <a:p>
            <a:pPr lvl="1"/>
            <a:r>
              <a:rPr lang="en-US" altLang="es-MX" dirty="0" smtClean="0"/>
              <a:t>Layered</a:t>
            </a:r>
          </a:p>
          <a:p>
            <a:pPr lvl="1"/>
            <a:r>
              <a:rPr lang="en-US" altLang="es-MX" dirty="0" smtClean="0"/>
              <a:t>Microkernel</a:t>
            </a:r>
          </a:p>
          <a:p>
            <a:pPr lvl="1"/>
            <a:r>
              <a:rPr lang="en-US" altLang="es-MX" dirty="0" smtClean="0"/>
              <a:t>Client-Server</a:t>
            </a:r>
          </a:p>
          <a:p>
            <a:pPr lvl="1"/>
            <a:endParaRPr lang="en-US" altLang="es-MX" dirty="0"/>
          </a:p>
          <a:p>
            <a:pPr lvl="1"/>
            <a:r>
              <a:rPr lang="en-US" altLang="es-MX" dirty="0" smtClean="0"/>
              <a:t>And many more …</a:t>
            </a:r>
          </a:p>
          <a:p>
            <a:endParaRPr lang="en-US" altLang="es-MX" dirty="0" smtClean="0"/>
          </a:p>
        </p:txBody>
      </p:sp>
    </p:spTree>
    <p:extLst>
      <p:ext uri="{BB962C8B-B14F-4D97-AF65-F5344CB8AC3E}">
        <p14:creationId xmlns:p14="http://schemas.microsoft.com/office/powerpoint/2010/main" val="2615695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Diseño personalizad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Diseño personalizad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4299</TotalTime>
  <Words>1054</Words>
  <Application>Microsoft Office PowerPoint</Application>
  <PresentationFormat>Presentación en pantalla (4:3)</PresentationFormat>
  <Paragraphs>209</Paragraphs>
  <Slides>25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25</vt:i4>
      </vt:variant>
    </vt:vector>
  </HeadingPairs>
  <TitlesOfParts>
    <vt:vector size="37" baseType="lpstr">
      <vt:lpstr>MS PGothic</vt:lpstr>
      <vt:lpstr>MS PGothic</vt:lpstr>
      <vt:lpstr>Arial</vt:lpstr>
      <vt:lpstr>Calibri</vt:lpstr>
      <vt:lpstr>Comic Sans MS</vt:lpstr>
      <vt:lpstr>Helvetica</vt:lpstr>
      <vt:lpstr>Monotype Sorts</vt:lpstr>
      <vt:lpstr>Verdana</vt:lpstr>
      <vt:lpstr>Webdings</vt:lpstr>
      <vt:lpstr>Tema de Office</vt:lpstr>
      <vt:lpstr>1_Diseño personalizado</vt:lpstr>
      <vt:lpstr>Diseño personalizado</vt:lpstr>
      <vt:lpstr>SISTEMAS OPERATIVOS</vt:lpstr>
      <vt:lpstr>Operating-System Components</vt:lpstr>
      <vt:lpstr>Protection and Security</vt:lpstr>
      <vt:lpstr>Op Sys Design and Implementation</vt:lpstr>
      <vt:lpstr>Op Sys Design and Implementation (cont.) </vt:lpstr>
      <vt:lpstr>Implementation</vt:lpstr>
      <vt:lpstr>Op Sys, Organizational Structures</vt:lpstr>
      <vt:lpstr>Estruct Organizacionales (Arquitecturas)</vt:lpstr>
      <vt:lpstr>Operating System Structures</vt:lpstr>
      <vt:lpstr>Monolithic / Simple Architectures</vt:lpstr>
      <vt:lpstr>Simple Structure  -- MS-DOS</vt:lpstr>
      <vt:lpstr>Layered Architecture</vt:lpstr>
      <vt:lpstr>UNIX Op Sys Architecture</vt:lpstr>
      <vt:lpstr>Free BSD / Unix</vt:lpstr>
      <vt:lpstr>LINUX Kernel Components</vt:lpstr>
      <vt:lpstr>Microkernel System Architecture</vt:lpstr>
      <vt:lpstr>Layered vs. Microkernel Architecture</vt:lpstr>
      <vt:lpstr>Microkernel System Structure</vt:lpstr>
      <vt:lpstr>Microkernel System Structure</vt:lpstr>
      <vt:lpstr>Client-Server Architecture</vt:lpstr>
      <vt:lpstr>Client-Server Model</vt:lpstr>
      <vt:lpstr>Client-Server Design</vt:lpstr>
      <vt:lpstr>Windows v6.1 (Edition 7) Architec.</vt:lpstr>
      <vt:lpstr>Windows Architecture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xx</dc:title>
  <dc:creator>instala</dc:creator>
  <cp:lastModifiedBy>JOSE RAMON RIOS SANCHEZ</cp:lastModifiedBy>
  <cp:revision>423</cp:revision>
  <cp:lastPrinted>2019-02-05T18:04:03Z</cp:lastPrinted>
  <dcterms:created xsi:type="dcterms:W3CDTF">2014-08-28T12:23:32Z</dcterms:created>
  <dcterms:modified xsi:type="dcterms:W3CDTF">2019-02-05T18:04:08Z</dcterms:modified>
</cp:coreProperties>
</file>