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8" r:id="rId4"/>
    <p:sldId id="302" r:id="rId5"/>
    <p:sldId id="317" r:id="rId6"/>
    <p:sldId id="318" r:id="rId7"/>
    <p:sldId id="319" r:id="rId8"/>
    <p:sldId id="320" r:id="rId9"/>
    <p:sldId id="322" r:id="rId10"/>
    <p:sldId id="323" r:id="rId11"/>
    <p:sldId id="324" r:id="rId12"/>
    <p:sldId id="332" r:id="rId13"/>
    <p:sldId id="330" r:id="rId14"/>
    <p:sldId id="331" r:id="rId15"/>
    <p:sldId id="325" r:id="rId16"/>
    <p:sldId id="326" r:id="rId17"/>
    <p:sldId id="327" r:id="rId18"/>
    <p:sldId id="328" r:id="rId19"/>
    <p:sldId id="260" r:id="rId20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111" d="100"/>
          <a:sy n="111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rabirchoudhury.wordpress.com/2008/12/15/common-language-runtime-clr/clr_image2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Advantages</a:t>
            </a:r>
            <a:r>
              <a:rPr lang="es-MX" sz="3200" dirty="0"/>
              <a:t>/</a:t>
            </a:r>
            <a:r>
              <a:rPr lang="es-MX" sz="3200" dirty="0" err="1"/>
              <a:t>Disadvantages</a:t>
            </a:r>
            <a:r>
              <a:rPr lang="es-MX" sz="3200" dirty="0"/>
              <a:t> of Virtual Machines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556792"/>
            <a:ext cx="8229600" cy="459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000" dirty="0" smtClean="0"/>
              <a:t>The virtual-machine concept provides complete protection of system resources since each virtual machine is isolated from all other virtual machines.  This isolation, however, permits no direct sharing of resources.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A virtual-machine system is a perfect vehicle for operating-systems research and development.  System development is done on the virtual machine, instead of on a physical machine and so does not disrupt normal system operation.</a:t>
            </a:r>
          </a:p>
          <a:p>
            <a:endParaRPr lang="en-US" altLang="es-MX" sz="2000" dirty="0" smtClean="0"/>
          </a:p>
          <a:p>
            <a:r>
              <a:rPr lang="en-US" altLang="es-MX" sz="2000" dirty="0" smtClean="0"/>
              <a:t>The virtual machine concept is difficult to implement due to the effort required to provide an </a:t>
            </a:r>
            <a:r>
              <a:rPr lang="en-US" altLang="es-MX" sz="2000" i="1" dirty="0" smtClean="0"/>
              <a:t>exact</a:t>
            </a:r>
            <a:r>
              <a:rPr lang="en-US" altLang="es-MX" sz="2000" dirty="0" smtClean="0"/>
              <a:t> duplicate to the underlying machine.</a:t>
            </a:r>
          </a:p>
        </p:txBody>
      </p:sp>
    </p:spTree>
    <p:extLst>
      <p:ext uri="{BB962C8B-B14F-4D97-AF65-F5344CB8AC3E}">
        <p14:creationId xmlns:p14="http://schemas.microsoft.com/office/powerpoint/2010/main" val="2926649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Cloud Computing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457200" y="1584579"/>
            <a:ext cx="8229600" cy="443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s-MX" sz="1600" dirty="0" smtClean="0"/>
              <a:t>Delivers computing, storage, even apps as a service across a network</a:t>
            </a:r>
          </a:p>
          <a:p>
            <a:r>
              <a:rPr lang="en-US" altLang="es-MX" sz="1600" dirty="0" smtClean="0"/>
              <a:t>Logical extension of virtualization because it uses virtualization as the base for it functionality.</a:t>
            </a:r>
          </a:p>
          <a:p>
            <a:pPr lvl="1"/>
            <a:r>
              <a:rPr lang="en-US" altLang="es-MX" sz="1600" dirty="0" smtClean="0"/>
              <a:t>Amazon has thousands of servers, millions of virtual machines, petabytes of storage available across the Internet, pay based on usage</a:t>
            </a:r>
          </a:p>
          <a:p>
            <a:r>
              <a:rPr lang="en-US" altLang="es-MX" sz="1600" dirty="0" smtClean="0"/>
              <a:t>Many types</a:t>
            </a:r>
          </a:p>
          <a:p>
            <a:pPr lvl="1"/>
            <a:r>
              <a:rPr lang="en-US" altLang="es-MX" sz="1600" b="1" dirty="0" smtClean="0">
                <a:solidFill>
                  <a:srgbClr val="3366FF"/>
                </a:solidFill>
              </a:rPr>
              <a:t>Public cloud </a:t>
            </a:r>
            <a:r>
              <a:rPr lang="en-US" altLang="es-MX" sz="1600" dirty="0" smtClean="0"/>
              <a:t>– available via Internet to anyone willing to pay</a:t>
            </a:r>
          </a:p>
          <a:p>
            <a:pPr lvl="1"/>
            <a:r>
              <a:rPr lang="en-US" altLang="es-MX" sz="1600" b="1" dirty="0" smtClean="0">
                <a:solidFill>
                  <a:srgbClr val="3366FF"/>
                </a:solidFill>
              </a:rPr>
              <a:t>Private cloud </a:t>
            </a:r>
            <a:r>
              <a:rPr lang="en-US" altLang="es-MX" sz="1600" dirty="0" smtClean="0"/>
              <a:t>– run by a company for the company</a:t>
            </a:r>
            <a:r>
              <a:rPr lang="en-US" altLang="en-US" sz="1600" dirty="0" smtClean="0"/>
              <a:t>’</a:t>
            </a:r>
            <a:r>
              <a:rPr lang="en-US" altLang="es-MX" sz="1600" dirty="0" smtClean="0"/>
              <a:t>s own use</a:t>
            </a:r>
          </a:p>
          <a:p>
            <a:pPr lvl="1"/>
            <a:r>
              <a:rPr lang="en-US" altLang="es-MX" sz="1600" b="1" dirty="0" smtClean="0">
                <a:solidFill>
                  <a:srgbClr val="3366FF"/>
                </a:solidFill>
              </a:rPr>
              <a:t>Hybrid cloud </a:t>
            </a:r>
            <a:r>
              <a:rPr lang="en-US" altLang="es-MX" sz="1600" dirty="0" smtClean="0"/>
              <a:t>– includes both public and private cloud components</a:t>
            </a:r>
          </a:p>
          <a:p>
            <a:pPr lvl="1"/>
            <a:r>
              <a:rPr lang="en-US" altLang="es-MX" sz="1600" dirty="0" smtClean="0"/>
              <a:t>Software as a Service (</a:t>
            </a:r>
            <a:r>
              <a:rPr lang="en-US" altLang="es-MX" sz="1600" b="1" dirty="0" smtClean="0">
                <a:solidFill>
                  <a:srgbClr val="3366FF"/>
                </a:solidFill>
              </a:rPr>
              <a:t>SaaS</a:t>
            </a:r>
            <a:r>
              <a:rPr lang="en-US" altLang="es-MX" sz="1600" dirty="0" smtClean="0"/>
              <a:t>) – one or more applications available via the Internet (i.e., word processor)</a:t>
            </a:r>
          </a:p>
          <a:p>
            <a:pPr lvl="1"/>
            <a:r>
              <a:rPr lang="en-US" altLang="es-MX" sz="1600" dirty="0" smtClean="0"/>
              <a:t>Platform as a Service (</a:t>
            </a:r>
            <a:r>
              <a:rPr lang="en-US" altLang="es-MX" sz="1600" b="1" dirty="0" smtClean="0">
                <a:solidFill>
                  <a:srgbClr val="3366FF"/>
                </a:solidFill>
              </a:rPr>
              <a:t>PaaS</a:t>
            </a:r>
            <a:r>
              <a:rPr lang="en-US" altLang="es-MX" sz="1600" dirty="0" smtClean="0"/>
              <a:t>) – software stack ready for application use via the Internet (i.e., a database server)</a:t>
            </a:r>
          </a:p>
          <a:p>
            <a:pPr lvl="1"/>
            <a:r>
              <a:rPr lang="en-US" altLang="es-MX" sz="1600" dirty="0" smtClean="0"/>
              <a:t>Infrastructure as a Service (</a:t>
            </a:r>
            <a:r>
              <a:rPr lang="en-US" altLang="es-MX" sz="1600" b="1" dirty="0" smtClean="0">
                <a:solidFill>
                  <a:srgbClr val="3366FF"/>
                </a:solidFill>
              </a:rPr>
              <a:t>IaaS</a:t>
            </a:r>
            <a:r>
              <a:rPr lang="en-US" altLang="es-MX" sz="1600" dirty="0" smtClean="0"/>
              <a:t>) – servers or storage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252864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Cloud Computing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65502" y="1463676"/>
            <a:ext cx="8229600" cy="139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s-MX" dirty="0" smtClean="0"/>
              <a:t>Cloud computing environments composed of traditional OSes, plus VMMs, plus cloud management tools</a:t>
            </a:r>
          </a:p>
          <a:p>
            <a:pPr lvl="1"/>
            <a:r>
              <a:rPr lang="en-US" altLang="es-MX" dirty="0" smtClean="0"/>
              <a:t>Internet connectivity requires security like firewalls</a:t>
            </a:r>
            <a:endParaRPr lang="en-US" altLang="es-MX" sz="800" dirty="0" smtClean="0"/>
          </a:p>
          <a:p>
            <a:pPr lvl="1"/>
            <a:r>
              <a:rPr lang="en-US" altLang="es-MX" dirty="0" smtClean="0"/>
              <a:t>Load balancers spread traffic across multiple applications</a:t>
            </a:r>
          </a:p>
        </p:txBody>
      </p:sp>
      <p:pic>
        <p:nvPicPr>
          <p:cNvPr id="7" name="Picture 1" descr="1_2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092301"/>
            <a:ext cx="41195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2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smtClean="0"/>
              <a:t>The Java Virtual Machine - JVM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24522" r="543" b="24490"/>
          <a:stretch>
            <a:fillRect/>
          </a:stretch>
        </p:blipFill>
        <p:spPr bwMode="auto">
          <a:xfrm>
            <a:off x="994036" y="1772816"/>
            <a:ext cx="724058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4 CuadroTexto"/>
          <p:cNvSpPr txBox="1">
            <a:spLocks noChangeArrowheads="1"/>
          </p:cNvSpPr>
          <p:nvPr/>
        </p:nvSpPr>
        <p:spPr bwMode="auto">
          <a:xfrm>
            <a:off x="992488" y="4941168"/>
            <a:ext cx="757568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800" b="0" dirty="0">
                <a:latin typeface="Times New Roman" panose="02020603050405020304" pitchFamily="18" charset="0"/>
              </a:rPr>
              <a:t>Virtual Machines </a:t>
            </a:r>
            <a:r>
              <a:rPr lang="es-ES" altLang="es-MX" sz="2800" b="0" dirty="0" err="1">
                <a:latin typeface="Times New Roman" panose="02020603050405020304" pitchFamily="18" charset="0"/>
              </a:rPr>
              <a:t>supporting</a:t>
            </a:r>
            <a:r>
              <a:rPr lang="es-ES" altLang="es-MX" sz="2800" b="0" dirty="0">
                <a:latin typeface="Times New Roman" panose="02020603050405020304" pitchFamily="18" charset="0"/>
              </a:rPr>
              <a:t> </a:t>
            </a:r>
            <a:r>
              <a:rPr lang="es-ES" altLang="es-MX" sz="2800" b="0" dirty="0" err="1">
                <a:latin typeface="Times New Roman" panose="02020603050405020304" pitchFamily="18" charset="0"/>
              </a:rPr>
              <a:t>processing</a:t>
            </a:r>
            <a:r>
              <a:rPr lang="es-ES" altLang="es-MX" sz="2800" b="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000" b="0" dirty="0">
                <a:latin typeface="Times New Roman" panose="02020603050405020304" pitchFamily="18" charset="0"/>
              </a:rPr>
              <a:t>Virtual OS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with</a:t>
            </a:r>
            <a:r>
              <a:rPr lang="es-ES" altLang="es-MX" sz="2000" b="0" dirty="0">
                <a:latin typeface="Times New Roman" panose="02020603050405020304" pitchFamily="18" charset="0"/>
              </a:rPr>
              <a:t> no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support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for</a:t>
            </a:r>
            <a:r>
              <a:rPr lang="es-ES" altLang="es-MX" sz="2000" b="0" dirty="0">
                <a:latin typeface="Times New Roman" panose="02020603050405020304" pitchFamily="18" charset="0"/>
              </a:rPr>
              <a:t>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users</a:t>
            </a:r>
            <a:r>
              <a:rPr lang="es-ES" altLang="es-MX" sz="2000" b="0" dirty="0">
                <a:latin typeface="Times New Roman" panose="02020603050405020304" pitchFamily="18" charset="0"/>
              </a:rPr>
              <a:t> and no </a:t>
            </a:r>
            <a:r>
              <a:rPr lang="es-ES" altLang="es-MX" sz="2000" b="0" dirty="0" err="1">
                <a:latin typeface="Times New Roman" panose="02020603050405020304" pitchFamily="18" charset="0"/>
              </a:rPr>
              <a:t>storage</a:t>
            </a:r>
            <a:r>
              <a:rPr lang="es-ES" altLang="es-MX" sz="2000" b="0" dirty="0">
                <a:latin typeface="Times New Roman" panose="02020603050405020304" pitchFamily="18" charset="0"/>
              </a:rPr>
              <a:t>.</a:t>
            </a:r>
            <a:endParaRPr lang="es-MX" altLang="es-MX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3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Java </a:t>
            </a:r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Environment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 t="760" r="8717" b="562"/>
          <a:stretch>
            <a:fillRect/>
          </a:stretch>
        </p:blipFill>
        <p:spPr bwMode="auto">
          <a:xfrm>
            <a:off x="2267744" y="1449914"/>
            <a:ext cx="49514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2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.class File on Cross Platforms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t="25970" r="595" b="25677"/>
          <a:stretch>
            <a:fillRect/>
          </a:stretch>
        </p:blipFill>
        <p:spPr bwMode="auto">
          <a:xfrm>
            <a:off x="889000" y="2443162"/>
            <a:ext cx="73660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0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CLR </a:t>
            </a:r>
            <a:r>
              <a:rPr lang="es-MX" dirty="0" err="1"/>
              <a:t>for</a:t>
            </a:r>
            <a:r>
              <a:rPr lang="es-MX" dirty="0"/>
              <a:t> .NET Framework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pic>
        <p:nvPicPr>
          <p:cNvPr id="6" name="Picture 2" descr="common Language Runtime Diagram 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120680" cy="489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31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05-feb-2019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Sys</a:t>
            </a:r>
            <a:r>
              <a:rPr lang="es-MX" dirty="0" smtClean="0"/>
              <a:t>, </a:t>
            </a:r>
            <a:r>
              <a:rPr lang="es-MX" dirty="0" err="1" smtClean="0"/>
              <a:t>Organizational</a:t>
            </a:r>
            <a:r>
              <a:rPr lang="es-MX" dirty="0" smtClean="0"/>
              <a:t> </a:t>
            </a:r>
            <a:r>
              <a:rPr lang="es-MX" dirty="0" err="1" smtClean="0"/>
              <a:t>Structures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</a:t>
            </a:r>
            <a:r>
              <a:rPr lang="es-MX" sz="4400" dirty="0" smtClean="0"/>
              <a:t> </a:t>
            </a:r>
            <a:r>
              <a:rPr lang="es-MX" sz="4400" dirty="0" err="1" smtClean="0"/>
              <a:t>Sys</a:t>
            </a:r>
            <a:r>
              <a:rPr lang="es-MX" sz="4400" dirty="0" smtClean="0"/>
              <a:t>, </a:t>
            </a:r>
            <a:r>
              <a:rPr lang="es-MX" sz="4400" dirty="0" err="1" smtClean="0"/>
              <a:t>Organizational</a:t>
            </a:r>
            <a:r>
              <a:rPr lang="es-MX" sz="4400" dirty="0" smtClean="0"/>
              <a:t> </a:t>
            </a:r>
            <a:r>
              <a:rPr lang="es-MX" sz="4400" dirty="0" err="1" smtClean="0"/>
              <a:t>Structures</a:t>
            </a:r>
            <a:endParaRPr lang="es-MX" sz="4400" dirty="0" smtClean="0"/>
          </a:p>
          <a:p>
            <a:pPr marL="0" indent="0" algn="ctr">
              <a:buNone/>
            </a:pPr>
            <a:r>
              <a:rPr lang="es-MX" sz="4400" dirty="0" err="1" smtClean="0"/>
              <a:t>Architectures</a:t>
            </a:r>
            <a:r>
              <a:rPr lang="es-MX" sz="4400" dirty="0" smtClean="0"/>
              <a:t> (cont.)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92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Computers</a:t>
            </a:r>
            <a:r>
              <a:rPr lang="es-MX" dirty="0" smtClean="0"/>
              <a:t> </a:t>
            </a:r>
            <a:r>
              <a:rPr lang="es-MX" dirty="0" err="1" smtClean="0"/>
              <a:t>Systems</a:t>
            </a:r>
            <a:r>
              <a:rPr lang="es-MX" dirty="0" smtClean="0"/>
              <a:t> – Cross </a:t>
            </a:r>
            <a:r>
              <a:rPr lang="es-MX" dirty="0" err="1" smtClean="0"/>
              <a:t>Platform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81472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Allows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Native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O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perating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Systems to run applications within other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Guest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Operating</a:t>
            </a:r>
            <a:r>
              <a:rPr kumimoji="1" lang="en-US" altLang="es-MX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Systems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Vast and growing industry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/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/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Emulation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used when source CPU type different from target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type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/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Generally slowest method</a:t>
            </a:r>
          </a:p>
          <a:p>
            <a:pPr lvl="1"/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When computer language not compiled to native code – 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Interpretation</a:t>
            </a: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Virtualization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OS natively compiled for CPU, running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guest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OSes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Consider VMware running Win7 guests, each running applications, all on native Win10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host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VMM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(Virtual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M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achine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Manager)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073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Virtualization</a:t>
            </a:r>
            <a:r>
              <a:rPr lang="es-MX" dirty="0"/>
              <a:t> in </a:t>
            </a:r>
            <a:r>
              <a:rPr lang="es-MX" dirty="0" err="1"/>
              <a:t>Computers</a:t>
            </a:r>
            <a:r>
              <a:rPr lang="es-MX" dirty="0"/>
              <a:t> </a:t>
            </a:r>
            <a:r>
              <a:rPr lang="es-MX" dirty="0" err="1"/>
              <a:t>Systems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pic>
        <p:nvPicPr>
          <p:cNvPr id="6" name="Picture 1" descr="1_2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2" y="1772816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2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Virtual Machines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417638"/>
            <a:ext cx="8229601" cy="5078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MX" sz="2800" smtClean="0"/>
              <a:t>A </a:t>
            </a:r>
            <a:r>
              <a:rPr lang="en-US" altLang="es-MX" sz="2800" smtClean="0">
                <a:solidFill>
                  <a:srgbClr val="CC0000"/>
                </a:solidFill>
              </a:rPr>
              <a:t>virtual machine</a:t>
            </a:r>
            <a:r>
              <a:rPr lang="en-US" altLang="es-MX" sz="2800" smtClean="0"/>
              <a:t> provides an interface </a:t>
            </a:r>
            <a:r>
              <a:rPr lang="en-US" altLang="es-MX" sz="2800" i="1" smtClean="0"/>
              <a:t>similar</a:t>
            </a:r>
            <a:r>
              <a:rPr lang="en-US" altLang="es-MX" sz="2800" smtClean="0"/>
              <a:t> to the underlying bare hardware.</a:t>
            </a:r>
          </a:p>
          <a:p>
            <a:r>
              <a:rPr lang="en-US" altLang="es-MX" sz="2800" smtClean="0"/>
              <a:t>It treats hardware and the operating system kernel as though they were all hardware.</a:t>
            </a:r>
          </a:p>
          <a:p>
            <a:r>
              <a:rPr lang="en-US" altLang="es-MX" sz="2800" smtClean="0"/>
              <a:t>The Operating System creates the illusion of multiple processes, each executing on its own processor with its own (virtual) memory.</a:t>
            </a:r>
          </a:p>
          <a:p>
            <a:r>
              <a:rPr lang="en-US" altLang="es-MX" sz="2800" smtClean="0"/>
              <a:t>A </a:t>
            </a:r>
            <a:r>
              <a:rPr lang="en-US" altLang="es-MX" sz="2800" i="1" smtClean="0">
                <a:solidFill>
                  <a:srgbClr val="CC0000"/>
                </a:solidFill>
              </a:rPr>
              <a:t>virtual machine</a:t>
            </a:r>
            <a:r>
              <a:rPr lang="en-US" altLang="es-MX" sz="2800" smtClean="0"/>
              <a:t> takes the </a:t>
            </a:r>
            <a:r>
              <a:rPr lang="en-US" altLang="es-MX" sz="2800" smtClean="0">
                <a:solidFill>
                  <a:srgbClr val="0070C0"/>
                </a:solidFill>
              </a:rPr>
              <a:t>layered</a:t>
            </a:r>
            <a:r>
              <a:rPr lang="en-US" altLang="es-MX" sz="2800" smtClean="0"/>
              <a:t> an the </a:t>
            </a:r>
            <a:r>
              <a:rPr lang="en-US" altLang="es-MX" sz="2800" smtClean="0">
                <a:solidFill>
                  <a:srgbClr val="0070C0"/>
                </a:solidFill>
              </a:rPr>
              <a:t>microkernel</a:t>
            </a:r>
            <a:r>
              <a:rPr lang="en-US" altLang="es-MX" sz="2800" smtClean="0"/>
              <a:t> approach to its logical conclusion. </a:t>
            </a:r>
          </a:p>
          <a:p>
            <a:r>
              <a:rPr lang="en-US" altLang="es-MX" sz="2800" smtClean="0"/>
              <a:t>Each guest provided with a (virtual) copy of underlying computer. </a:t>
            </a:r>
            <a:endParaRPr lang="en-US" alt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324247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Virtual Machines (Cont.)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427280"/>
            <a:ext cx="82296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resources of the physical computer are shared to create the virtual machines.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CPU scheduling can create the appearance that users have their own processor.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Spooling and a file system can provide virtual card readers, line printers, keyboards, monitors, memory, storage, 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 normal user time-sharing terminal serves as the virtual machine operator’s console.</a:t>
            </a:r>
            <a:endParaRPr kumimoji="0" lang="en-US" altLang="es-MX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4708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</a:t>
            </a:r>
            <a:r>
              <a:rPr lang="en-US" dirty="0" smtClean="0"/>
              <a:t>Environment 1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  <p:pic>
        <p:nvPicPr>
          <p:cNvPr id="6" name="Picture 6" descr="http://www.linuxvar.net/images/VMware_Workstation_GSX_Archite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313" y="1475211"/>
            <a:ext cx="4375373" cy="415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79425" y="5692775"/>
            <a:ext cx="8066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An</a:t>
            </a:r>
            <a:r>
              <a:rPr lang="es-ES" altLang="es-MX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Operating</a:t>
            </a:r>
            <a:r>
              <a:rPr lang="es-ES" altLang="es-MX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System</a:t>
            </a:r>
            <a:r>
              <a:rPr lang="es-ES" altLang="es-MX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Host</a:t>
            </a:r>
            <a:r>
              <a:rPr lang="es-ES" altLang="es-MX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supporting</a:t>
            </a:r>
            <a:r>
              <a:rPr lang="es-ES" altLang="es-MX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several</a:t>
            </a:r>
            <a:r>
              <a:rPr lang="es-ES" altLang="es-MX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Operating</a:t>
            </a:r>
            <a:r>
              <a:rPr lang="es-ES" altLang="es-MX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System</a:t>
            </a:r>
            <a:r>
              <a:rPr lang="es-ES" altLang="es-MX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Guests</a:t>
            </a:r>
            <a:endParaRPr lang="es-ES" altLang="es-MX" sz="2000" b="1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MX" sz="20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Products</a:t>
            </a:r>
            <a:r>
              <a:rPr lang="es-ES" altLang="es-MX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s-ES" altLang="es-MX" sz="20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VMware</a:t>
            </a:r>
            <a:r>
              <a:rPr lang="es-ES" altLang="es-MX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 </a:t>
            </a:r>
            <a:r>
              <a:rPr lang="es-ES" altLang="es-MX" sz="20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VirtualBox</a:t>
            </a:r>
            <a:r>
              <a:rPr lang="es-ES" altLang="es-MX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 MS Virtual PC</a:t>
            </a:r>
            <a:endParaRPr lang="es-MX" altLang="es-MX" sz="2000" b="1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VMware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1" y="1393825"/>
            <a:ext cx="81248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34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</a:t>
            </a:r>
            <a:r>
              <a:rPr lang="en-US" dirty="0" smtClean="0"/>
              <a:t>Environment 2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pic>
        <p:nvPicPr>
          <p:cNvPr id="6" name="Picture 4" descr="http://capitalhead.com/media/1913/vmwareesx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47800"/>
            <a:ext cx="49085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38956" y="5510212"/>
            <a:ext cx="8066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CC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99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66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r>
              <a:rPr lang="es-ES" altLang="es-MX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Virtualization</a:t>
            </a:r>
            <a:r>
              <a:rPr lang="es-ES" altLang="es-MX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Layer</a:t>
            </a:r>
            <a:r>
              <a:rPr lang="es-ES" altLang="es-MX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supporting</a:t>
            </a:r>
            <a:r>
              <a:rPr lang="es-ES" altLang="es-MX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several</a:t>
            </a:r>
            <a:r>
              <a:rPr lang="es-ES" altLang="es-MX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Operating</a:t>
            </a:r>
            <a:r>
              <a:rPr lang="es-ES" altLang="es-MX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System</a:t>
            </a:r>
            <a:r>
              <a:rPr lang="es-ES" altLang="es-MX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MX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Guests</a:t>
            </a:r>
            <a:endParaRPr lang="es-ES" altLang="es-MX" sz="20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000" i="1" dirty="0" err="1">
                <a:latin typeface="Times New Roman" panose="02020603050405020304" pitchFamily="18" charset="0"/>
              </a:rPr>
              <a:t>Products</a:t>
            </a:r>
            <a:r>
              <a:rPr lang="es-ES" altLang="es-MX" sz="2000" i="1" dirty="0">
                <a:latin typeface="Times New Roman" panose="02020603050405020304" pitchFamily="18" charset="0"/>
              </a:rPr>
              <a:t>: </a:t>
            </a:r>
            <a:r>
              <a:rPr lang="es-ES" altLang="es-MX" sz="2000" i="1" dirty="0" err="1">
                <a:latin typeface="Times New Roman" panose="02020603050405020304" pitchFamily="18" charset="0"/>
              </a:rPr>
              <a:t>VMware</a:t>
            </a:r>
            <a:r>
              <a:rPr lang="es-ES" altLang="es-MX" sz="2000" i="1" dirty="0">
                <a:latin typeface="Times New Roman" panose="02020603050405020304" pitchFamily="18" charset="0"/>
              </a:rPr>
              <a:t> ESX;   MS </a:t>
            </a:r>
            <a:r>
              <a:rPr lang="es-ES" altLang="es-MX" sz="2000" i="1" dirty="0" err="1">
                <a:latin typeface="Times New Roman" panose="02020603050405020304" pitchFamily="18" charset="0"/>
              </a:rPr>
              <a:t>Hyper</a:t>
            </a:r>
            <a:r>
              <a:rPr lang="es-ES" altLang="es-MX" sz="2000" i="1" dirty="0">
                <a:latin typeface="Times New Roman" panose="02020603050405020304" pitchFamily="18" charset="0"/>
              </a:rPr>
              <a:t>-V </a:t>
            </a:r>
            <a:endParaRPr lang="es-MX" altLang="es-MX" sz="20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687</Words>
  <Application>Microsoft Office PowerPoint</Application>
  <PresentationFormat>Presentación en pantalla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17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Comic Sans MS</vt:lpstr>
      <vt:lpstr>Helvetica</vt:lpstr>
      <vt:lpstr>Monotype Sorts</vt:lpstr>
      <vt:lpstr>Times New Roman</vt:lpstr>
      <vt:lpstr>Tema de Office</vt:lpstr>
      <vt:lpstr>1_Diseño personalizado</vt:lpstr>
      <vt:lpstr>Diseño personalizado</vt:lpstr>
      <vt:lpstr>SISTEMAS OPERATIVOS</vt:lpstr>
      <vt:lpstr>Op Sys, Organizational Structures</vt:lpstr>
      <vt:lpstr>Computers Systems – Cross Platform</vt:lpstr>
      <vt:lpstr>Virtualization in Computers Systems</vt:lpstr>
      <vt:lpstr>Virtual Machines</vt:lpstr>
      <vt:lpstr>Virtual Machines (Cont.)</vt:lpstr>
      <vt:lpstr>VMs Environment 1</vt:lpstr>
      <vt:lpstr>VMware Architecture</vt:lpstr>
      <vt:lpstr>VMs Environment 2</vt:lpstr>
      <vt:lpstr>Advantages/Disadvantages of Virtual Machines </vt:lpstr>
      <vt:lpstr>Cloud Computing</vt:lpstr>
      <vt:lpstr>Cloud Computing</vt:lpstr>
      <vt:lpstr>The Java Virtual Machine - JVM</vt:lpstr>
      <vt:lpstr>Java Development Environment</vt:lpstr>
      <vt:lpstr>Java .class File on Cross Platforms</vt:lpstr>
      <vt:lpstr>CLR for .NET Framework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sdist</cp:lastModifiedBy>
  <cp:revision>428</cp:revision>
  <cp:lastPrinted>2019-02-05T18:13:37Z</cp:lastPrinted>
  <dcterms:created xsi:type="dcterms:W3CDTF">2014-08-28T12:23:32Z</dcterms:created>
  <dcterms:modified xsi:type="dcterms:W3CDTF">2019-02-05T20:24:58Z</dcterms:modified>
</cp:coreProperties>
</file>