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58" r:id="rId4"/>
    <p:sldId id="283" r:id="rId5"/>
    <p:sldId id="284" r:id="rId6"/>
    <p:sldId id="291" r:id="rId7"/>
    <p:sldId id="285" r:id="rId8"/>
    <p:sldId id="297" r:id="rId9"/>
    <p:sldId id="298" r:id="rId10"/>
    <p:sldId id="299" r:id="rId11"/>
    <p:sldId id="286" r:id="rId12"/>
    <p:sldId id="287" r:id="rId13"/>
    <p:sldId id="288" r:id="rId14"/>
    <p:sldId id="289" r:id="rId15"/>
    <p:sldId id="300" r:id="rId16"/>
    <p:sldId id="290" r:id="rId17"/>
    <p:sldId id="296" r:id="rId18"/>
    <p:sldId id="294" r:id="rId19"/>
    <p:sldId id="293" r:id="rId20"/>
    <p:sldId id="301" r:id="rId21"/>
    <p:sldId id="302" r:id="rId22"/>
    <p:sldId id="303" r:id="rId23"/>
    <p:sldId id="304" r:id="rId24"/>
    <p:sldId id="292" r:id="rId25"/>
    <p:sldId id="260" r:id="rId26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86" d="100"/>
          <a:sy n="86" d="100"/>
        </p:scale>
        <p:origin x="84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07/02/2019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07/02/2019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07/02/2019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07/02/2019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07/02/2019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07/02/2019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07/02/2019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07/02/2019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07/02/2019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07/02/2019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07/02/2019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Scheduler</a:t>
            </a:r>
            <a:r>
              <a:rPr lang="es-MX" dirty="0" smtClean="0"/>
              <a:t> básico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3706813"/>
            <a:ext cx="8389938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r>
              <a:rPr lang="en-US" altLang="es-MX" sz="2400" kern="0" dirty="0" smtClean="0">
                <a:latin typeface="Times New Roman" pitchFamily="18" charset="0"/>
              </a:rPr>
              <a:t>Los </a:t>
            </a:r>
            <a:r>
              <a:rPr lang="en-US" altLang="es-MX" sz="2400" kern="0" dirty="0" err="1" smtClean="0">
                <a:latin typeface="Times New Roman" pitchFamily="18" charset="0"/>
              </a:rPr>
              <a:t>procesos</a:t>
            </a:r>
            <a:r>
              <a:rPr lang="en-US" altLang="es-MX" sz="2400" kern="0" dirty="0" smtClean="0">
                <a:latin typeface="Times New Roman" pitchFamily="18" charset="0"/>
              </a:rPr>
              <a:t> Not-Running </a:t>
            </a:r>
            <a:r>
              <a:rPr lang="en-US" altLang="es-MX" sz="2400" kern="0" dirty="0" err="1" smtClean="0">
                <a:latin typeface="Times New Roman" pitchFamily="18" charset="0"/>
              </a:rPr>
              <a:t>están</a:t>
            </a:r>
            <a:r>
              <a:rPr lang="en-US" altLang="es-MX" sz="2400" kern="0" dirty="0" smtClean="0">
                <a:latin typeface="Times New Roman" pitchFamily="18" charset="0"/>
              </a:rPr>
              <a:t> </a:t>
            </a:r>
            <a:r>
              <a:rPr lang="en-US" altLang="es-MX" sz="2400" kern="0" dirty="0" err="1" smtClean="0">
                <a:latin typeface="Times New Roman" pitchFamily="18" charset="0"/>
              </a:rPr>
              <a:t>en</a:t>
            </a:r>
            <a:r>
              <a:rPr lang="en-US" altLang="es-MX" sz="2400" kern="0" dirty="0" smtClean="0">
                <a:latin typeface="Times New Roman" pitchFamily="18" charset="0"/>
              </a:rPr>
              <a:t> ______ y </a:t>
            </a:r>
            <a:r>
              <a:rPr lang="en-US" altLang="es-MX" sz="2400" kern="0" dirty="0" err="1" smtClean="0">
                <a:latin typeface="Times New Roman" pitchFamily="18" charset="0"/>
              </a:rPr>
              <a:t>él</a:t>
            </a:r>
            <a:r>
              <a:rPr lang="en-US" altLang="es-MX" sz="2400" kern="0" dirty="0" smtClean="0">
                <a:latin typeface="Times New Roman" pitchFamily="18" charset="0"/>
              </a:rPr>
              <a:t> o </a:t>
            </a:r>
            <a:r>
              <a:rPr lang="en-US" altLang="es-MX" sz="2400" kern="0" dirty="0" err="1" smtClean="0">
                <a:latin typeface="Times New Roman" pitchFamily="18" charset="0"/>
              </a:rPr>
              <a:t>los</a:t>
            </a:r>
            <a:r>
              <a:rPr lang="en-US" altLang="es-MX" sz="2400" kern="0" dirty="0" smtClean="0">
                <a:latin typeface="Times New Roman" pitchFamily="18" charset="0"/>
              </a:rPr>
              <a:t> Running </a:t>
            </a:r>
            <a:r>
              <a:rPr lang="en-US" altLang="es-MX" sz="2400" kern="0" dirty="0" err="1" smtClean="0">
                <a:latin typeface="Times New Roman" pitchFamily="18" charset="0"/>
              </a:rPr>
              <a:t>están</a:t>
            </a:r>
            <a:r>
              <a:rPr lang="en-US" altLang="es-MX" sz="2400" kern="0" dirty="0" smtClean="0">
                <a:latin typeface="Times New Roman" pitchFamily="18" charset="0"/>
              </a:rPr>
              <a:t> ______. </a:t>
            </a:r>
          </a:p>
          <a:p>
            <a:r>
              <a:rPr lang="en-US" altLang="es-MX" sz="2400" kern="0" dirty="0" smtClean="0">
                <a:latin typeface="Times New Roman" pitchFamily="18" charset="0"/>
              </a:rPr>
              <a:t>Dispatcher</a:t>
            </a:r>
            <a:r>
              <a:rPr lang="es-MX" altLang="es-MX" sz="2400" kern="0" dirty="0" smtClean="0">
                <a:latin typeface="Times New Roman" pitchFamily="18" charset="0"/>
              </a:rPr>
              <a:t> – </a:t>
            </a:r>
            <a:r>
              <a:rPr lang="es-MX" altLang="es-MX" sz="2400" kern="0" dirty="0" err="1" smtClean="0">
                <a:solidFill>
                  <a:srgbClr val="FF3300"/>
                </a:solidFill>
                <a:latin typeface="Times New Roman" pitchFamily="18" charset="0"/>
              </a:rPr>
              <a:t>Scheduler</a:t>
            </a:r>
            <a:r>
              <a:rPr lang="es-MX" altLang="es-MX" sz="2400" kern="0" dirty="0" smtClean="0">
                <a:latin typeface="Times New Roman" pitchFamily="18" charset="0"/>
              </a:rPr>
              <a:t> o Planificador</a:t>
            </a:r>
            <a:endParaRPr lang="en-US" altLang="es-MX" sz="2400" kern="0" dirty="0" smtClean="0">
              <a:latin typeface="Times New Roman" pitchFamily="18" charset="0"/>
            </a:endParaRPr>
          </a:p>
          <a:p>
            <a:pPr lvl="1"/>
            <a:r>
              <a:rPr lang="es-MX" altLang="es-MX" sz="2000" kern="0" dirty="0" smtClean="0">
                <a:latin typeface="Times New Roman" pitchFamily="18" charset="0"/>
              </a:rPr>
              <a:t>Programa que asigna un proceso al CPU.</a:t>
            </a:r>
            <a:endParaRPr lang="en-US" altLang="es-MX" sz="2000" kern="0" dirty="0" smtClean="0">
              <a:latin typeface="Times New Roman" pitchFamily="18" charset="0"/>
            </a:endParaRPr>
          </a:p>
          <a:p>
            <a:pPr lvl="1"/>
            <a:r>
              <a:rPr lang="es-MX" altLang="es-MX" sz="2000" kern="0" dirty="0" smtClean="0">
                <a:latin typeface="Times New Roman" pitchFamily="18" charset="0"/>
              </a:rPr>
              <a:t>Previene de que un solo proceso monopolice el CPU en el caso del tiempo compartido (con el </a:t>
            </a:r>
            <a:r>
              <a:rPr lang="es-MX" altLang="es-MX" sz="2000" kern="0" dirty="0" err="1" smtClean="0">
                <a:latin typeface="Times New Roman" pitchFamily="18" charset="0"/>
              </a:rPr>
              <a:t>timer</a:t>
            </a:r>
            <a:r>
              <a:rPr lang="es-MX" altLang="es-MX" sz="2000" kern="0" dirty="0" smtClean="0">
                <a:latin typeface="Times New Roman" pitchFamily="18" charset="0"/>
              </a:rPr>
              <a:t>). Intercalado de procesos.</a:t>
            </a:r>
            <a:endParaRPr lang="en-US" altLang="es-MX" sz="2000" kern="0" dirty="0" smtClean="0">
              <a:latin typeface="Times New Roman" pitchFamily="18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51163" y="3230563"/>
            <a:ext cx="30093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(a)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Dispatcher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Scheduler</a:t>
            </a:r>
            <a:endParaRPr lang="en-US" altLang="es-MX" sz="20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1" name="30 Grupo"/>
          <p:cNvGrpSpPr/>
          <p:nvPr/>
        </p:nvGrpSpPr>
        <p:grpSpPr>
          <a:xfrm>
            <a:off x="1562100" y="1493838"/>
            <a:ext cx="5611813" cy="1454150"/>
            <a:chOff x="1562100" y="1493838"/>
            <a:chExt cx="5611813" cy="145415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551113" y="1924050"/>
              <a:ext cx="1219200" cy="304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552700" y="1924050"/>
              <a:ext cx="1217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52700" y="2228850"/>
              <a:ext cx="1217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62100" y="2076450"/>
              <a:ext cx="9890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771900" y="2076450"/>
              <a:ext cx="11477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918075" y="1512888"/>
              <a:ext cx="1514475" cy="806450"/>
              <a:chOff x="3359" y="2681"/>
              <a:chExt cx="544" cy="448"/>
            </a:xfrm>
          </p:grpSpPr>
          <p:pic>
            <p:nvPicPr>
              <p:cNvPr id="13" name="Picture 1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9" y="2681"/>
                <a:ext cx="54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3422" y="2817"/>
                <a:ext cx="30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MX" altLang="es-MX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CPU</a:t>
                </a:r>
                <a:endParaRPr lang="en-US" altLang="es-MX" sz="20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413500" y="2000250"/>
              <a:ext cx="760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524500" y="2152650"/>
              <a:ext cx="1508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732463" y="2154238"/>
              <a:ext cx="0" cy="7604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171700" y="2914650"/>
              <a:ext cx="3503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170113" y="2078038"/>
              <a:ext cx="0" cy="836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773238" y="1731963"/>
              <a:ext cx="804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smtClean="0">
                  <a:solidFill>
                    <a:srgbClr val="000000"/>
                  </a:solidFill>
                  <a:latin typeface="Times New Roman" pitchFamily="18" charset="0"/>
                </a:rPr>
                <a:t>Enter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712665" y="1579563"/>
              <a:ext cx="897682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20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Queue</a:t>
              </a:r>
              <a:endParaRPr lang="en-US" altLang="es-MX" sz="20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700463" y="1493838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smtClean="0">
                  <a:solidFill>
                    <a:srgbClr val="000000"/>
                  </a:solidFill>
                  <a:latin typeface="Times New Roman" pitchFamily="18" charset="0"/>
                </a:rPr>
                <a:t>Dispatch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396038" y="1700213"/>
              <a:ext cx="635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smtClean="0">
                  <a:solidFill>
                    <a:srgbClr val="000000"/>
                  </a:solidFill>
                  <a:latin typeface="Times New Roman" pitchFamily="18" charset="0"/>
                </a:rPr>
                <a:t>Exit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02038" y="2551113"/>
              <a:ext cx="819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smtClean="0">
                  <a:solidFill>
                    <a:srgbClr val="000000"/>
                  </a:solidFill>
                  <a:latin typeface="Times New Roman" pitchFamily="18" charset="0"/>
                </a:rPr>
                <a:t>Pause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770313" y="1925638"/>
              <a:ext cx="0" cy="303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541713" y="1925638"/>
              <a:ext cx="0" cy="303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313113" y="1925638"/>
              <a:ext cx="0" cy="303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84513" y="1925638"/>
              <a:ext cx="0" cy="303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855913" y="1925638"/>
              <a:ext cx="0" cy="303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1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Diagram</a:t>
            </a:r>
            <a:r>
              <a:rPr lang="es-MX" dirty="0"/>
              <a:t> of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State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grpSp>
        <p:nvGrpSpPr>
          <p:cNvPr id="6" name="11 Grupo"/>
          <p:cNvGrpSpPr>
            <a:grpSpLocks/>
          </p:cNvGrpSpPr>
          <p:nvPr/>
        </p:nvGrpSpPr>
        <p:grpSpPr bwMode="auto">
          <a:xfrm>
            <a:off x="284163" y="1963738"/>
            <a:ext cx="8628062" cy="3406775"/>
            <a:chOff x="284692" y="1963737"/>
            <a:chExt cx="8628063" cy="340677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25691" r="592" b="25531"/>
            <a:stretch>
              <a:fillRect/>
            </a:stretch>
          </p:blipFill>
          <p:spPr bwMode="auto">
            <a:xfrm>
              <a:off x="284692" y="1963737"/>
              <a:ext cx="8628063" cy="34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999442" y="5024437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b="1" smtClean="0">
                  <a:solidFill>
                    <a:srgbClr val="000000"/>
                  </a:solidFill>
                  <a:latin typeface="Times New Roman" pitchFamily="18" charset="0"/>
                </a:rPr>
                <a:t>[blocked]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452255" y="2455862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b="1" smtClean="0">
                  <a:solidFill>
                    <a:srgbClr val="000000"/>
                  </a:solidFill>
                  <a:latin typeface="Times New Roman" pitchFamily="18" charset="0"/>
                </a:rPr>
                <a:t>[finished]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930122" y="2659062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smtClean="0">
                  <a:solidFill>
                    <a:srgbClr val="000000"/>
                  </a:solidFill>
                  <a:latin typeface="Times New Roman" pitchFamily="18" charset="0"/>
                </a:rPr>
                <a:t>[timeout]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00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E</a:t>
            </a:r>
            <a:r>
              <a:rPr lang="es-MX" dirty="0" smtClean="0"/>
              <a:t>stados </a:t>
            </a:r>
            <a:r>
              <a:rPr lang="es-MX" dirty="0"/>
              <a:t>de </a:t>
            </a:r>
            <a:r>
              <a:rPr lang="es-MX" dirty="0" smtClean="0"/>
              <a:t>los Procesos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556792"/>
            <a:ext cx="8099425" cy="48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Cada proceso tiene un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</a:rPr>
              <a:t>estado de ejecución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que indica lo que le esta pasando</a:t>
            </a:r>
            <a:endParaRPr kumimoji="0" lang="en-US" altLang="es-MX" sz="24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New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: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proceso esta siendo creado, por diferentes administradores.</a:t>
            </a:r>
            <a:endParaRPr kumimoji="0" lang="es-ES_tradnl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Ready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: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proceso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está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memoria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,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esperando a que se le asigne (tiempo de) CPU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Running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: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sus instrucciones están siendo ejecutadas por el CPU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Waiting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o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Blocked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: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proceso espera a que su actividad iniciada con un dispositivo, ocurra; no hace nada mientras tanto.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Terminated, Finished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o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</a:rPr>
              <a:t>Exit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: 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proceso ha terminado su ejecución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88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Queues</a:t>
            </a:r>
            <a:r>
              <a:rPr lang="es-MX" dirty="0"/>
              <a:t> </a:t>
            </a:r>
            <a:r>
              <a:rPr lang="es-MX" dirty="0" err="1"/>
              <a:t>structures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132013"/>
            <a:ext cx="74295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contenido"/>
          <p:cNvSpPr txBox="1">
            <a:spLocks/>
          </p:cNvSpPr>
          <p:nvPr/>
        </p:nvSpPr>
        <p:spPr bwMode="auto">
          <a:xfrm>
            <a:off x="374650" y="1484783"/>
            <a:ext cx="8389938" cy="473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s-E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altLang="es-MX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</a:t>
            </a:r>
            <a:r>
              <a:rPr kumimoji="0" lang="es-ES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ES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is</a:t>
            </a:r>
            <a:r>
              <a:rPr kumimoji="0" lang="es-ES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ES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inside</a:t>
            </a:r>
            <a:r>
              <a:rPr kumimoji="0" lang="es-ES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ES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</a:t>
            </a:r>
            <a:r>
              <a:rPr kumimoji="0" lang="es-ES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ES" alt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queues</a:t>
            </a:r>
            <a:r>
              <a:rPr kumimoji="0" lang="es-ES" altLang="es-MX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The</a:t>
            </a:r>
            <a:r>
              <a:rPr kumimoji="0" lang="es-E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ES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processes</a:t>
            </a:r>
            <a:r>
              <a:rPr kumimoji="0" lang="es-E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ES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or</a:t>
            </a:r>
            <a:r>
              <a:rPr kumimoji="0" lang="es-E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ES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what</a:t>
            </a:r>
            <a:r>
              <a:rPr kumimoji="0" lang="es-E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ES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else</a:t>
            </a:r>
            <a:r>
              <a:rPr kumimoji="0" lang="es-ES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?</a:t>
            </a:r>
            <a:endParaRPr kumimoji="0" lang="es-MX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407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data </a:t>
            </a:r>
            <a:r>
              <a:rPr lang="es-MX" dirty="0" err="1"/>
              <a:t>structures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1556792"/>
            <a:ext cx="8389938" cy="45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does the OS represent a process?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at any time, there are many processes, each in </a:t>
            </a: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mic Sans MS"/>
              </a:rPr>
              <a:t>its own particular state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the OS data structure that represents each process is called the </a:t>
            </a: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Process Control block</a:t>
            </a: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(PCB)</a:t>
            </a:r>
            <a:endParaRPr kumimoji="0" lang="en-US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7880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Control Block (PCB)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533769"/>
            <a:ext cx="5472608" cy="513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Information associated with each process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(also called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task control block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state – running, waiting, </a:t>
            </a:r>
            <a:r>
              <a:rPr kumimoji="1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etc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 counter – location of instruction to next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registers – contents of all process-centric registers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scheduling information- priorities, scheduling queue pointers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Memory-management information – memory allocated to the process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Accounting information – CPU used, clock time elapsed since start, time limits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status information – I/O devices allocated to process, list of open files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59580"/>
            <a:ext cx="266456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88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CPU </a:t>
            </a:r>
            <a:r>
              <a:rPr lang="es-MX" dirty="0" err="1" smtClean="0"/>
              <a:t>Context</a:t>
            </a:r>
            <a:r>
              <a:rPr lang="es-MX" dirty="0" smtClean="0"/>
              <a:t> </a:t>
            </a:r>
            <a:r>
              <a:rPr lang="es-MX" dirty="0" err="1" smtClean="0"/>
              <a:t>Switch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88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Cambio de Contexto del CPU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1463675"/>
            <a:ext cx="8504238" cy="44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Es el acto de conmutar el CPU de un proceso a otro.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Cuando el CPU es conmutado hacia otro proceso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el SO debe guardar el estado del proceso saliente (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e.g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el contenido actual de los registros en su respectivo PCB)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y cargar el estado previamente guardado (de su respectivo PCB,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e.g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el que tenían los registros en la anterior </a:t>
            </a:r>
            <a:r>
              <a:rPr kumimoji="0" lang="es-MX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running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del nuevo proceso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El Contexto de un proceso es representado por el PCB.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El cambio de contexto causa </a:t>
            </a:r>
            <a:r>
              <a:rPr kumimoji="0" lang="es-MX" altLang="es-MX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overhead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; </a:t>
            </a: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el sistema no hace trabajo útil durante la conmutación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El tiempo entonces dependerá del hardware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88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Scheduling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4357" y="1556792"/>
            <a:ext cx="697547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Maximize CPU use (____), quickly switch processes onto CPU for time sharing reducing the user waiting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scheduler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selects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(from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READY) among available processes for next execution on CPU (to RUNNING)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Maintains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 set of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scheduling queues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of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Job Queue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set of all processes in the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Ready Queue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set of all processes residing in main memory, READY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 Queues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set of processes WAITING for an I/O device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Processes migrate among the various queues using their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PCBs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n-US" kern="0" baseline="0" dirty="0" smtClean="0">
                <a:solidFill>
                  <a:srgbClr val="000000"/>
                </a:solidFill>
                <a:latin typeface="Helvetica"/>
              </a:rPr>
              <a:t>And where is the queue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 for RUNNING processes? _____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99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Queues</a:t>
            </a:r>
            <a:r>
              <a:rPr lang="es-MX" dirty="0" smtClean="0"/>
              <a:t>: </a:t>
            </a:r>
            <a:r>
              <a:rPr lang="es-MX" dirty="0" err="1" smtClean="0"/>
              <a:t>Ready</a:t>
            </a:r>
            <a:r>
              <a:rPr lang="es-MX" dirty="0" smtClean="0"/>
              <a:t> and </a:t>
            </a:r>
            <a:r>
              <a:rPr lang="es-MX" dirty="0" err="1"/>
              <a:t>v</a:t>
            </a:r>
            <a:r>
              <a:rPr lang="es-MX" dirty="0" err="1" smtClean="0"/>
              <a:t>arious</a:t>
            </a:r>
            <a:r>
              <a:rPr lang="es-MX" dirty="0" smtClean="0"/>
              <a:t> IO </a:t>
            </a:r>
            <a:r>
              <a:rPr lang="es-MX" dirty="0" err="1" smtClean="0"/>
              <a:t>Devices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71600" y="1431256"/>
            <a:ext cx="7192962" cy="5224463"/>
            <a:chOff x="251" y="730"/>
            <a:chExt cx="4531" cy="329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0" t="540" r="4106" b="690"/>
            <a:stretch>
              <a:fillRect/>
            </a:stretch>
          </p:blipFill>
          <p:spPr bwMode="auto">
            <a:xfrm>
              <a:off x="965" y="730"/>
              <a:ext cx="3817" cy="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02" y="787"/>
              <a:ext cx="6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1800" b="1" smtClean="0">
                  <a:solidFill>
                    <a:srgbClr val="FF3300"/>
                  </a:solidFill>
                  <a:latin typeface="Times New Roman" pitchFamily="18" charset="0"/>
                </a:rPr>
                <a:t>Cola de Ready</a:t>
              </a:r>
              <a:endParaRPr lang="en-US" altLang="es-MX" sz="1800" b="1" smtClean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09" y="1398"/>
              <a:ext cx="175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51" y="1466"/>
              <a:ext cx="8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1800" b="1" smtClean="0">
                  <a:solidFill>
                    <a:srgbClr val="FF3300"/>
                  </a:solidFill>
                  <a:latin typeface="Times New Roman" pitchFamily="18" charset="0"/>
                </a:rPr>
                <a:t>Colas de Dispositivos</a:t>
              </a:r>
              <a:endParaRPr lang="en-US" altLang="es-MX" sz="1800" b="1" smtClean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3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Concept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86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Representation</a:t>
            </a:r>
            <a:r>
              <a:rPr lang="es-MX" dirty="0"/>
              <a:t> of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Scheduling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pic>
        <p:nvPicPr>
          <p:cNvPr id="6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148359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8038" y="1484784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smtClean="0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 smtClean="0">
                <a:solidFill>
                  <a:srgbClr val="000000"/>
                </a:solidFill>
                <a:latin typeface="Helvetica" pitchFamily="-84" charset="0"/>
              </a:rPr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361485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3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52028" y="1484784"/>
            <a:ext cx="8839200" cy="4902200"/>
            <a:chOff x="96" y="841"/>
            <a:chExt cx="5568" cy="3088"/>
          </a:xfrm>
        </p:grpSpPr>
        <p:pic>
          <p:nvPicPr>
            <p:cNvPr id="7" name="Picture 3" descr="3_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841"/>
              <a:ext cx="5568" cy="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27" y="2100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MX" sz="1600">
                  <a:latin typeface="Times New Roman" pitchFamily="18" charset="0"/>
                </a:rPr>
                <a:t>or Scheduler</a:t>
              </a:r>
              <a:endParaRPr lang="en-US" altLang="es-MX" sz="1600">
                <a:latin typeface="Times New Roman" pitchFamily="18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43" y="1075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816" y="1080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07" y="1085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776" y="1092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364" y="1090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931" y="1088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519" y="1086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072" y="1084"/>
              <a:ext cx="0" cy="87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1432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Process</a:t>
            </a:r>
            <a:r>
              <a:rPr lang="es-MX" dirty="0" smtClean="0"/>
              <a:t> </a:t>
            </a:r>
            <a:r>
              <a:rPr lang="es-MX" dirty="0" err="1" smtClean="0"/>
              <a:t>unit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8688" y="1556792"/>
            <a:ext cx="7370762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n-US" sz="2400" kern="0" dirty="0" smtClean="0">
                <a:solidFill>
                  <a:srgbClr val="000000"/>
                </a:solidFill>
                <a:latin typeface="Helvetica"/>
              </a:rPr>
              <a:t>The </a:t>
            </a:r>
            <a:r>
              <a:rPr lang="en-US" altLang="en-US" sz="2400" kern="0" dirty="0">
                <a:solidFill>
                  <a:srgbClr val="000000"/>
                </a:solidFill>
                <a:latin typeface="Helvetica"/>
              </a:rPr>
              <a:t>process is the OS’s abstraction for execution</a:t>
            </a:r>
            <a:r>
              <a:rPr lang="en-US" altLang="en-US" sz="2400" kern="0" dirty="0" smtClean="0">
                <a:solidFill>
                  <a:srgbClr val="000000"/>
                </a:solidFill>
                <a:latin typeface="Helvetica"/>
              </a:rPr>
              <a:t>.</a:t>
            </a:r>
            <a:endParaRPr kumimoji="1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lvl="1"/>
            <a:r>
              <a:rPr lang="en-US" altLang="en-US" sz="2400" kern="0" dirty="0" smtClean="0">
                <a:solidFill>
                  <a:srgbClr val="000000"/>
                </a:solidFill>
                <a:latin typeface="Helvetica"/>
              </a:rPr>
              <a:t>It is the </a:t>
            </a:r>
            <a:r>
              <a:rPr lang="en-US" altLang="en-US" sz="2400" kern="0" dirty="0">
                <a:solidFill>
                  <a:srgbClr val="000000"/>
                </a:solidFill>
                <a:latin typeface="Helvetica"/>
              </a:rPr>
              <a:t>unit of </a:t>
            </a:r>
            <a:r>
              <a:rPr lang="en-US" altLang="en-US" sz="2400" b="1" kern="0" dirty="0" smtClean="0">
                <a:solidFill>
                  <a:srgbClr val="3366FF"/>
                </a:solidFill>
                <a:latin typeface="Helvetica"/>
              </a:rPr>
              <a:t>execution</a:t>
            </a:r>
            <a:endParaRPr kumimoji="1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</a:endParaRPr>
          </a:p>
          <a:p>
            <a:pPr lvl="1"/>
            <a:r>
              <a:rPr lang="en-US" altLang="en-US" sz="2400" kern="0" dirty="0" smtClean="0">
                <a:solidFill>
                  <a:srgbClr val="000000"/>
                </a:solidFill>
                <a:latin typeface="Helvetica"/>
              </a:rPr>
              <a:t>It is the </a:t>
            </a:r>
            <a:r>
              <a:rPr lang="en-US" altLang="en-US" sz="2400" kern="0" dirty="0">
                <a:solidFill>
                  <a:srgbClr val="000000"/>
                </a:solidFill>
                <a:latin typeface="Helvetica"/>
              </a:rPr>
              <a:t>unit of </a:t>
            </a:r>
            <a:r>
              <a:rPr lang="en-US" altLang="en-US" sz="2400" b="1" kern="0" dirty="0" smtClean="0">
                <a:solidFill>
                  <a:srgbClr val="3366FF"/>
                </a:solidFill>
                <a:latin typeface="Helvetica"/>
              </a:rPr>
              <a:t>scheduling</a:t>
            </a:r>
            <a:endParaRPr kumimoji="1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592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07</a:t>
            </a:r>
            <a:r>
              <a:rPr lang="en-US" dirty="0" smtClean="0"/>
              <a:t>-feb-2019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Process</a:t>
            </a:r>
            <a:r>
              <a:rPr lang="es-MX" dirty="0" smtClean="0"/>
              <a:t> Concept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8688" y="1556792"/>
            <a:ext cx="7370762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a program in execution; process execution must progress in sequential fashion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System Programs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– </a:t>
            </a:r>
            <a:r>
              <a:rPr lang="en-US" altLang="en-US" b="1" kern="0" dirty="0" smtClean="0">
                <a:solidFill>
                  <a:srgbClr val="3366FF"/>
                </a:solidFill>
                <a:latin typeface="Helvetica"/>
              </a:rPr>
              <a:t>processes</a:t>
            </a:r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Batch system –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jobs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Time-shared systems –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programs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or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tasks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lnSpc>
                <a:spcPct val="90000"/>
              </a:lnSpc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Textbook uses the terms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job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lang="en-US" altLang="en-US" b="1" i="1" kern="0" dirty="0" smtClean="0">
                <a:solidFill>
                  <a:srgbClr val="000000"/>
                </a:solidFill>
                <a:latin typeface="Helvetica"/>
              </a:rPr>
              <a:t>task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almost interchangeably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0">
              <a:lnSpc>
                <a:spcPct val="90000"/>
              </a:lnSpc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6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Management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8688" y="1556792"/>
            <a:ext cx="7370762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endParaRPr lang="es-MX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s-MX" altLang="en-US" kern="0" dirty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A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process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requires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services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as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creating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running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terminating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suspending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and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resuming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.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s-MX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endParaRPr lang="es-MX" altLang="en-US" kern="0" dirty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A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process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requires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resources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as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memory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storage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, CPU time, etc.,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provided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by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the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MX" altLang="en-US" kern="0" dirty="0" err="1">
                <a:solidFill>
                  <a:srgbClr val="000000"/>
                </a:solidFill>
                <a:latin typeface="Helvetica"/>
              </a:rPr>
              <a:t>M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emory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 Management, Storage Management,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Scheduling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s-MX" altLang="en-US" kern="0" dirty="0" err="1" smtClean="0">
                <a:solidFill>
                  <a:srgbClr val="000000"/>
                </a:solidFill>
                <a:latin typeface="Helvetica"/>
              </a:rPr>
              <a:t>respectively</a:t>
            </a:r>
            <a:r>
              <a:rPr lang="es-MX" altLang="en-US" kern="0" dirty="0" smtClean="0">
                <a:solidFill>
                  <a:srgbClr val="000000"/>
                </a:solidFill>
                <a:latin typeface="Helvetica"/>
              </a:rPr>
              <a:t>.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51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running process</a:t>
            </a:r>
            <a:r>
              <a:rPr lang="en-US" dirty="0"/>
              <a:t>’ address </a:t>
            </a:r>
            <a:r>
              <a:rPr lang="en-US" dirty="0" smtClean="0"/>
              <a:t>space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grpSp>
        <p:nvGrpSpPr>
          <p:cNvPr id="7" name="Group 2072"/>
          <p:cNvGrpSpPr>
            <a:grpSpLocks/>
          </p:cNvGrpSpPr>
          <p:nvPr/>
        </p:nvGrpSpPr>
        <p:grpSpPr bwMode="auto">
          <a:xfrm>
            <a:off x="793750" y="1669256"/>
            <a:ext cx="7443788" cy="3948113"/>
            <a:chOff x="500" y="1008"/>
            <a:chExt cx="4689" cy="2487"/>
          </a:xfrm>
        </p:grpSpPr>
        <p:sp>
          <p:nvSpPr>
            <p:cNvPr id="8" name="Rectangle 2051"/>
            <p:cNvSpPr>
              <a:spLocks noChangeArrowheads="1"/>
            </p:cNvSpPr>
            <p:nvPr/>
          </p:nvSpPr>
          <p:spPr bwMode="auto">
            <a:xfrm>
              <a:off x="958" y="3264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0x00000000</a:t>
              </a:r>
            </a:p>
          </p:txBody>
        </p:sp>
        <p:sp>
          <p:nvSpPr>
            <p:cNvPr id="9" name="Rectangle 2052"/>
            <p:cNvSpPr>
              <a:spLocks noChangeArrowheads="1"/>
            </p:cNvSpPr>
            <p:nvPr/>
          </p:nvSpPr>
          <p:spPr bwMode="auto">
            <a:xfrm>
              <a:off x="926" y="1008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0xFFFFFFFF</a:t>
              </a:r>
            </a:p>
          </p:txBody>
        </p:sp>
        <p:sp>
          <p:nvSpPr>
            <p:cNvPr id="10" name="Rectangle 2053"/>
            <p:cNvSpPr>
              <a:spLocks noChangeArrowheads="1"/>
            </p:cNvSpPr>
            <p:nvPr/>
          </p:nvSpPr>
          <p:spPr bwMode="auto">
            <a:xfrm>
              <a:off x="500" y="2064"/>
              <a:ext cx="1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Memory address space</a:t>
              </a:r>
            </a:p>
          </p:txBody>
        </p:sp>
        <p:sp>
          <p:nvSpPr>
            <p:cNvPr id="11" name="Line 2054"/>
            <p:cNvSpPr>
              <a:spLocks noChangeShapeType="1"/>
            </p:cNvSpPr>
            <p:nvPr/>
          </p:nvSpPr>
          <p:spPr bwMode="auto">
            <a:xfrm flipV="1">
              <a:off x="1390" y="1296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Line 2055"/>
            <p:cNvSpPr>
              <a:spLocks noChangeShapeType="1"/>
            </p:cNvSpPr>
            <p:nvPr/>
          </p:nvSpPr>
          <p:spPr bwMode="auto">
            <a:xfrm flipV="1">
              <a:off x="1390" y="2400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Rectangle 2056"/>
            <p:cNvSpPr>
              <a:spLocks noChangeArrowheads="1"/>
            </p:cNvSpPr>
            <p:nvPr/>
          </p:nvSpPr>
          <p:spPr bwMode="auto">
            <a:xfrm>
              <a:off x="2331" y="2752"/>
              <a:ext cx="1728" cy="3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Code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(text segment)</a:t>
              </a:r>
            </a:p>
          </p:txBody>
        </p:sp>
        <p:sp>
          <p:nvSpPr>
            <p:cNvPr id="14" name="Rectangle 2057"/>
            <p:cNvSpPr>
              <a:spLocks noChangeArrowheads="1"/>
            </p:cNvSpPr>
            <p:nvPr/>
          </p:nvSpPr>
          <p:spPr bwMode="auto">
            <a:xfrm>
              <a:off x="2330" y="3085"/>
              <a:ext cx="1728" cy="368"/>
            </a:xfrm>
            <a:prstGeom prst="rect">
              <a:avLst/>
            </a:prstGeom>
            <a:solidFill>
              <a:srgbClr val="FFE0D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static data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(data segment)</a:t>
              </a:r>
            </a:p>
          </p:txBody>
        </p:sp>
        <p:sp>
          <p:nvSpPr>
            <p:cNvPr id="15" name="Rectangle 2058"/>
            <p:cNvSpPr>
              <a:spLocks noChangeArrowheads="1"/>
            </p:cNvSpPr>
            <p:nvPr/>
          </p:nvSpPr>
          <p:spPr bwMode="auto">
            <a:xfrm>
              <a:off x="2331" y="2381"/>
              <a:ext cx="1728" cy="38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heap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(dynamic allocated mem)</a:t>
              </a:r>
            </a:p>
          </p:txBody>
        </p:sp>
        <p:sp>
          <p:nvSpPr>
            <p:cNvPr id="16" name="Rectangle 2059"/>
            <p:cNvSpPr>
              <a:spLocks noChangeArrowheads="1"/>
            </p:cNvSpPr>
            <p:nvPr/>
          </p:nvSpPr>
          <p:spPr bwMode="auto">
            <a:xfrm>
              <a:off x="2331" y="1992"/>
              <a:ext cx="1728" cy="3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" name="Rectangle 2060"/>
            <p:cNvSpPr>
              <a:spLocks noChangeArrowheads="1"/>
            </p:cNvSpPr>
            <p:nvPr/>
          </p:nvSpPr>
          <p:spPr bwMode="auto">
            <a:xfrm>
              <a:off x="2331" y="1619"/>
              <a:ext cx="1728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stack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(storage call returns, etc.)</a:t>
              </a:r>
            </a:p>
          </p:txBody>
        </p:sp>
        <p:sp>
          <p:nvSpPr>
            <p:cNvPr id="18" name="Line 2061"/>
            <p:cNvSpPr>
              <a:spLocks noChangeShapeType="1"/>
            </p:cNvSpPr>
            <p:nvPr/>
          </p:nvSpPr>
          <p:spPr bwMode="auto">
            <a:xfrm>
              <a:off x="3195" y="201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Line 2062"/>
            <p:cNvSpPr>
              <a:spLocks noChangeShapeType="1"/>
            </p:cNvSpPr>
            <p:nvPr/>
          </p:nvSpPr>
          <p:spPr bwMode="auto">
            <a:xfrm>
              <a:off x="3195" y="222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Rectangle 2067"/>
            <p:cNvSpPr>
              <a:spLocks noChangeArrowheads="1"/>
            </p:cNvSpPr>
            <p:nvPr/>
          </p:nvSpPr>
          <p:spPr bwMode="auto">
            <a:xfrm>
              <a:off x="2329" y="1097"/>
              <a:ext cx="1728" cy="5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OS resources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(open files, network connect.,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Sound channels, …)</a:t>
              </a:r>
            </a:p>
          </p:txBody>
        </p:sp>
        <p:sp>
          <p:nvSpPr>
            <p:cNvPr id="21" name="Rectangle 2068"/>
            <p:cNvSpPr>
              <a:spLocks noChangeArrowheads="1"/>
            </p:cNvSpPr>
            <p:nvPr/>
          </p:nvSpPr>
          <p:spPr bwMode="auto">
            <a:xfrm>
              <a:off x="4227" y="1390"/>
              <a:ext cx="962" cy="1948"/>
            </a:xfrm>
            <a:prstGeom prst="rect">
              <a:avLst/>
            </a:prstGeom>
            <a:solidFill>
              <a:srgbClr val="C0C0C0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CPU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General Registers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2" name="Line 2063"/>
            <p:cNvSpPr>
              <a:spLocks noChangeShapeType="1"/>
            </p:cNvSpPr>
            <p:nvPr/>
          </p:nvSpPr>
          <p:spPr bwMode="auto">
            <a:xfrm flipH="1">
              <a:off x="4048" y="190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Line 2064"/>
            <p:cNvSpPr>
              <a:spLocks noChangeShapeType="1"/>
            </p:cNvSpPr>
            <p:nvPr/>
          </p:nvSpPr>
          <p:spPr bwMode="auto">
            <a:xfrm flipH="1">
              <a:off x="4034" y="297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Rectangle 2065"/>
            <p:cNvSpPr>
              <a:spLocks noChangeArrowheads="1"/>
            </p:cNvSpPr>
            <p:nvPr/>
          </p:nvSpPr>
          <p:spPr bwMode="auto">
            <a:xfrm>
              <a:off x="4274" y="288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PC</a:t>
              </a:r>
            </a:p>
          </p:txBody>
        </p:sp>
        <p:sp>
          <p:nvSpPr>
            <p:cNvPr id="25" name="Rectangle 2066"/>
            <p:cNvSpPr>
              <a:spLocks noChangeArrowheads="1"/>
            </p:cNvSpPr>
            <p:nvPr/>
          </p:nvSpPr>
          <p:spPr bwMode="auto">
            <a:xfrm>
              <a:off x="4288" y="1809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SP</a:t>
              </a: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4420816" y="146371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PID = ####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1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and around a Process?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8688" y="1412776"/>
            <a:ext cx="7370762" cy="49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parts</a:t>
            </a: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a </a:t>
            </a:r>
            <a:r>
              <a:rPr kumimoji="0" lang="en-US" altLang="es-MX" sz="2000" kern="0" dirty="0">
                <a:solidFill>
                  <a:srgbClr val="3333CC"/>
                </a:solidFill>
                <a:latin typeface="Comic Sans MS"/>
                <a:ea typeface="+mn-ea"/>
              </a:rPr>
              <a:t>memory address space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the </a:t>
            </a:r>
            <a:r>
              <a:rPr kumimoji="0" lang="en-US" altLang="es-MX" sz="2000" kern="0" dirty="0">
                <a:solidFill>
                  <a:srgbClr val="3333CC"/>
                </a:solidFill>
                <a:latin typeface="Comic Sans MS"/>
                <a:ea typeface="+mn-ea"/>
              </a:rPr>
              <a:t>code (text) section</a:t>
            </a:r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 for the running program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the </a:t>
            </a:r>
            <a:r>
              <a:rPr kumimoji="0" lang="en-US" altLang="es-MX" sz="2000" kern="0" dirty="0">
                <a:solidFill>
                  <a:srgbClr val="3333CC"/>
                </a:solidFill>
                <a:latin typeface="Comic Sans MS"/>
                <a:ea typeface="+mn-ea"/>
              </a:rPr>
              <a:t>(static) data section</a:t>
            </a:r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 for the running </a:t>
            </a:r>
            <a:r>
              <a:rPr kumimoji="0" lang="en-US" altLang="es-MX" sz="2000" kern="0" dirty="0" smtClean="0">
                <a:solidFill>
                  <a:srgbClr val="000000"/>
                </a:solidFill>
                <a:latin typeface="Comic Sans MS"/>
                <a:ea typeface="+mn-ea"/>
              </a:rPr>
              <a:t>program</a:t>
            </a:r>
          </a:p>
          <a:p>
            <a:pPr lvl="2"/>
            <a:r>
              <a:rPr kumimoji="0" lang="es-MX" altLang="es-MX" kern="0" dirty="0" err="1">
                <a:solidFill>
                  <a:srgbClr val="000000"/>
                </a:solidFill>
                <a:latin typeface="Comic Sans MS"/>
                <a:ea typeface="+mn-ea"/>
              </a:rPr>
              <a:t>containing</a:t>
            </a:r>
            <a:r>
              <a:rPr kumimoji="0" lang="es-MX" altLang="es-MX" kern="0" dirty="0">
                <a:solidFill>
                  <a:srgbClr val="000000"/>
                </a:solidFill>
                <a:latin typeface="Comic Sans MS"/>
                <a:ea typeface="+mn-ea"/>
              </a:rPr>
              <a:t> global variables</a:t>
            </a:r>
            <a:endParaRPr kumimoji="1" lang="en-US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an </a:t>
            </a:r>
            <a:r>
              <a:rPr kumimoji="0" lang="en-US" altLang="es-MX" sz="2000" kern="0" dirty="0">
                <a:solidFill>
                  <a:srgbClr val="3333CC"/>
                </a:solidFill>
                <a:latin typeface="Comic Sans MS"/>
                <a:ea typeface="+mn-ea"/>
              </a:rPr>
              <a:t>execution stack</a:t>
            </a:r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 and </a:t>
            </a:r>
            <a:r>
              <a:rPr kumimoji="0" lang="en-US" altLang="es-MX" sz="2000" i="1" kern="0" dirty="0">
                <a:solidFill>
                  <a:srgbClr val="800000"/>
                </a:solidFill>
                <a:latin typeface="Comic Sans MS"/>
                <a:ea typeface="+mn-ea"/>
              </a:rPr>
              <a:t>stack pointer (SP)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2"/>
            <a:r>
              <a:rPr kumimoji="0" lang="en-US" altLang="es-MX" kern="0" dirty="0">
                <a:solidFill>
                  <a:srgbClr val="000000"/>
                </a:solidFill>
                <a:latin typeface="Comic Sans MS"/>
                <a:ea typeface="+mn-ea"/>
              </a:rPr>
              <a:t>traces state of procedure calls </a:t>
            </a:r>
            <a:r>
              <a:rPr kumimoji="0" lang="en-US" altLang="es-MX" kern="0" dirty="0" smtClean="0">
                <a:solidFill>
                  <a:srgbClr val="000000"/>
                </a:solidFill>
                <a:latin typeface="Comic Sans MS"/>
                <a:ea typeface="+mn-ea"/>
              </a:rPr>
              <a:t>made</a:t>
            </a:r>
          </a:p>
          <a:p>
            <a:pPr lvl="2"/>
            <a:r>
              <a:rPr kumimoji="0" lang="en-US" altLang="es-MX" kern="0" dirty="0" smtClean="0">
                <a:solidFill>
                  <a:srgbClr val="000000"/>
                </a:solidFill>
                <a:latin typeface="Comic Sans MS"/>
                <a:ea typeface="+mn-ea"/>
              </a:rPr>
              <a:t>function </a:t>
            </a:r>
            <a:r>
              <a:rPr kumimoji="0" lang="en-US" altLang="es-MX" kern="0" dirty="0">
                <a:solidFill>
                  <a:srgbClr val="000000"/>
                </a:solidFill>
                <a:latin typeface="Comic Sans MS"/>
                <a:ea typeface="+mn-ea"/>
              </a:rPr>
              <a:t>parameters, return addresses, local variables</a:t>
            </a:r>
            <a:endParaRPr lang="en-US" altLang="en-US" b="1" kern="0" dirty="0">
              <a:solidFill>
                <a:srgbClr val="3366FF"/>
              </a:solidFill>
              <a:latin typeface="Helvetica"/>
            </a:endParaRP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the </a:t>
            </a:r>
            <a:r>
              <a:rPr kumimoji="0" lang="en-US" altLang="es-MX" sz="2000" kern="0" dirty="0">
                <a:solidFill>
                  <a:srgbClr val="3333CC"/>
                </a:solidFill>
                <a:latin typeface="Comic Sans MS"/>
                <a:ea typeface="+mn-ea"/>
              </a:rPr>
              <a:t>heap</a:t>
            </a:r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, for dynamic data allocation during run time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Function parameters, local variables, dynamic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objects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a set of </a:t>
            </a:r>
            <a:r>
              <a:rPr kumimoji="0" lang="en-US" altLang="es-MX" sz="2000" kern="0" dirty="0">
                <a:solidFill>
                  <a:srgbClr val="3333CC"/>
                </a:solidFill>
                <a:latin typeface="Comic Sans MS"/>
                <a:ea typeface="+mn-ea"/>
              </a:rPr>
              <a:t>OS </a:t>
            </a:r>
            <a:r>
              <a:rPr kumimoji="0" lang="en-US" altLang="es-MX" sz="2000" kern="0" dirty="0" smtClean="0">
                <a:solidFill>
                  <a:srgbClr val="3333CC"/>
                </a:solidFill>
                <a:latin typeface="Comic Sans MS"/>
                <a:ea typeface="+mn-ea"/>
              </a:rPr>
              <a:t>resources</a:t>
            </a:r>
          </a:p>
          <a:p>
            <a:pPr lvl="2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  <a:ea typeface="+mn-ea"/>
              </a:rPr>
              <a:t>open files, network connections, sound channels, …</a:t>
            </a:r>
            <a:endParaRPr kumimoji="1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0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and around a Process?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8688" y="1556792"/>
            <a:ext cx="7370762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Process parts (cont.)</a:t>
            </a:r>
          </a:p>
          <a:p>
            <a:pPr lvl="1"/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</a:rPr>
              <a:t>the </a:t>
            </a:r>
            <a:r>
              <a:rPr kumimoji="0" lang="en-US" altLang="es-MX" sz="2000" i="1" kern="0" dirty="0">
                <a:solidFill>
                  <a:srgbClr val="800000"/>
                </a:solidFill>
                <a:latin typeface="Comic Sans MS"/>
              </a:rPr>
              <a:t>program counter (PC)</a:t>
            </a:r>
            <a:r>
              <a:rPr kumimoji="0" lang="en-US" altLang="es-MX" sz="2000" kern="0" dirty="0">
                <a:solidFill>
                  <a:srgbClr val="000000"/>
                </a:solidFill>
                <a:latin typeface="Comic Sans MS"/>
              </a:rPr>
              <a:t>, indicating the next instruction</a:t>
            </a:r>
          </a:p>
          <a:p>
            <a:pPr lvl="1"/>
            <a:r>
              <a:rPr kumimoji="0" lang="en-US" altLang="es-MX" kern="0" dirty="0">
                <a:solidFill>
                  <a:srgbClr val="000000"/>
                </a:solidFill>
                <a:latin typeface="Comic Sans MS"/>
              </a:rPr>
              <a:t>a set of</a:t>
            </a:r>
            <a:r>
              <a:rPr kumimoji="0" lang="en-US" altLang="es-MX" kern="0" dirty="0">
                <a:solidFill>
                  <a:srgbClr val="0000CC"/>
                </a:solidFill>
                <a:latin typeface="Comic Sans MS"/>
              </a:rPr>
              <a:t> </a:t>
            </a:r>
            <a:r>
              <a:rPr kumimoji="0" lang="en-US" altLang="es-MX" i="1" kern="0" dirty="0">
                <a:solidFill>
                  <a:srgbClr val="800000"/>
                </a:solidFill>
                <a:latin typeface="Comic Sans MS"/>
              </a:rPr>
              <a:t>general-purpose processor registers</a:t>
            </a:r>
            <a:r>
              <a:rPr kumimoji="0" lang="en-US" altLang="es-MX" kern="0" dirty="0">
                <a:solidFill>
                  <a:srgbClr val="0000CC"/>
                </a:solidFill>
                <a:latin typeface="Comic Sans MS"/>
              </a:rPr>
              <a:t> </a:t>
            </a:r>
            <a:r>
              <a:rPr kumimoji="0" lang="en-US" altLang="es-MX" kern="0" dirty="0">
                <a:solidFill>
                  <a:srgbClr val="000000"/>
                </a:solidFill>
                <a:latin typeface="Comic Sans MS"/>
              </a:rPr>
              <a:t>and</a:t>
            </a:r>
            <a:r>
              <a:rPr kumimoji="0" lang="en-US" altLang="es-MX" kern="0" dirty="0">
                <a:solidFill>
                  <a:srgbClr val="0000CC"/>
                </a:solidFill>
                <a:latin typeface="Comic Sans MS"/>
              </a:rPr>
              <a:t> </a:t>
            </a:r>
            <a:r>
              <a:rPr kumimoji="0" lang="en-US" altLang="es-MX" i="1" kern="0" dirty="0">
                <a:solidFill>
                  <a:srgbClr val="800000"/>
                </a:solidFill>
                <a:latin typeface="Comic Sans MS"/>
              </a:rPr>
              <a:t>their </a:t>
            </a:r>
            <a:r>
              <a:rPr kumimoji="0" lang="en-US" altLang="es-MX" i="1" kern="0" dirty="0" smtClean="0">
                <a:solidFill>
                  <a:srgbClr val="800000"/>
                </a:solidFill>
                <a:latin typeface="Comic Sans MS"/>
              </a:rPr>
              <a:t>values</a:t>
            </a:r>
          </a:p>
          <a:p>
            <a:pPr lvl="1"/>
            <a:r>
              <a:rPr kumimoji="0" lang="en-US" altLang="es-MX" kern="0" dirty="0" smtClean="0">
                <a:latin typeface="Comic Sans MS"/>
              </a:rPr>
              <a:t>A Process </a:t>
            </a:r>
            <a:r>
              <a:rPr kumimoji="0" lang="en-US" altLang="es-MX" kern="0" dirty="0" err="1" smtClean="0">
                <a:latin typeface="Comic Sans MS"/>
              </a:rPr>
              <a:t>IDentifier</a:t>
            </a:r>
            <a:r>
              <a:rPr kumimoji="0" lang="en-US" altLang="es-MX" kern="0" dirty="0" smtClean="0">
                <a:latin typeface="Comic Sans MS"/>
              </a:rPr>
              <a:t> (PID), </a:t>
            </a:r>
            <a:r>
              <a:rPr kumimoji="0" lang="en-US" altLang="es-MX" kern="0" dirty="0" err="1" smtClean="0">
                <a:latin typeface="Comic Sans MS"/>
              </a:rPr>
              <a:t>asigned</a:t>
            </a:r>
            <a:r>
              <a:rPr kumimoji="0" lang="en-US" altLang="es-MX" kern="0" dirty="0">
                <a:latin typeface="Comic Sans MS"/>
              </a:rPr>
              <a:t> </a:t>
            </a:r>
            <a:r>
              <a:rPr kumimoji="0" lang="en-US" altLang="es-MX" kern="0" dirty="0" smtClean="0">
                <a:latin typeface="Comic Sans MS"/>
              </a:rPr>
              <a:t>by the Op Sys</a:t>
            </a:r>
            <a:endParaRPr lang="en-US" altLang="es-MX" kern="0" dirty="0">
              <a:latin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Process whole picture</a:t>
            </a:r>
          </a:p>
          <a:p>
            <a:pPr lvl="1"/>
            <a:r>
              <a:rPr kumimoji="0" lang="en-US" altLang="es-MX" sz="2000" kern="0" dirty="0" smtClean="0">
                <a:solidFill>
                  <a:srgbClr val="000000"/>
                </a:solidFill>
                <a:latin typeface="Comic Sans MS"/>
                <a:ea typeface="+mn-ea"/>
              </a:rPr>
              <a:t>Memory address space</a:t>
            </a:r>
          </a:p>
          <a:p>
            <a:pPr lvl="1"/>
            <a:r>
              <a:rPr kumimoji="0" lang="en-US" altLang="es-MX" sz="2000" kern="0" dirty="0" smtClean="0">
                <a:solidFill>
                  <a:srgbClr val="000000"/>
                </a:solidFill>
                <a:latin typeface="Comic Sans MS"/>
                <a:ea typeface="+mn-ea"/>
              </a:rPr>
              <a:t>The CPU and all its registers (values)</a:t>
            </a:r>
          </a:p>
        </p:txBody>
      </p:sp>
    </p:spTree>
    <p:extLst>
      <p:ext uri="{BB962C8B-B14F-4D97-AF65-F5344CB8AC3E}">
        <p14:creationId xmlns:p14="http://schemas.microsoft.com/office/powerpoint/2010/main" val="42579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Scheduling</a:t>
            </a:r>
          </a:p>
          <a:p>
            <a:pPr lvl="6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Done by Process Scheduler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inicial con 2 estados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068388" y="1662113"/>
            <a:ext cx="6711950" cy="2359025"/>
            <a:chOff x="684" y="1388"/>
            <a:chExt cx="4228" cy="148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26" y="1789"/>
              <a:ext cx="842" cy="51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Not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422" y="1779"/>
              <a:ext cx="842" cy="51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1" y="2063"/>
              <a:ext cx="5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215" y="2053"/>
              <a:ext cx="5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52" y="2198"/>
              <a:ext cx="1250" cy="219"/>
            </a:xfrm>
            <a:custGeom>
              <a:avLst/>
              <a:gdLst>
                <a:gd name="T0" fmla="*/ 1249 w 1250"/>
                <a:gd name="T1" fmla="*/ 0 h 219"/>
                <a:gd name="T2" fmla="*/ 1113 w 1250"/>
                <a:gd name="T3" fmla="*/ 61 h 219"/>
                <a:gd name="T4" fmla="*/ 982 w 1250"/>
                <a:gd name="T5" fmla="*/ 115 h 219"/>
                <a:gd name="T6" fmla="*/ 922 w 1250"/>
                <a:gd name="T7" fmla="*/ 138 h 219"/>
                <a:gd name="T8" fmla="*/ 862 w 1250"/>
                <a:gd name="T9" fmla="*/ 160 h 219"/>
                <a:gd name="T10" fmla="*/ 813 w 1250"/>
                <a:gd name="T11" fmla="*/ 179 h 219"/>
                <a:gd name="T12" fmla="*/ 769 w 1250"/>
                <a:gd name="T13" fmla="*/ 192 h 219"/>
                <a:gd name="T14" fmla="*/ 731 w 1250"/>
                <a:gd name="T15" fmla="*/ 202 h 219"/>
                <a:gd name="T16" fmla="*/ 709 w 1250"/>
                <a:gd name="T17" fmla="*/ 211 h 219"/>
                <a:gd name="T18" fmla="*/ 693 w 1250"/>
                <a:gd name="T19" fmla="*/ 214 h 219"/>
                <a:gd name="T20" fmla="*/ 676 w 1250"/>
                <a:gd name="T21" fmla="*/ 218 h 219"/>
                <a:gd name="T22" fmla="*/ 665 w 1250"/>
                <a:gd name="T23" fmla="*/ 214 h 219"/>
                <a:gd name="T24" fmla="*/ 644 w 1250"/>
                <a:gd name="T25" fmla="*/ 211 h 219"/>
                <a:gd name="T26" fmla="*/ 616 w 1250"/>
                <a:gd name="T27" fmla="*/ 202 h 219"/>
                <a:gd name="T28" fmla="*/ 578 w 1250"/>
                <a:gd name="T29" fmla="*/ 192 h 219"/>
                <a:gd name="T30" fmla="*/ 551 w 1250"/>
                <a:gd name="T31" fmla="*/ 186 h 219"/>
                <a:gd name="T32" fmla="*/ 518 w 1250"/>
                <a:gd name="T33" fmla="*/ 176 h 219"/>
                <a:gd name="T34" fmla="*/ 442 w 1250"/>
                <a:gd name="T35" fmla="*/ 150 h 219"/>
                <a:gd name="T36" fmla="*/ 360 w 1250"/>
                <a:gd name="T37" fmla="*/ 118 h 219"/>
                <a:gd name="T38" fmla="*/ 273 w 1250"/>
                <a:gd name="T39" fmla="*/ 86 h 219"/>
                <a:gd name="T40" fmla="*/ 185 w 1250"/>
                <a:gd name="T41" fmla="*/ 54 h 219"/>
                <a:gd name="T42" fmla="*/ 109 w 1250"/>
                <a:gd name="T43" fmla="*/ 29 h 219"/>
                <a:gd name="T44" fmla="*/ 44 w 1250"/>
                <a:gd name="T45" fmla="*/ 9 h 219"/>
                <a:gd name="T46" fmla="*/ 16 w 1250"/>
                <a:gd name="T47" fmla="*/ 3 h 219"/>
                <a:gd name="T48" fmla="*/ 0 w 1250"/>
                <a:gd name="T49" fmla="*/ 0 h 2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0"/>
                <a:gd name="T76" fmla="*/ 0 h 219"/>
                <a:gd name="T77" fmla="*/ 1250 w 1250"/>
                <a:gd name="T78" fmla="*/ 219 h 2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0" h="219">
                  <a:moveTo>
                    <a:pt x="1249" y="0"/>
                  </a:moveTo>
                  <a:lnTo>
                    <a:pt x="1113" y="61"/>
                  </a:lnTo>
                  <a:lnTo>
                    <a:pt x="982" y="115"/>
                  </a:lnTo>
                  <a:lnTo>
                    <a:pt x="922" y="138"/>
                  </a:lnTo>
                  <a:lnTo>
                    <a:pt x="862" y="160"/>
                  </a:lnTo>
                  <a:lnTo>
                    <a:pt x="813" y="179"/>
                  </a:lnTo>
                  <a:lnTo>
                    <a:pt x="769" y="192"/>
                  </a:lnTo>
                  <a:lnTo>
                    <a:pt x="731" y="202"/>
                  </a:lnTo>
                  <a:lnTo>
                    <a:pt x="709" y="211"/>
                  </a:lnTo>
                  <a:lnTo>
                    <a:pt x="693" y="214"/>
                  </a:lnTo>
                  <a:lnTo>
                    <a:pt x="676" y="218"/>
                  </a:lnTo>
                  <a:lnTo>
                    <a:pt x="665" y="214"/>
                  </a:lnTo>
                  <a:lnTo>
                    <a:pt x="644" y="211"/>
                  </a:lnTo>
                  <a:lnTo>
                    <a:pt x="616" y="202"/>
                  </a:lnTo>
                  <a:lnTo>
                    <a:pt x="578" y="192"/>
                  </a:lnTo>
                  <a:lnTo>
                    <a:pt x="551" y="186"/>
                  </a:lnTo>
                  <a:lnTo>
                    <a:pt x="518" y="176"/>
                  </a:lnTo>
                  <a:lnTo>
                    <a:pt x="442" y="150"/>
                  </a:lnTo>
                  <a:lnTo>
                    <a:pt x="360" y="118"/>
                  </a:lnTo>
                  <a:lnTo>
                    <a:pt x="273" y="86"/>
                  </a:lnTo>
                  <a:lnTo>
                    <a:pt x="185" y="54"/>
                  </a:lnTo>
                  <a:lnTo>
                    <a:pt x="109" y="29"/>
                  </a:lnTo>
                  <a:lnTo>
                    <a:pt x="44" y="9"/>
                  </a:lnTo>
                  <a:lnTo>
                    <a:pt x="16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155" y="1693"/>
              <a:ext cx="1295" cy="218"/>
            </a:xfrm>
            <a:custGeom>
              <a:avLst/>
              <a:gdLst>
                <a:gd name="T0" fmla="*/ 0 w 1295"/>
                <a:gd name="T1" fmla="*/ 217 h 218"/>
                <a:gd name="T2" fmla="*/ 166 w 1295"/>
                <a:gd name="T3" fmla="*/ 157 h 218"/>
                <a:gd name="T4" fmla="*/ 321 w 1295"/>
                <a:gd name="T5" fmla="*/ 103 h 218"/>
                <a:gd name="T6" fmla="*/ 398 w 1295"/>
                <a:gd name="T7" fmla="*/ 76 h 218"/>
                <a:gd name="T8" fmla="*/ 464 w 1295"/>
                <a:gd name="T9" fmla="*/ 55 h 218"/>
                <a:gd name="T10" fmla="*/ 525 w 1295"/>
                <a:gd name="T11" fmla="*/ 38 h 218"/>
                <a:gd name="T12" fmla="*/ 575 w 1295"/>
                <a:gd name="T13" fmla="*/ 24 h 218"/>
                <a:gd name="T14" fmla="*/ 614 w 1295"/>
                <a:gd name="T15" fmla="*/ 14 h 218"/>
                <a:gd name="T16" fmla="*/ 641 w 1295"/>
                <a:gd name="T17" fmla="*/ 7 h 218"/>
                <a:gd name="T18" fmla="*/ 658 w 1295"/>
                <a:gd name="T19" fmla="*/ 3 h 218"/>
                <a:gd name="T20" fmla="*/ 675 w 1295"/>
                <a:gd name="T21" fmla="*/ 0 h 218"/>
                <a:gd name="T22" fmla="*/ 686 w 1295"/>
                <a:gd name="T23" fmla="*/ 3 h 218"/>
                <a:gd name="T24" fmla="*/ 702 w 1295"/>
                <a:gd name="T25" fmla="*/ 7 h 218"/>
                <a:gd name="T26" fmla="*/ 724 w 1295"/>
                <a:gd name="T27" fmla="*/ 14 h 218"/>
                <a:gd name="T28" fmla="*/ 763 w 1295"/>
                <a:gd name="T29" fmla="*/ 24 h 218"/>
                <a:gd name="T30" fmla="*/ 813 w 1295"/>
                <a:gd name="T31" fmla="*/ 38 h 218"/>
                <a:gd name="T32" fmla="*/ 868 w 1295"/>
                <a:gd name="T33" fmla="*/ 55 h 218"/>
                <a:gd name="T34" fmla="*/ 929 w 1295"/>
                <a:gd name="T35" fmla="*/ 76 h 218"/>
                <a:gd name="T36" fmla="*/ 995 w 1295"/>
                <a:gd name="T37" fmla="*/ 103 h 218"/>
                <a:gd name="T38" fmla="*/ 1145 w 1295"/>
                <a:gd name="T39" fmla="*/ 157 h 218"/>
                <a:gd name="T40" fmla="*/ 1294 w 1295"/>
                <a:gd name="T41" fmla="*/ 217 h 2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5"/>
                <a:gd name="T64" fmla="*/ 0 h 218"/>
                <a:gd name="T65" fmla="*/ 1295 w 1295"/>
                <a:gd name="T66" fmla="*/ 218 h 2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5" h="218">
                  <a:moveTo>
                    <a:pt x="0" y="217"/>
                  </a:moveTo>
                  <a:lnTo>
                    <a:pt x="166" y="157"/>
                  </a:lnTo>
                  <a:lnTo>
                    <a:pt x="321" y="103"/>
                  </a:lnTo>
                  <a:lnTo>
                    <a:pt x="398" y="76"/>
                  </a:lnTo>
                  <a:lnTo>
                    <a:pt x="464" y="55"/>
                  </a:lnTo>
                  <a:lnTo>
                    <a:pt x="525" y="38"/>
                  </a:lnTo>
                  <a:lnTo>
                    <a:pt x="575" y="24"/>
                  </a:lnTo>
                  <a:lnTo>
                    <a:pt x="614" y="14"/>
                  </a:lnTo>
                  <a:lnTo>
                    <a:pt x="641" y="7"/>
                  </a:lnTo>
                  <a:lnTo>
                    <a:pt x="658" y="3"/>
                  </a:lnTo>
                  <a:lnTo>
                    <a:pt x="675" y="0"/>
                  </a:lnTo>
                  <a:lnTo>
                    <a:pt x="686" y="3"/>
                  </a:lnTo>
                  <a:lnTo>
                    <a:pt x="702" y="7"/>
                  </a:lnTo>
                  <a:lnTo>
                    <a:pt x="724" y="14"/>
                  </a:lnTo>
                  <a:lnTo>
                    <a:pt x="763" y="24"/>
                  </a:lnTo>
                  <a:lnTo>
                    <a:pt x="813" y="38"/>
                  </a:lnTo>
                  <a:lnTo>
                    <a:pt x="868" y="55"/>
                  </a:lnTo>
                  <a:lnTo>
                    <a:pt x="929" y="76"/>
                  </a:lnTo>
                  <a:lnTo>
                    <a:pt x="995" y="103"/>
                  </a:lnTo>
                  <a:lnTo>
                    <a:pt x="1145" y="157"/>
                  </a:lnTo>
                  <a:lnTo>
                    <a:pt x="1294" y="2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4" y="1804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Enter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71" y="1388"/>
              <a:ext cx="10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Dispatch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429" y="2013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Pause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512" y="173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Exit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896" y="2624"/>
              <a:ext cx="26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(a) </a:t>
              </a:r>
              <a:r>
                <a:rPr kumimoji="0" lang="es-MX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Diagrama de transición de estados</a:t>
              </a:r>
              <a:endParaRPr kumimoji="0" lang="en-US" altLang="es-MX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55600" y="4273550"/>
            <a:ext cx="8364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2800" b="1" smtClean="0">
                <a:solidFill>
                  <a:srgbClr val="000000"/>
                </a:solidFill>
                <a:latin typeface="Times New Roman" pitchFamily="18" charset="0"/>
              </a:rPr>
              <a:t>Modelo simple de 2 estados de cada proceso (</a:t>
            </a:r>
            <a:r>
              <a:rPr lang="es-MX" altLang="es-MX" sz="1600" b="1" smtClean="0">
                <a:solidFill>
                  <a:srgbClr val="000000"/>
                </a:solidFill>
                <a:latin typeface="Times New Roman" pitchFamily="18" charset="0"/>
              </a:rPr>
              <a:t>en memoria</a:t>
            </a:r>
            <a:r>
              <a:rPr lang="es-MX" altLang="es-MX" sz="2800" b="1" smtClean="0">
                <a:solidFill>
                  <a:srgbClr val="000000"/>
                </a:solidFill>
                <a:latin typeface="Times New Roman" pitchFamily="18" charset="0"/>
              </a:rPr>
              <a:t>),             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con dos transiciones: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s-ES" altLang="es-MX" sz="2000" i="1" smtClean="0">
                <a:solidFill>
                  <a:srgbClr val="000000"/>
                </a:solidFill>
                <a:latin typeface="Times New Roman" pitchFamily="18" charset="0"/>
              </a:rPr>
              <a:t>Not-Running 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 --&gt;  </a:t>
            </a:r>
            <a:r>
              <a:rPr lang="es-ES" altLang="es-MX" sz="2000" i="1" smtClean="0">
                <a:solidFill>
                  <a:srgbClr val="000000"/>
                </a:solidFill>
                <a:latin typeface="Times New Roman" pitchFamily="18" charset="0"/>
              </a:rPr>
              <a:t>Running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;             </a:t>
            </a:r>
            <a:r>
              <a:rPr lang="es-ES" altLang="es-MX" sz="2000" i="1" smtClean="0">
                <a:solidFill>
                  <a:srgbClr val="000000"/>
                </a:solidFill>
                <a:latin typeface="Times New Roman" pitchFamily="18" charset="0"/>
              </a:rPr>
              <a:t>Running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  --&gt;  </a:t>
            </a:r>
            <a:r>
              <a:rPr lang="es-ES" altLang="es-MX" sz="2000" i="1" smtClean="0">
                <a:solidFill>
                  <a:srgbClr val="000000"/>
                </a:solidFill>
                <a:latin typeface="Times New Roman" pitchFamily="18" charset="0"/>
              </a:rPr>
              <a:t>Not-Running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¿Cuantos procesos puede haber en </a:t>
            </a:r>
            <a:r>
              <a:rPr lang="es-ES" altLang="es-MX" sz="2000" i="1" smtClean="0">
                <a:solidFill>
                  <a:srgbClr val="000000"/>
                </a:solidFill>
                <a:latin typeface="Times New Roman" pitchFamily="18" charset="0"/>
              </a:rPr>
              <a:t>Not-Running 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______ y </a:t>
            </a:r>
            <a:r>
              <a:rPr lang="es-ES" altLang="es-MX" sz="2000" i="1" smtClean="0">
                <a:solidFill>
                  <a:srgbClr val="000000"/>
                </a:solidFill>
                <a:latin typeface="Times New Roman" pitchFamily="18" charset="0"/>
              </a:rPr>
              <a:t>Running </a:t>
            </a:r>
            <a:r>
              <a:rPr lang="es-ES" altLang="es-MX" sz="2000" smtClean="0">
                <a:solidFill>
                  <a:srgbClr val="000000"/>
                </a:solidFill>
                <a:latin typeface="Times New Roman" pitchFamily="18" charset="0"/>
              </a:rPr>
              <a:t>______ ?</a:t>
            </a:r>
          </a:p>
        </p:txBody>
      </p:sp>
    </p:spTree>
    <p:extLst>
      <p:ext uri="{BB962C8B-B14F-4D97-AF65-F5344CB8AC3E}">
        <p14:creationId xmlns:p14="http://schemas.microsoft.com/office/powerpoint/2010/main" val="549412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1061</Words>
  <Application>Microsoft Office PowerPoint</Application>
  <PresentationFormat>Presentación en pantalla (4:3)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Comic Sans MS</vt:lpstr>
      <vt:lpstr>Helvetica</vt:lpstr>
      <vt:lpstr>Monotype Sorts</vt:lpstr>
      <vt:lpstr>Times New Roman</vt:lpstr>
      <vt:lpstr>Webdings</vt:lpstr>
      <vt:lpstr>Tema de Office</vt:lpstr>
      <vt:lpstr>1_Diseño personalizado</vt:lpstr>
      <vt:lpstr>Diseño personalizado</vt:lpstr>
      <vt:lpstr>SISTEMAS OPERATIVOS</vt:lpstr>
      <vt:lpstr>Processes</vt:lpstr>
      <vt:lpstr>Process Concept</vt:lpstr>
      <vt:lpstr>Process Management</vt:lpstr>
      <vt:lpstr>A running process’ address space</vt:lpstr>
      <vt:lpstr>What is in and around a Process?</vt:lpstr>
      <vt:lpstr>What is in and around a Process?</vt:lpstr>
      <vt:lpstr>Processes</vt:lpstr>
      <vt:lpstr>Modelo inicial con 2 estados</vt:lpstr>
      <vt:lpstr>Scheduler básico</vt:lpstr>
      <vt:lpstr>Diagram of Process State</vt:lpstr>
      <vt:lpstr>Los Estados de los Procesos</vt:lpstr>
      <vt:lpstr>Queues structures</vt:lpstr>
      <vt:lpstr>Process data structures</vt:lpstr>
      <vt:lpstr>Process Control Block (PCB)</vt:lpstr>
      <vt:lpstr>CPU Context Switch between Process</vt:lpstr>
      <vt:lpstr>Cambio de Contexto del CPU</vt:lpstr>
      <vt:lpstr>Process Scheduling</vt:lpstr>
      <vt:lpstr>Queues: Ready and various IO Devices</vt:lpstr>
      <vt:lpstr>Representation of Process Scheduling</vt:lpstr>
      <vt:lpstr>Ejemplo de 3 Procesos</vt:lpstr>
      <vt:lpstr>Process unit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437</cp:revision>
  <cp:lastPrinted>2016-02-01T23:00:04Z</cp:lastPrinted>
  <dcterms:created xsi:type="dcterms:W3CDTF">2014-08-28T12:23:32Z</dcterms:created>
  <dcterms:modified xsi:type="dcterms:W3CDTF">2019-02-07T16:18:02Z</dcterms:modified>
</cp:coreProperties>
</file>