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8"/>
  </p:notesMasterIdLst>
  <p:handoutMasterIdLst>
    <p:handoutMasterId r:id="rId19"/>
  </p:handoutMasterIdLst>
  <p:sldIdLst>
    <p:sldId id="258" r:id="rId4"/>
    <p:sldId id="299" r:id="rId5"/>
    <p:sldId id="304" r:id="rId6"/>
    <p:sldId id="303" r:id="rId7"/>
    <p:sldId id="305" r:id="rId8"/>
    <p:sldId id="313" r:id="rId9"/>
    <p:sldId id="306" r:id="rId10"/>
    <p:sldId id="307" r:id="rId11"/>
    <p:sldId id="308" r:id="rId12"/>
    <p:sldId id="309" r:id="rId13"/>
    <p:sldId id="312" r:id="rId14"/>
    <p:sldId id="310" r:id="rId15"/>
    <p:sldId id="311" r:id="rId16"/>
    <p:sldId id="260" r:id="rId17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6" d="100"/>
          <a:sy n="96" d="100"/>
        </p:scale>
        <p:origin x="78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12/02/2019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12/02/2019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12/02/2019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12/02/2019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12/02/2019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12/02/2019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12/02/2019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12/02/2019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12/02/2019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12/02/2019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12/02/2019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12/02/2019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12/02/2019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12/02/2019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12/02/2019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12/02/2019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12/02/2019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12/02/2019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12/02/2019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Agregación</a:t>
            </a:r>
            <a:r>
              <a:rPr lang="en-US" sz="3600" dirty="0" smtClean="0"/>
              <a:t> del </a:t>
            </a:r>
            <a:r>
              <a:rPr lang="en-US" sz="3600" dirty="0"/>
              <a:t>Medium Term Scheduling</a:t>
            </a:r>
            <a:endParaRPr lang="es-MX" sz="3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484784"/>
            <a:ext cx="820891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Puede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ser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agregado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y </a:t>
            </a:r>
            <a:r>
              <a:rPr kumimoji="1" lang="en-US" altLang="en-US" dirty="0" err="1">
                <a:solidFill>
                  <a:srgbClr val="000000"/>
                </a:solidFill>
                <a:latin typeface="Helvetica" pitchFamily="34" charset="0"/>
              </a:rPr>
              <a:t>s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irve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para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controlar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el </a:t>
            </a:r>
            <a:r>
              <a:rPr kumimoji="1" lang="en-US" altLang="en-US" i="1" dirty="0" err="1" smtClean="0">
                <a:solidFill>
                  <a:srgbClr val="000000"/>
                </a:solidFill>
                <a:latin typeface="Helvetica" pitchFamily="34" charset="0"/>
              </a:rPr>
              <a:t>grado</a:t>
            </a:r>
            <a:r>
              <a:rPr kumimoji="1" lang="en-US" altLang="en-US" i="1" dirty="0" smtClean="0">
                <a:solidFill>
                  <a:srgbClr val="000000"/>
                </a:solidFill>
                <a:latin typeface="Helvetica" pitchFamily="34" charset="0"/>
              </a:rPr>
              <a:t> de </a:t>
            </a:r>
            <a:r>
              <a:rPr kumimoji="1" lang="en-US" altLang="en-US" i="1" dirty="0" err="1" smtClean="0">
                <a:solidFill>
                  <a:srgbClr val="000000"/>
                </a:solidFill>
                <a:latin typeface="Helvetica" pitchFamily="34" charset="0"/>
              </a:rPr>
              <a:t>multiprogramación</a:t>
            </a:r>
            <a:endParaRPr kumimoji="1" lang="en-US" altLang="en-US" i="1" dirty="0" smtClean="0">
              <a:solidFill>
                <a:srgbClr val="000000"/>
              </a:solidFill>
              <a:latin typeface="Helvetica" pitchFamily="34" charset="0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Remueve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procesos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de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memoria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y los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almacena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en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disco (</a:t>
            </a:r>
            <a:r>
              <a:rPr kumimoji="1" lang="en-US" altLang="en-US" sz="1400" dirty="0" smtClean="0">
                <a:solidFill>
                  <a:srgbClr val="000000"/>
                </a:solidFill>
                <a:latin typeface="Helvetica" pitchFamily="34" charset="0"/>
              </a:rPr>
              <a:t>reduce el </a:t>
            </a:r>
            <a:r>
              <a:rPr kumimoji="1" lang="en-US" altLang="en-US" sz="1400" dirty="0" err="1" smtClean="0">
                <a:solidFill>
                  <a:srgbClr val="000000"/>
                </a:solidFill>
                <a:latin typeface="Helvetica" pitchFamily="34" charset="0"/>
              </a:rPr>
              <a:t>grado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),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vuelve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a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traerlos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de disco a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memoria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kumimoji="1" lang="en-US" altLang="en-US" dirty="0">
                <a:solidFill>
                  <a:srgbClr val="000000"/>
                </a:solidFill>
                <a:latin typeface="Helvetica" pitchFamily="34" charset="0"/>
                <a:ea typeface="+mn-ea"/>
              </a:rPr>
              <a:t> 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  <a:ea typeface="+mn-ea"/>
              </a:rPr>
              <a:t>(</a:t>
            </a:r>
            <a:r>
              <a:rPr kumimoji="1" lang="en-US" altLang="en-US" sz="1400" dirty="0" err="1" smtClean="0">
                <a:solidFill>
                  <a:srgbClr val="000000"/>
                </a:solidFill>
                <a:latin typeface="Helvetica" pitchFamily="34" charset="0"/>
                <a:ea typeface="+mn-ea"/>
              </a:rPr>
              <a:t>incrementa</a:t>
            </a:r>
            <a:r>
              <a:rPr kumimoji="1" lang="en-US" altLang="en-US" sz="1400" dirty="0" smtClean="0">
                <a:solidFill>
                  <a:srgbClr val="000000"/>
                </a:solidFill>
                <a:latin typeface="Helvetica" pitchFamily="34" charset="0"/>
                <a:ea typeface="+mn-ea"/>
              </a:rPr>
              <a:t> </a:t>
            </a:r>
            <a:r>
              <a:rPr kumimoji="1" lang="en-US" altLang="en-US" sz="1400" dirty="0">
                <a:solidFill>
                  <a:srgbClr val="000000"/>
                </a:solidFill>
                <a:latin typeface="Helvetica" pitchFamily="34" charset="0"/>
                <a:ea typeface="+mn-ea"/>
              </a:rPr>
              <a:t>el </a:t>
            </a:r>
            <a:r>
              <a:rPr kumimoji="1" lang="en-US" altLang="en-US" sz="1400" dirty="0" err="1">
                <a:solidFill>
                  <a:srgbClr val="000000"/>
                </a:solidFill>
                <a:latin typeface="Helvetica" pitchFamily="34" charset="0"/>
                <a:ea typeface="+mn-ea"/>
              </a:rPr>
              <a:t>grado</a:t>
            </a:r>
            <a:r>
              <a:rPr kumimoji="1" lang="en-US" altLang="en-US" dirty="0">
                <a:solidFill>
                  <a:srgbClr val="000000"/>
                </a:solidFill>
                <a:latin typeface="Helvetica" pitchFamily="34" charset="0"/>
                <a:ea typeface="+mn-ea"/>
              </a:rPr>
              <a:t>)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para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continuar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la </a:t>
            </a:r>
            <a:r>
              <a:rPr kumimoji="1" lang="en-US" altLang="en-US" dirty="0" err="1" smtClean="0">
                <a:solidFill>
                  <a:srgbClr val="000000"/>
                </a:solidFill>
                <a:latin typeface="Helvetica" pitchFamily="34" charset="0"/>
              </a:rPr>
              <a:t>ejecución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: </a:t>
            </a:r>
            <a:r>
              <a:rPr kumimoji="1" lang="en-US" altLang="en-US" b="1" dirty="0" smtClean="0">
                <a:solidFill>
                  <a:srgbClr val="000000"/>
                </a:solidFill>
                <a:latin typeface="Helvetica" pitchFamily="34" charset="0"/>
              </a:rPr>
              <a:t>swapping</a:t>
            </a:r>
            <a:endParaRPr kumimoji="1" lang="en-US" altLang="en-US" dirty="0" smtClean="0">
              <a:solidFill>
                <a:srgbClr val="000000"/>
              </a:solidFill>
              <a:latin typeface="Helvetica" pitchFamily="34" charset="0"/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endParaRPr kumimoji="1" lang="en-US" altLang="en-US" dirty="0" smtClean="0">
              <a:solidFill>
                <a:srgbClr val="000000"/>
              </a:solidFill>
              <a:latin typeface="Helvetica" pitchFamily="34" charset="0"/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976437" y="3149773"/>
            <a:ext cx="7327900" cy="3006725"/>
            <a:chOff x="960438" y="3400425"/>
            <a:chExt cx="7327900" cy="3006725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438" y="3741738"/>
              <a:ext cx="7327900" cy="266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2411413" y="3400425"/>
              <a:ext cx="0" cy="50800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6348413" y="3400425"/>
              <a:ext cx="0" cy="50800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10" name="9 Forma libre"/>
            <p:cNvSpPr>
              <a:spLocks/>
            </p:cNvSpPr>
            <p:nvPr/>
          </p:nvSpPr>
          <p:spPr bwMode="auto">
            <a:xfrm>
              <a:off x="4999038" y="4259263"/>
              <a:ext cx="798512" cy="1377950"/>
            </a:xfrm>
            <a:custGeom>
              <a:avLst/>
              <a:gdLst>
                <a:gd name="T0" fmla="*/ 0 w 2081536"/>
                <a:gd name="T1" fmla="*/ 1378357 h 1579390"/>
                <a:gd name="T2" fmla="*/ 27712 w 2081536"/>
                <a:gd name="T3" fmla="*/ 1346856 h 1579390"/>
                <a:gd name="T4" fmla="*/ 69280 w 2081536"/>
                <a:gd name="T5" fmla="*/ 1315356 h 1579390"/>
                <a:gd name="T6" fmla="*/ 83136 w 2081536"/>
                <a:gd name="T7" fmla="*/ 1304857 h 1579390"/>
                <a:gd name="T8" fmla="*/ 96991 w 2081536"/>
                <a:gd name="T9" fmla="*/ 1294357 h 1579390"/>
                <a:gd name="T10" fmla="*/ 124703 w 2081536"/>
                <a:gd name="T11" fmla="*/ 1252355 h 1579390"/>
                <a:gd name="T12" fmla="*/ 157033 w 2081536"/>
                <a:gd name="T13" fmla="*/ 1220854 h 1579390"/>
                <a:gd name="T14" fmla="*/ 212457 w 2081536"/>
                <a:gd name="T15" fmla="*/ 1115854 h 1579390"/>
                <a:gd name="T16" fmla="*/ 230931 w 2081536"/>
                <a:gd name="T17" fmla="*/ 1094854 h 1579390"/>
                <a:gd name="T18" fmla="*/ 263261 w 2081536"/>
                <a:gd name="T19" fmla="*/ 1063354 h 1579390"/>
                <a:gd name="T20" fmla="*/ 272499 w 2081536"/>
                <a:gd name="T21" fmla="*/ 1042353 h 1579390"/>
                <a:gd name="T22" fmla="*/ 309448 w 2081536"/>
                <a:gd name="T23" fmla="*/ 1010852 h 1579390"/>
                <a:gd name="T24" fmla="*/ 327923 w 2081536"/>
                <a:gd name="T25" fmla="*/ 989853 h 1579390"/>
                <a:gd name="T26" fmla="*/ 346397 w 2081536"/>
                <a:gd name="T27" fmla="*/ 979352 h 1579390"/>
                <a:gd name="T28" fmla="*/ 392583 w 2081536"/>
                <a:gd name="T29" fmla="*/ 926852 h 1579390"/>
                <a:gd name="T30" fmla="*/ 401820 w 2081536"/>
                <a:gd name="T31" fmla="*/ 895351 h 1579390"/>
                <a:gd name="T32" fmla="*/ 420295 w 2081536"/>
                <a:gd name="T33" fmla="*/ 874350 h 1579390"/>
                <a:gd name="T34" fmla="*/ 434151 w 2081536"/>
                <a:gd name="T35" fmla="*/ 853349 h 1579390"/>
                <a:gd name="T36" fmla="*/ 448007 w 2081536"/>
                <a:gd name="T37" fmla="*/ 821850 h 1579390"/>
                <a:gd name="T38" fmla="*/ 461862 w 2081536"/>
                <a:gd name="T39" fmla="*/ 800850 h 1579390"/>
                <a:gd name="T40" fmla="*/ 484955 w 2081536"/>
                <a:gd name="T41" fmla="*/ 748348 h 1579390"/>
                <a:gd name="T42" fmla="*/ 498812 w 2081536"/>
                <a:gd name="T43" fmla="*/ 716848 h 1579390"/>
                <a:gd name="T44" fmla="*/ 512667 w 2081536"/>
                <a:gd name="T45" fmla="*/ 695848 h 1579390"/>
                <a:gd name="T46" fmla="*/ 531142 w 2081536"/>
                <a:gd name="T47" fmla="*/ 643347 h 1579390"/>
                <a:gd name="T48" fmla="*/ 540379 w 2081536"/>
                <a:gd name="T49" fmla="*/ 611847 h 1579390"/>
                <a:gd name="T50" fmla="*/ 558854 w 2081536"/>
                <a:gd name="T51" fmla="*/ 580346 h 1579390"/>
                <a:gd name="T52" fmla="*/ 586565 w 2081536"/>
                <a:gd name="T53" fmla="*/ 538346 h 1579390"/>
                <a:gd name="T54" fmla="*/ 641989 w 2081536"/>
                <a:gd name="T55" fmla="*/ 433345 h 1579390"/>
                <a:gd name="T56" fmla="*/ 688175 w 2081536"/>
                <a:gd name="T57" fmla="*/ 391345 h 1579390"/>
                <a:gd name="T58" fmla="*/ 702031 w 2081536"/>
                <a:gd name="T59" fmla="*/ 370344 h 1579390"/>
                <a:gd name="T60" fmla="*/ 725124 w 2081536"/>
                <a:gd name="T61" fmla="*/ 328343 h 1579390"/>
                <a:gd name="T62" fmla="*/ 748217 w 2081536"/>
                <a:gd name="T63" fmla="*/ 307343 h 1579390"/>
                <a:gd name="T64" fmla="*/ 775929 w 2081536"/>
                <a:gd name="T65" fmla="*/ 254843 h 1579390"/>
                <a:gd name="T66" fmla="*/ 780547 w 2081536"/>
                <a:gd name="T67" fmla="*/ 212843 h 1579390"/>
                <a:gd name="T68" fmla="*/ 780547 w 2081536"/>
                <a:gd name="T69" fmla="*/ 76341 h 1579390"/>
                <a:gd name="T70" fmla="*/ 725124 w 2081536"/>
                <a:gd name="T71" fmla="*/ 55340 h 1579390"/>
                <a:gd name="T72" fmla="*/ 688175 w 2081536"/>
                <a:gd name="T73" fmla="*/ 34339 h 1579390"/>
                <a:gd name="T74" fmla="*/ 674319 w 2081536"/>
                <a:gd name="T75" fmla="*/ 13340 h 1579390"/>
                <a:gd name="T76" fmla="*/ 614277 w 2081536"/>
                <a:gd name="T77" fmla="*/ 2838 h 15793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81536" h="1579390">
                  <a:moveTo>
                    <a:pt x="0" y="1579390"/>
                  </a:moveTo>
                  <a:cubicBezTo>
                    <a:pt x="24063" y="1567358"/>
                    <a:pt x="47356" y="1553643"/>
                    <a:pt x="72190" y="1543295"/>
                  </a:cubicBezTo>
                  <a:cubicBezTo>
                    <a:pt x="72215" y="1543285"/>
                    <a:pt x="162414" y="1513221"/>
                    <a:pt x="180474" y="1507201"/>
                  </a:cubicBezTo>
                  <a:lnTo>
                    <a:pt x="216569" y="1495169"/>
                  </a:lnTo>
                  <a:cubicBezTo>
                    <a:pt x="228601" y="1491158"/>
                    <a:pt x="242112" y="1490172"/>
                    <a:pt x="252664" y="1483137"/>
                  </a:cubicBezTo>
                  <a:cubicBezTo>
                    <a:pt x="276727" y="1467095"/>
                    <a:pt x="297417" y="1444156"/>
                    <a:pt x="324853" y="1435011"/>
                  </a:cubicBezTo>
                  <a:cubicBezTo>
                    <a:pt x="354313" y="1425192"/>
                    <a:pt x="383051" y="1417504"/>
                    <a:pt x="409074" y="1398916"/>
                  </a:cubicBezTo>
                  <a:cubicBezTo>
                    <a:pt x="510030" y="1326804"/>
                    <a:pt x="344324" y="1383170"/>
                    <a:pt x="553453" y="1278601"/>
                  </a:cubicBezTo>
                  <a:cubicBezTo>
                    <a:pt x="569495" y="1270580"/>
                    <a:pt x="585094" y="1261602"/>
                    <a:pt x="601579" y="1254537"/>
                  </a:cubicBezTo>
                  <a:cubicBezTo>
                    <a:pt x="646503" y="1235284"/>
                    <a:pt x="637907" y="1250371"/>
                    <a:pt x="685800" y="1218443"/>
                  </a:cubicBezTo>
                  <a:cubicBezTo>
                    <a:pt x="695239" y="1212151"/>
                    <a:pt x="700426" y="1200672"/>
                    <a:pt x="709864" y="1194380"/>
                  </a:cubicBezTo>
                  <a:cubicBezTo>
                    <a:pt x="747617" y="1169211"/>
                    <a:pt x="763789" y="1168866"/>
                    <a:pt x="806116" y="1158285"/>
                  </a:cubicBezTo>
                  <a:cubicBezTo>
                    <a:pt x="822158" y="1150264"/>
                    <a:pt x="837449" y="1140520"/>
                    <a:pt x="854243" y="1134222"/>
                  </a:cubicBezTo>
                  <a:cubicBezTo>
                    <a:pt x="869726" y="1128416"/>
                    <a:pt x="887579" y="1129585"/>
                    <a:pt x="902369" y="1122190"/>
                  </a:cubicBezTo>
                  <a:cubicBezTo>
                    <a:pt x="1045614" y="1050567"/>
                    <a:pt x="913740" y="1089269"/>
                    <a:pt x="1022685" y="1062032"/>
                  </a:cubicBezTo>
                  <a:cubicBezTo>
                    <a:pt x="1030706" y="1050000"/>
                    <a:pt x="1035639" y="1035194"/>
                    <a:pt x="1046748" y="1025937"/>
                  </a:cubicBezTo>
                  <a:cubicBezTo>
                    <a:pt x="1060526" y="1014455"/>
                    <a:pt x="1079302" y="1010772"/>
                    <a:pt x="1094874" y="1001874"/>
                  </a:cubicBezTo>
                  <a:cubicBezTo>
                    <a:pt x="1107429" y="994700"/>
                    <a:pt x="1119860" y="987068"/>
                    <a:pt x="1130969" y="977811"/>
                  </a:cubicBezTo>
                  <a:cubicBezTo>
                    <a:pt x="1144041" y="966918"/>
                    <a:pt x="1153992" y="952609"/>
                    <a:pt x="1167064" y="941716"/>
                  </a:cubicBezTo>
                  <a:cubicBezTo>
                    <a:pt x="1178172" y="932459"/>
                    <a:pt x="1192276" y="927175"/>
                    <a:pt x="1203158" y="917653"/>
                  </a:cubicBezTo>
                  <a:cubicBezTo>
                    <a:pt x="1224500" y="898979"/>
                    <a:pt x="1243263" y="877548"/>
                    <a:pt x="1263316" y="857495"/>
                  </a:cubicBezTo>
                  <a:cubicBezTo>
                    <a:pt x="1275348" y="845464"/>
                    <a:pt x="1285254" y="830839"/>
                    <a:pt x="1299411" y="821401"/>
                  </a:cubicBezTo>
                  <a:cubicBezTo>
                    <a:pt x="1311443" y="813380"/>
                    <a:pt x="1325281" y="807562"/>
                    <a:pt x="1335506" y="797337"/>
                  </a:cubicBezTo>
                  <a:cubicBezTo>
                    <a:pt x="1353664" y="779179"/>
                    <a:pt x="1368224" y="757724"/>
                    <a:pt x="1383632" y="737180"/>
                  </a:cubicBezTo>
                  <a:cubicBezTo>
                    <a:pt x="1392308" y="725612"/>
                    <a:pt x="1397470" y="711310"/>
                    <a:pt x="1407695" y="701085"/>
                  </a:cubicBezTo>
                  <a:cubicBezTo>
                    <a:pt x="1421875" y="686905"/>
                    <a:pt x="1439394" y="676490"/>
                    <a:pt x="1455822" y="664990"/>
                  </a:cubicBezTo>
                  <a:cubicBezTo>
                    <a:pt x="1479514" y="648405"/>
                    <a:pt x="1507561" y="637314"/>
                    <a:pt x="1528011" y="616864"/>
                  </a:cubicBezTo>
                  <a:cubicBezTo>
                    <a:pt x="1566246" y="578629"/>
                    <a:pt x="1631818" y="510072"/>
                    <a:pt x="1672390" y="496548"/>
                  </a:cubicBezTo>
                  <a:cubicBezTo>
                    <a:pt x="1731548" y="476829"/>
                    <a:pt x="1743139" y="476746"/>
                    <a:pt x="1792706" y="448422"/>
                  </a:cubicBezTo>
                  <a:cubicBezTo>
                    <a:pt x="1805261" y="441248"/>
                    <a:pt x="1817232" y="433035"/>
                    <a:pt x="1828800" y="424359"/>
                  </a:cubicBezTo>
                  <a:cubicBezTo>
                    <a:pt x="1849344" y="408951"/>
                    <a:pt x="1866938" y="389444"/>
                    <a:pt x="1888958" y="376232"/>
                  </a:cubicBezTo>
                  <a:cubicBezTo>
                    <a:pt x="1907478" y="365120"/>
                    <a:pt x="1929799" y="361828"/>
                    <a:pt x="1949116" y="352169"/>
                  </a:cubicBezTo>
                  <a:cubicBezTo>
                    <a:pt x="1982618" y="335418"/>
                    <a:pt x="1994696" y="318621"/>
                    <a:pt x="2021306" y="292011"/>
                  </a:cubicBezTo>
                  <a:cubicBezTo>
                    <a:pt x="2025316" y="275969"/>
                    <a:pt x="2026823" y="259084"/>
                    <a:pt x="2033337" y="243885"/>
                  </a:cubicBezTo>
                  <a:cubicBezTo>
                    <a:pt x="2055527" y="192108"/>
                    <a:pt x="2129702" y="170072"/>
                    <a:pt x="2033337" y="87474"/>
                  </a:cubicBezTo>
                  <a:cubicBezTo>
                    <a:pt x="1996293" y="55722"/>
                    <a:pt x="1936801" y="72980"/>
                    <a:pt x="1888958" y="63411"/>
                  </a:cubicBezTo>
                  <a:cubicBezTo>
                    <a:pt x="1856529" y="56925"/>
                    <a:pt x="1792706" y="39348"/>
                    <a:pt x="1792706" y="39348"/>
                  </a:cubicBezTo>
                  <a:cubicBezTo>
                    <a:pt x="1780674" y="31327"/>
                    <a:pt x="1769545" y="21752"/>
                    <a:pt x="1756611" y="15285"/>
                  </a:cubicBezTo>
                  <a:cubicBezTo>
                    <a:pt x="1707182" y="-9430"/>
                    <a:pt x="1655051" y="3253"/>
                    <a:pt x="1600200" y="3253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2405063" y="4270375"/>
              <a:ext cx="2265362" cy="1598613"/>
            </a:xfrm>
            <a:custGeom>
              <a:avLst/>
              <a:gdLst>
                <a:gd name="T0" fmla="*/ 506027 w 2263805"/>
                <a:gd name="T1" fmla="*/ 0 h 1598199"/>
                <a:gd name="T2" fmla="*/ 213064 w 2263805"/>
                <a:gd name="T3" fmla="*/ 26633 h 1598199"/>
                <a:gd name="T4" fmla="*/ 186431 w 2263805"/>
                <a:gd name="T5" fmla="*/ 35511 h 1598199"/>
                <a:gd name="T6" fmla="*/ 115409 w 2263805"/>
                <a:gd name="T7" fmla="*/ 106532 h 1598199"/>
                <a:gd name="T8" fmla="*/ 97654 w 2263805"/>
                <a:gd name="T9" fmla="*/ 124288 h 1598199"/>
                <a:gd name="T10" fmla="*/ 71021 w 2263805"/>
                <a:gd name="T11" fmla="*/ 159798 h 1598199"/>
                <a:gd name="T12" fmla="*/ 53266 w 2263805"/>
                <a:gd name="T13" fmla="*/ 186431 h 1598199"/>
                <a:gd name="T14" fmla="*/ 35510 w 2263805"/>
                <a:gd name="T15" fmla="*/ 204187 h 1598199"/>
                <a:gd name="T16" fmla="*/ 26633 w 2263805"/>
                <a:gd name="T17" fmla="*/ 230820 h 1598199"/>
                <a:gd name="T18" fmla="*/ 8877 w 2263805"/>
                <a:gd name="T19" fmla="*/ 435006 h 1598199"/>
                <a:gd name="T20" fmla="*/ 0 w 2263805"/>
                <a:gd name="T21" fmla="*/ 497150 h 1598199"/>
                <a:gd name="T22" fmla="*/ 8877 w 2263805"/>
                <a:gd name="T23" fmla="*/ 710214 h 1598199"/>
                <a:gd name="T24" fmla="*/ 26633 w 2263805"/>
                <a:gd name="T25" fmla="*/ 781235 h 1598199"/>
                <a:gd name="T26" fmla="*/ 53266 w 2263805"/>
                <a:gd name="T27" fmla="*/ 870012 h 1598199"/>
                <a:gd name="T28" fmla="*/ 62143 w 2263805"/>
                <a:gd name="T29" fmla="*/ 896645 h 1598199"/>
                <a:gd name="T30" fmla="*/ 97654 w 2263805"/>
                <a:gd name="T31" fmla="*/ 949911 h 1598199"/>
                <a:gd name="T32" fmla="*/ 124287 w 2263805"/>
                <a:gd name="T33" fmla="*/ 958789 h 1598199"/>
                <a:gd name="T34" fmla="*/ 150920 w 2263805"/>
                <a:gd name="T35" fmla="*/ 976544 h 1598199"/>
                <a:gd name="T36" fmla="*/ 186431 w 2263805"/>
                <a:gd name="T37" fmla="*/ 985422 h 1598199"/>
                <a:gd name="T38" fmla="*/ 213064 w 2263805"/>
                <a:gd name="T39" fmla="*/ 994299 h 1598199"/>
                <a:gd name="T40" fmla="*/ 257452 w 2263805"/>
                <a:gd name="T41" fmla="*/ 1029810 h 1598199"/>
                <a:gd name="T42" fmla="*/ 292963 w 2263805"/>
                <a:gd name="T43" fmla="*/ 1056443 h 1598199"/>
                <a:gd name="T44" fmla="*/ 328473 w 2263805"/>
                <a:gd name="T45" fmla="*/ 1074198 h 1598199"/>
                <a:gd name="T46" fmla="*/ 346229 w 2263805"/>
                <a:gd name="T47" fmla="*/ 1091954 h 1598199"/>
                <a:gd name="T48" fmla="*/ 443883 w 2263805"/>
                <a:gd name="T49" fmla="*/ 1109709 h 1598199"/>
                <a:gd name="T50" fmla="*/ 497149 w 2263805"/>
                <a:gd name="T51" fmla="*/ 1127464 h 1598199"/>
                <a:gd name="T52" fmla="*/ 568170 w 2263805"/>
                <a:gd name="T53" fmla="*/ 1162975 h 1598199"/>
                <a:gd name="T54" fmla="*/ 621436 w 2263805"/>
                <a:gd name="T55" fmla="*/ 1189608 h 1598199"/>
                <a:gd name="T56" fmla="*/ 656947 w 2263805"/>
                <a:gd name="T57" fmla="*/ 1207363 h 1598199"/>
                <a:gd name="T58" fmla="*/ 710213 w 2263805"/>
                <a:gd name="T59" fmla="*/ 1225119 h 1598199"/>
                <a:gd name="T60" fmla="*/ 736846 w 2263805"/>
                <a:gd name="T61" fmla="*/ 1233996 h 1598199"/>
                <a:gd name="T62" fmla="*/ 798990 w 2263805"/>
                <a:gd name="T63" fmla="*/ 1260629 h 1598199"/>
                <a:gd name="T64" fmla="*/ 852256 w 2263805"/>
                <a:gd name="T65" fmla="*/ 1278385 h 1598199"/>
                <a:gd name="T66" fmla="*/ 941033 w 2263805"/>
                <a:gd name="T67" fmla="*/ 1296140 h 1598199"/>
                <a:gd name="T68" fmla="*/ 1012054 w 2263805"/>
                <a:gd name="T69" fmla="*/ 1313895 h 1598199"/>
                <a:gd name="T70" fmla="*/ 1083075 w 2263805"/>
                <a:gd name="T71" fmla="*/ 1340528 h 1598199"/>
                <a:gd name="T72" fmla="*/ 1109708 w 2263805"/>
                <a:gd name="T73" fmla="*/ 1358284 h 1598199"/>
                <a:gd name="T74" fmla="*/ 1136341 w 2263805"/>
                <a:gd name="T75" fmla="*/ 1367161 h 1598199"/>
                <a:gd name="T76" fmla="*/ 1207363 w 2263805"/>
                <a:gd name="T77" fmla="*/ 1393794 h 1598199"/>
                <a:gd name="T78" fmla="*/ 1322772 w 2263805"/>
                <a:gd name="T79" fmla="*/ 1420427 h 1598199"/>
                <a:gd name="T80" fmla="*/ 1447060 w 2263805"/>
                <a:gd name="T81" fmla="*/ 1429305 h 1598199"/>
                <a:gd name="T82" fmla="*/ 1571347 w 2263805"/>
                <a:gd name="T83" fmla="*/ 1447060 h 1598199"/>
                <a:gd name="T84" fmla="*/ 1624613 w 2263805"/>
                <a:gd name="T85" fmla="*/ 1464816 h 1598199"/>
                <a:gd name="T86" fmla="*/ 1686757 w 2263805"/>
                <a:gd name="T87" fmla="*/ 1482571 h 1598199"/>
                <a:gd name="T88" fmla="*/ 1766656 w 2263805"/>
                <a:gd name="T89" fmla="*/ 1518082 h 1598199"/>
                <a:gd name="T90" fmla="*/ 1882066 w 2263805"/>
                <a:gd name="T91" fmla="*/ 1535837 h 1598199"/>
                <a:gd name="T92" fmla="*/ 1935332 w 2263805"/>
                <a:gd name="T93" fmla="*/ 1553592 h 1598199"/>
                <a:gd name="T94" fmla="*/ 2104007 w 2263805"/>
                <a:gd name="T95" fmla="*/ 1580225 h 1598199"/>
                <a:gd name="T96" fmla="*/ 2246050 w 2263805"/>
                <a:gd name="T97" fmla="*/ 1597981 h 1598199"/>
                <a:gd name="T98" fmla="*/ 2263805 w 2263805"/>
                <a:gd name="T99" fmla="*/ 1597981 h 15981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263805" h="1598199">
                  <a:moveTo>
                    <a:pt x="506027" y="0"/>
                  </a:moveTo>
                  <a:cubicBezTo>
                    <a:pt x="374652" y="9061"/>
                    <a:pt x="312419" y="-1754"/>
                    <a:pt x="213064" y="26633"/>
                  </a:cubicBezTo>
                  <a:cubicBezTo>
                    <a:pt x="204066" y="29204"/>
                    <a:pt x="195309" y="32552"/>
                    <a:pt x="186431" y="35511"/>
                  </a:cubicBezTo>
                  <a:lnTo>
                    <a:pt x="115409" y="106532"/>
                  </a:lnTo>
                  <a:cubicBezTo>
                    <a:pt x="109490" y="112451"/>
                    <a:pt x="102676" y="117592"/>
                    <a:pt x="97654" y="124288"/>
                  </a:cubicBezTo>
                  <a:cubicBezTo>
                    <a:pt x="88776" y="136125"/>
                    <a:pt x="79621" y="147758"/>
                    <a:pt x="71021" y="159798"/>
                  </a:cubicBezTo>
                  <a:cubicBezTo>
                    <a:pt x="64819" y="168480"/>
                    <a:pt x="59931" y="178099"/>
                    <a:pt x="53266" y="186431"/>
                  </a:cubicBezTo>
                  <a:cubicBezTo>
                    <a:pt x="48037" y="192967"/>
                    <a:pt x="41429" y="198268"/>
                    <a:pt x="35510" y="204187"/>
                  </a:cubicBezTo>
                  <a:cubicBezTo>
                    <a:pt x="32551" y="213065"/>
                    <a:pt x="28468" y="221644"/>
                    <a:pt x="26633" y="230820"/>
                  </a:cubicBezTo>
                  <a:cubicBezTo>
                    <a:pt x="12732" y="300327"/>
                    <a:pt x="15238" y="361858"/>
                    <a:pt x="8877" y="435006"/>
                  </a:cubicBezTo>
                  <a:cubicBezTo>
                    <a:pt x="7064" y="455852"/>
                    <a:pt x="2959" y="476435"/>
                    <a:pt x="0" y="497150"/>
                  </a:cubicBezTo>
                  <a:cubicBezTo>
                    <a:pt x="2959" y="568171"/>
                    <a:pt x="3986" y="639299"/>
                    <a:pt x="8877" y="710214"/>
                  </a:cubicBezTo>
                  <a:cubicBezTo>
                    <a:pt x="11338" y="745905"/>
                    <a:pt x="18101" y="751372"/>
                    <a:pt x="26633" y="781235"/>
                  </a:cubicBezTo>
                  <a:cubicBezTo>
                    <a:pt x="53472" y="875176"/>
                    <a:pt x="11061" y="743396"/>
                    <a:pt x="53266" y="870012"/>
                  </a:cubicBezTo>
                  <a:lnTo>
                    <a:pt x="62143" y="896645"/>
                  </a:lnTo>
                  <a:cubicBezTo>
                    <a:pt x="71450" y="924567"/>
                    <a:pt x="69155" y="930911"/>
                    <a:pt x="97654" y="949911"/>
                  </a:cubicBezTo>
                  <a:cubicBezTo>
                    <a:pt x="105440" y="955102"/>
                    <a:pt x="115917" y="954604"/>
                    <a:pt x="124287" y="958789"/>
                  </a:cubicBezTo>
                  <a:cubicBezTo>
                    <a:pt x="133830" y="963561"/>
                    <a:pt x="141113" y="972341"/>
                    <a:pt x="150920" y="976544"/>
                  </a:cubicBezTo>
                  <a:cubicBezTo>
                    <a:pt x="162135" y="981350"/>
                    <a:pt x="174699" y="982070"/>
                    <a:pt x="186431" y="985422"/>
                  </a:cubicBezTo>
                  <a:cubicBezTo>
                    <a:pt x="195429" y="987993"/>
                    <a:pt x="204186" y="991340"/>
                    <a:pt x="213064" y="994299"/>
                  </a:cubicBezTo>
                  <a:cubicBezTo>
                    <a:pt x="242755" y="1023992"/>
                    <a:pt x="218256" y="1001813"/>
                    <a:pt x="257452" y="1029810"/>
                  </a:cubicBezTo>
                  <a:cubicBezTo>
                    <a:pt x="269492" y="1038410"/>
                    <a:pt x="280416" y="1048601"/>
                    <a:pt x="292963" y="1056443"/>
                  </a:cubicBezTo>
                  <a:cubicBezTo>
                    <a:pt x="304185" y="1063457"/>
                    <a:pt x="317462" y="1066857"/>
                    <a:pt x="328473" y="1074198"/>
                  </a:cubicBezTo>
                  <a:cubicBezTo>
                    <a:pt x="335437" y="1078841"/>
                    <a:pt x="338742" y="1088211"/>
                    <a:pt x="346229" y="1091954"/>
                  </a:cubicBezTo>
                  <a:cubicBezTo>
                    <a:pt x="362969" y="1100324"/>
                    <a:pt x="436667" y="1108678"/>
                    <a:pt x="443883" y="1109709"/>
                  </a:cubicBezTo>
                  <a:cubicBezTo>
                    <a:pt x="461638" y="1115627"/>
                    <a:pt x="482176" y="1116235"/>
                    <a:pt x="497149" y="1127464"/>
                  </a:cubicBezTo>
                  <a:cubicBezTo>
                    <a:pt x="542421" y="1161418"/>
                    <a:pt x="518306" y="1150508"/>
                    <a:pt x="568170" y="1162975"/>
                  </a:cubicBezTo>
                  <a:cubicBezTo>
                    <a:pt x="619350" y="1197094"/>
                    <a:pt x="569981" y="1167556"/>
                    <a:pt x="621436" y="1189608"/>
                  </a:cubicBezTo>
                  <a:cubicBezTo>
                    <a:pt x="633600" y="1194821"/>
                    <a:pt x="644659" y="1202448"/>
                    <a:pt x="656947" y="1207363"/>
                  </a:cubicBezTo>
                  <a:cubicBezTo>
                    <a:pt x="674324" y="1214314"/>
                    <a:pt x="692458" y="1219201"/>
                    <a:pt x="710213" y="1225119"/>
                  </a:cubicBezTo>
                  <a:lnTo>
                    <a:pt x="736846" y="1233996"/>
                  </a:lnTo>
                  <a:cubicBezTo>
                    <a:pt x="779102" y="1262168"/>
                    <a:pt x="746872" y="1244994"/>
                    <a:pt x="798990" y="1260629"/>
                  </a:cubicBezTo>
                  <a:cubicBezTo>
                    <a:pt x="816917" y="1266007"/>
                    <a:pt x="833795" y="1275308"/>
                    <a:pt x="852256" y="1278385"/>
                  </a:cubicBezTo>
                  <a:cubicBezTo>
                    <a:pt x="956616" y="1295777"/>
                    <a:pt x="861584" y="1278484"/>
                    <a:pt x="941033" y="1296140"/>
                  </a:cubicBezTo>
                  <a:cubicBezTo>
                    <a:pt x="1005313" y="1310425"/>
                    <a:pt x="964461" y="1298032"/>
                    <a:pt x="1012054" y="1313895"/>
                  </a:cubicBezTo>
                  <a:cubicBezTo>
                    <a:pt x="1074513" y="1355536"/>
                    <a:pt x="995314" y="1307617"/>
                    <a:pt x="1083075" y="1340528"/>
                  </a:cubicBezTo>
                  <a:cubicBezTo>
                    <a:pt x="1093065" y="1344274"/>
                    <a:pt x="1100165" y="1353512"/>
                    <a:pt x="1109708" y="1358284"/>
                  </a:cubicBezTo>
                  <a:cubicBezTo>
                    <a:pt x="1118078" y="1362469"/>
                    <a:pt x="1127579" y="1363875"/>
                    <a:pt x="1136341" y="1367161"/>
                  </a:cubicBezTo>
                  <a:cubicBezTo>
                    <a:pt x="1166384" y="1378427"/>
                    <a:pt x="1179137" y="1385730"/>
                    <a:pt x="1207363" y="1393794"/>
                  </a:cubicBezTo>
                  <a:cubicBezTo>
                    <a:pt x="1230823" y="1400497"/>
                    <a:pt x="1317092" y="1419686"/>
                    <a:pt x="1322772" y="1420427"/>
                  </a:cubicBezTo>
                  <a:cubicBezTo>
                    <a:pt x="1363958" y="1425799"/>
                    <a:pt x="1405761" y="1424880"/>
                    <a:pt x="1447060" y="1429305"/>
                  </a:cubicBezTo>
                  <a:cubicBezTo>
                    <a:pt x="1488671" y="1433763"/>
                    <a:pt x="1529918" y="1441142"/>
                    <a:pt x="1571347" y="1447060"/>
                  </a:cubicBezTo>
                  <a:cubicBezTo>
                    <a:pt x="1589102" y="1452979"/>
                    <a:pt x="1606686" y="1459438"/>
                    <a:pt x="1624613" y="1464816"/>
                  </a:cubicBezTo>
                  <a:cubicBezTo>
                    <a:pt x="1638843" y="1469085"/>
                    <a:pt x="1671833" y="1475109"/>
                    <a:pt x="1686757" y="1482571"/>
                  </a:cubicBezTo>
                  <a:cubicBezTo>
                    <a:pt x="1741320" y="1509852"/>
                    <a:pt x="1681592" y="1498452"/>
                    <a:pt x="1766656" y="1518082"/>
                  </a:cubicBezTo>
                  <a:cubicBezTo>
                    <a:pt x="1839943" y="1534994"/>
                    <a:pt x="1813903" y="1518796"/>
                    <a:pt x="1882066" y="1535837"/>
                  </a:cubicBezTo>
                  <a:cubicBezTo>
                    <a:pt x="1900223" y="1540376"/>
                    <a:pt x="1916804" y="1550945"/>
                    <a:pt x="1935332" y="1553592"/>
                  </a:cubicBezTo>
                  <a:cubicBezTo>
                    <a:pt x="2033104" y="1567560"/>
                    <a:pt x="1976852" y="1559032"/>
                    <a:pt x="2104007" y="1580225"/>
                  </a:cubicBezTo>
                  <a:cubicBezTo>
                    <a:pt x="2173699" y="1591840"/>
                    <a:pt x="2160691" y="1590867"/>
                    <a:pt x="2246050" y="1597981"/>
                  </a:cubicBezTo>
                  <a:cubicBezTo>
                    <a:pt x="2251948" y="1598473"/>
                    <a:pt x="2257887" y="1597981"/>
                    <a:pt x="2263805" y="159798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cxnSp>
          <p:nvCxnSpPr>
            <p:cNvPr id="13" name="12 Conector recto de flecha"/>
            <p:cNvCxnSpPr/>
            <p:nvPr/>
          </p:nvCxnSpPr>
          <p:spPr>
            <a:xfrm flipV="1">
              <a:off x="3851920" y="4509120"/>
              <a:ext cx="144016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8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Reasons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suspension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7544" y="1484784"/>
            <a:ext cx="825658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-8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-84" charset="0"/>
              </a:defRPr>
            </a:lvl2pPr>
            <a:lvl3pPr marL="1143000" indent="-228600" eaLnBrk="0" hangingPunct="0">
              <a:spcBef>
                <a:spcPct val="20000"/>
              </a:spcBef>
              <a:buSzPct val="85000"/>
              <a:buFont typeface="Monotype Sorts" pitchFamily="-84" charset="2"/>
              <a:buChar char="T"/>
              <a:defRPr i="1">
                <a:solidFill>
                  <a:schemeClr val="tx1"/>
                </a:solidFill>
                <a:latin typeface="Helvetica" pitchFamily="-8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-8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-8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-8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-8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-8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-84" charset="0"/>
              </a:defRPr>
            </a:lvl9pPr>
          </a:lstStyle>
          <a:p>
            <a:pPr eaLnBrk="1" fontAlgn="base" hangingPunct="1">
              <a:spcAft>
                <a:spcPct val="0"/>
              </a:spcAft>
              <a:buSzTx/>
            </a:pPr>
            <a:r>
              <a:rPr lang="es-MX" altLang="es-MX" sz="2000" b="1" u="sng" dirty="0" smtClean="0">
                <a:solidFill>
                  <a:srgbClr val="FF0000"/>
                </a:solidFill>
                <a:latin typeface="Times New Roman" pitchFamily="18" charset="0"/>
              </a:rPr>
              <a:t>SWAPPING</a:t>
            </a:r>
            <a:r>
              <a:rPr lang="es-MX" altLang="es-MX" sz="2000" b="1" u="sng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OS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needs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release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sufficient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main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memory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bring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in a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process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that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ready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execute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OS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must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found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one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or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more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processes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with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lower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priority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release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memory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fontAlgn="base" hangingPunct="1">
              <a:spcAft>
                <a:spcPct val="0"/>
              </a:spcAft>
              <a:buSzTx/>
            </a:pPr>
            <a:r>
              <a:rPr lang="es-MX" altLang="es-MX" sz="2000" b="1" u="sng" dirty="0" err="1" smtClean="0">
                <a:solidFill>
                  <a:srgbClr val="FF0000"/>
                </a:solidFill>
                <a:latin typeface="Times New Roman" pitchFamily="18" charset="0"/>
              </a:rPr>
              <a:t>Interactive</a:t>
            </a:r>
            <a:r>
              <a:rPr lang="es-MX" altLang="es-MX" sz="2000" b="1" u="sng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s-MX" altLang="es-MX" sz="2000" b="1" u="sng" dirty="0" err="1" smtClean="0">
                <a:solidFill>
                  <a:srgbClr val="FF0000"/>
                </a:solidFill>
                <a:latin typeface="Times New Roman" pitchFamily="18" charset="0"/>
              </a:rPr>
              <a:t>user</a:t>
            </a:r>
            <a:r>
              <a:rPr lang="es-MX" altLang="es-MX" sz="2000" b="1" u="sng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s-MX" altLang="es-MX" sz="2000" b="1" u="sng" dirty="0" err="1" smtClean="0">
                <a:solidFill>
                  <a:srgbClr val="FF0000"/>
                </a:solidFill>
                <a:latin typeface="Times New Roman" pitchFamily="18" charset="0"/>
              </a:rPr>
              <a:t>request</a:t>
            </a:r>
            <a:r>
              <a:rPr lang="es-MX" altLang="es-MX" sz="2000" b="1" u="sng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user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may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wish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suspend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process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purposes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debugging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or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connection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with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use of a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resource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fontAlgn="base" hangingPunct="1">
              <a:spcAft>
                <a:spcPct val="0"/>
              </a:spcAft>
              <a:buSzTx/>
            </a:pPr>
            <a:r>
              <a:rPr lang="es-MX" altLang="es-MX" sz="2000" b="1" u="sng" dirty="0" err="1" smtClean="0">
                <a:solidFill>
                  <a:srgbClr val="FF0000"/>
                </a:solidFill>
                <a:latin typeface="Times New Roman" pitchFamily="18" charset="0"/>
              </a:rPr>
              <a:t>Timing</a:t>
            </a:r>
            <a:r>
              <a:rPr lang="es-MX" altLang="es-MX" sz="2000" b="1" u="sng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process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may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be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execute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periodically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e.g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an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accounting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or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system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monitoring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process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) and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may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be suspended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waiting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next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time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interval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fontAlgn="base" hangingPunct="1">
              <a:spcAft>
                <a:spcPct val="0"/>
              </a:spcAft>
              <a:buSzTx/>
            </a:pPr>
            <a:r>
              <a:rPr lang="es-MX" altLang="es-MX" sz="2000" b="1" u="sng" dirty="0" err="1" smtClean="0">
                <a:solidFill>
                  <a:srgbClr val="FF0000"/>
                </a:solidFill>
                <a:latin typeface="Times New Roman" pitchFamily="18" charset="0"/>
              </a:rPr>
              <a:t>Parent</a:t>
            </a:r>
            <a:r>
              <a:rPr lang="es-MX" altLang="es-MX" sz="2000" b="1" u="sng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s-MX" altLang="es-MX" sz="2000" b="1" u="sng" dirty="0" err="1" smtClean="0">
                <a:solidFill>
                  <a:srgbClr val="FF0000"/>
                </a:solidFill>
                <a:latin typeface="Times New Roman" pitchFamily="18" charset="0"/>
              </a:rPr>
              <a:t>process</a:t>
            </a:r>
            <a:r>
              <a:rPr lang="es-MX" altLang="es-MX" sz="2000" b="1" u="sng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s-MX" altLang="es-MX" sz="2000" b="1" u="sng" dirty="0" err="1" smtClean="0">
                <a:solidFill>
                  <a:srgbClr val="FF0000"/>
                </a:solidFill>
                <a:latin typeface="Times New Roman" pitchFamily="18" charset="0"/>
              </a:rPr>
              <a:t>request</a:t>
            </a:r>
            <a:r>
              <a:rPr lang="es-MX" altLang="es-MX" sz="2000" b="1" u="sng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parente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process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may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wish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suspend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execution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of a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descendent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to examine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or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modify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it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or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coordinate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activity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 of varios </a:t>
            </a:r>
            <a:r>
              <a:rPr lang="es-MX" altLang="es-MX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descendents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fontAlgn="base" hangingPunct="1">
              <a:spcAft>
                <a:spcPct val="0"/>
              </a:spcAft>
              <a:buSzTx/>
              <a:buNone/>
            </a:pPr>
            <a:r>
              <a:rPr lang="es-MX" altLang="es-MX" sz="2000" b="1" u="sng" dirty="0" err="1">
                <a:solidFill>
                  <a:srgbClr val="FF0000"/>
                </a:solidFill>
                <a:latin typeface="Times New Roman" pitchFamily="18" charset="0"/>
              </a:rPr>
              <a:t>Other</a:t>
            </a:r>
            <a:r>
              <a:rPr lang="es-MX" altLang="es-MX" sz="2000" b="1" u="sng" dirty="0">
                <a:solidFill>
                  <a:srgbClr val="FF0000"/>
                </a:solidFill>
                <a:latin typeface="Times New Roman" pitchFamily="18" charset="0"/>
              </a:rPr>
              <a:t> OS </a:t>
            </a:r>
            <a:r>
              <a:rPr lang="es-MX" altLang="es-MX" sz="2000" b="1" u="sng" dirty="0" err="1">
                <a:solidFill>
                  <a:srgbClr val="FF0000"/>
                </a:solidFill>
                <a:latin typeface="Times New Roman" pitchFamily="18" charset="0"/>
              </a:rPr>
              <a:t>reason</a:t>
            </a:r>
            <a:r>
              <a:rPr lang="es-MX" altLang="es-MX" sz="2000" b="1" u="sng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 OS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may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suspend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background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utility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process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or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process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that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suspected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causing</a:t>
            </a:r>
            <a:r>
              <a:rPr lang="es-MX" altLang="es-MX" sz="2000" b="1" dirty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s-MX" altLang="es-MX" sz="2000" b="1" dirty="0" err="1">
                <a:solidFill>
                  <a:srgbClr val="000000"/>
                </a:solidFill>
                <a:latin typeface="Times New Roman" pitchFamily="18" charset="0"/>
              </a:rPr>
              <a:t>problem</a:t>
            </a:r>
            <a:r>
              <a:rPr lang="es-MX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s-MX" altLang="es-MX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+ </a:t>
            </a:r>
            <a:r>
              <a:rPr lang="es-MX" dirty="0" err="1" smtClean="0"/>
              <a:t>Suspend</a:t>
            </a:r>
            <a:r>
              <a:rPr lang="es-MX" dirty="0" smtClean="0"/>
              <a:t> </a:t>
            </a:r>
            <a:r>
              <a:rPr lang="es-MX" dirty="0" err="1" smtClean="0"/>
              <a:t>State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pic>
        <p:nvPicPr>
          <p:cNvPr id="6" name="Picture 3" descr="D:\TransMac\Illustrator Files\3-Processes\3_8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259762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27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+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Suspend</a:t>
            </a:r>
            <a:r>
              <a:rPr lang="es-MX" dirty="0" smtClean="0"/>
              <a:t> </a:t>
            </a:r>
            <a:r>
              <a:rPr lang="es-MX" dirty="0" err="1" smtClean="0"/>
              <a:t>States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pic>
        <p:nvPicPr>
          <p:cNvPr id="6" name="Picture 3" descr="D:\TransMac\Illustrator Files\3-Processes\3_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772400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71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</a:t>
            </a:r>
            <a:r>
              <a:rPr lang="en-US" dirty="0" smtClean="0"/>
              <a:t>Ramón </a:t>
            </a:r>
            <a:r>
              <a:rPr lang="en-US" dirty="0" smtClean="0"/>
              <a:t>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12</a:t>
            </a:r>
            <a:r>
              <a:rPr lang="en-US" dirty="0" smtClean="0"/>
              <a:t>-feb-2019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 Scheduling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Scheduling</a:t>
            </a:r>
            <a:r>
              <a:rPr lang="es-MX" dirty="0" smtClean="0"/>
              <a:t> </a:t>
            </a:r>
            <a:r>
              <a:rPr lang="es-MX" dirty="0" err="1" smtClean="0"/>
              <a:t>Process</a:t>
            </a:r>
            <a:r>
              <a:rPr lang="es-MX" dirty="0" smtClean="0"/>
              <a:t> </a:t>
            </a:r>
            <a:r>
              <a:rPr lang="es-MX" dirty="0" err="1" smtClean="0"/>
              <a:t>States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grpSp>
        <p:nvGrpSpPr>
          <p:cNvPr id="6" name="11 Grupo"/>
          <p:cNvGrpSpPr>
            <a:grpSpLocks/>
          </p:cNvGrpSpPr>
          <p:nvPr/>
        </p:nvGrpSpPr>
        <p:grpSpPr bwMode="auto">
          <a:xfrm>
            <a:off x="284163" y="1963738"/>
            <a:ext cx="8628062" cy="3406775"/>
            <a:chOff x="284692" y="1963737"/>
            <a:chExt cx="8628063" cy="3406775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" t="25691" r="592" b="25531"/>
            <a:stretch>
              <a:fillRect/>
            </a:stretch>
          </p:blipFill>
          <p:spPr bwMode="auto">
            <a:xfrm>
              <a:off x="284692" y="1963737"/>
              <a:ext cx="8628063" cy="340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999442" y="5024437"/>
              <a:ext cx="1069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1600" b="1" smtClean="0">
                  <a:solidFill>
                    <a:srgbClr val="000000"/>
                  </a:solidFill>
                  <a:latin typeface="Times New Roman" pitchFamily="18" charset="0"/>
                </a:rPr>
                <a:t>[blocked]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452255" y="2455862"/>
              <a:ext cx="1069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1600" b="1" smtClean="0">
                  <a:solidFill>
                    <a:srgbClr val="000000"/>
                  </a:solidFill>
                  <a:latin typeface="Times New Roman" pitchFamily="18" charset="0"/>
                </a:rPr>
                <a:t>[finished]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930122" y="2659062"/>
              <a:ext cx="1069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s-ES" altLang="es-MX" sz="1600" smtClean="0">
                  <a:solidFill>
                    <a:srgbClr val="000000"/>
                  </a:solidFill>
                  <a:latin typeface="Times New Roman" pitchFamily="18" charset="0"/>
                </a:rPr>
                <a:t>[timeout]</a:t>
              </a: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5281340" y="573194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rgbClr val="FF0000"/>
                </a:solidFill>
              </a:rPr>
              <a:t>Explain</a:t>
            </a:r>
            <a:r>
              <a:rPr lang="es-MX" dirty="0" smtClean="0">
                <a:solidFill>
                  <a:srgbClr val="FF0000"/>
                </a:solidFill>
              </a:rPr>
              <a:t> </a:t>
            </a:r>
            <a:r>
              <a:rPr lang="es-MX" dirty="0" err="1" smtClean="0">
                <a:solidFill>
                  <a:srgbClr val="FF0000"/>
                </a:solidFill>
              </a:rPr>
              <a:t>the</a:t>
            </a:r>
            <a:r>
              <a:rPr lang="es-MX" dirty="0" smtClean="0">
                <a:solidFill>
                  <a:srgbClr val="FF0000"/>
                </a:solidFill>
              </a:rPr>
              <a:t> CPU </a:t>
            </a:r>
            <a:r>
              <a:rPr lang="es-MX" dirty="0" err="1">
                <a:solidFill>
                  <a:srgbClr val="FF0000"/>
                </a:solidFill>
              </a:rPr>
              <a:t>Context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 smtClean="0">
                <a:solidFill>
                  <a:srgbClr val="FF0000"/>
                </a:solidFill>
              </a:rPr>
              <a:t>Switch</a:t>
            </a:r>
            <a:r>
              <a:rPr lang="es-MX" dirty="0" smtClean="0">
                <a:solidFill>
                  <a:srgbClr val="FF0000"/>
                </a:solidFill>
              </a:rPr>
              <a:t>? 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</a:t>
            </a:r>
            <a:r>
              <a:rPr lang="es-MX" dirty="0" err="1" smtClean="0"/>
              <a:t>Scheduling</a:t>
            </a:r>
            <a:r>
              <a:rPr lang="es-MX" dirty="0" smtClean="0"/>
              <a:t> (</a:t>
            </a:r>
            <a:r>
              <a:rPr lang="es-MX" sz="2400" dirty="0" err="1" smtClean="0"/>
              <a:t>with</a:t>
            </a:r>
            <a:r>
              <a:rPr lang="es-MX" sz="2400" dirty="0" smtClean="0"/>
              <a:t> </a:t>
            </a:r>
            <a:r>
              <a:rPr lang="es-MX" sz="2400" dirty="0" err="1" smtClean="0"/>
              <a:t>Queues</a:t>
            </a:r>
            <a:r>
              <a:rPr lang="es-MX" dirty="0" smtClean="0"/>
              <a:t>) 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9150" y="1484784"/>
            <a:ext cx="697547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 smtClean="0">
                <a:solidFill>
                  <a:srgbClr val="3366FF"/>
                </a:solidFill>
                <a:latin typeface="Helvetica" pitchFamily="-84" charset="0"/>
              </a:rPr>
              <a:t>Queueing diagram 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-84" charset="0"/>
              </a:rPr>
              <a:t>represents queues, resources, flows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774700" y="1943100"/>
            <a:ext cx="7696200" cy="4406900"/>
            <a:chOff x="514350" y="1943100"/>
            <a:chExt cx="7696200" cy="4406900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600200" y="1981200"/>
              <a:ext cx="1892300" cy="520700"/>
              <a:chOff x="772" y="1132"/>
              <a:chExt cx="1192" cy="328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772" y="1132"/>
                <a:ext cx="1192" cy="328"/>
              </a:xfrm>
              <a:prstGeom prst="rect">
                <a:avLst/>
              </a:prstGeom>
              <a:solidFill>
                <a:srgbClr val="00CC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SzPct val="140000"/>
                  <a:buChar char="•"/>
                  <a:defRPr>
                    <a:solidFill>
                      <a:schemeClr val="tx1"/>
                    </a:solidFill>
                    <a:latin typeface="Helvetica" pitchFamily="-8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-8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SzPct val="85000"/>
                  <a:buFont typeface="Monotype Sorts" pitchFamily="-84" charset="2"/>
                  <a:buChar char="T"/>
                  <a:defRPr i="1">
                    <a:solidFill>
                      <a:schemeClr val="tx1"/>
                    </a:solidFill>
                    <a:latin typeface="Helvetica" pitchFamily="-8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-8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endParaRP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838" y="1149"/>
                <a:ext cx="10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50000"/>
                  </a:spcBef>
                  <a:buSzPct val="140000"/>
                  <a:buChar char="•"/>
                  <a:defRPr>
                    <a:solidFill>
                      <a:schemeClr val="tx1"/>
                    </a:solidFill>
                    <a:latin typeface="Helvetica" pitchFamily="-8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-8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SzPct val="85000"/>
                  <a:buFont typeface="Monotype Sorts" pitchFamily="-84" charset="2"/>
                  <a:buChar char="T"/>
                  <a:defRPr i="1">
                    <a:solidFill>
                      <a:schemeClr val="tx1"/>
                    </a:solidFill>
                    <a:latin typeface="Helvetica" pitchFamily="-8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-8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-84" charset="0"/>
                  </a:rPr>
                  <a:t>READY queue</a:t>
                </a:r>
              </a:p>
            </p:txBody>
          </p:sp>
        </p:grp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6553200" y="1943100"/>
              <a:ext cx="749300" cy="5969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</a:rPr>
                <a:t>cpu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511550" y="2241550"/>
              <a:ext cx="3022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514350" y="2089150"/>
              <a:ext cx="1092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7321550" y="2089150"/>
              <a:ext cx="889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7321550" y="2393950"/>
              <a:ext cx="508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7842250" y="2406650"/>
              <a:ext cx="0" cy="3632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831850" y="2330450"/>
              <a:ext cx="0" cy="3708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048000" y="2857500"/>
              <a:ext cx="1892300" cy="596900"/>
            </a:xfrm>
            <a:prstGeom prst="rect">
              <a:avLst/>
            </a:prstGeom>
            <a:solidFill>
              <a:srgbClr val="00CC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WAITING queue</a:t>
              </a: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1447800" y="2857500"/>
              <a:ext cx="749300" cy="5969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</a:rPr>
                <a:t>i/o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5410200" y="2857500"/>
              <a:ext cx="1587500" cy="5969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I/O request</a:t>
              </a: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7016750" y="3155950"/>
              <a:ext cx="812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4959350" y="3155950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2190750" y="3155950"/>
              <a:ext cx="863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819150" y="3155950"/>
              <a:ext cx="635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5410200" y="3695700"/>
              <a:ext cx="1587500" cy="5969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time slice</a:t>
              </a:r>
            </a:p>
            <a:p>
              <a:pPr marL="0" marR="0" lvl="0" indent="0" algn="ctr" defTabSz="914400" eaLnBrk="0" fontAlgn="base" latinLnBrk="0" hangingPunct="0">
                <a:lnSpc>
                  <a:spcPct val="6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expires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5410200" y="4533900"/>
              <a:ext cx="1587500" cy="5969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fork a</a:t>
              </a:r>
            </a:p>
            <a:p>
              <a:pPr marL="0" marR="0" lvl="0" indent="0" algn="ctr" defTabSz="914400" eaLnBrk="0" fontAlgn="base" latinLnBrk="0" hangingPunct="0">
                <a:lnSpc>
                  <a:spcPct val="6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child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5410200" y="5753100"/>
              <a:ext cx="1587500" cy="5969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resource</a:t>
              </a:r>
            </a:p>
            <a:p>
              <a:pPr marL="0" marR="0" lvl="0" indent="0" algn="ctr" defTabSz="914400" eaLnBrk="0" fontAlgn="base" latinLnBrk="0" hangingPunct="0">
                <a:lnSpc>
                  <a:spcPct val="6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request</a:t>
              </a: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7016750" y="3994150"/>
              <a:ext cx="812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844550" y="3994150"/>
              <a:ext cx="4546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7016750" y="4832350"/>
              <a:ext cx="812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4959350" y="4819650"/>
              <a:ext cx="431800" cy="406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7016750" y="6051550"/>
              <a:ext cx="812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4959350" y="6051550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2927350" y="5753100"/>
              <a:ext cx="2012950" cy="596900"/>
            </a:xfrm>
            <a:prstGeom prst="rect">
              <a:avLst/>
            </a:prstGeom>
            <a:solidFill>
              <a:srgbClr val="00CC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WAITING queue</a:t>
              </a: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819150" y="6051550"/>
              <a:ext cx="2108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048000" y="4914900"/>
              <a:ext cx="1892300" cy="596900"/>
            </a:xfrm>
            <a:prstGeom prst="rect">
              <a:avLst/>
            </a:prstGeom>
            <a:solidFill>
              <a:srgbClr val="00CC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WAITING queue</a:t>
              </a: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3200400" y="4076700"/>
              <a:ext cx="1587500" cy="6731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eaLnBrk="0" fontAlgn="base" latinLnBrk="0" hangingPunct="0">
                <a:lnSpc>
                  <a:spcPct val="6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</a:rPr>
                <a:t>child</a:t>
              </a:r>
            </a:p>
            <a:p>
              <a:pPr marL="0" marR="0" lvl="0" indent="0" algn="ctr" defTabSz="914400" eaLnBrk="0" fontAlgn="base" latinLnBrk="0" hangingPunct="0">
                <a:lnSpc>
                  <a:spcPct val="6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</a:rPr>
                <a:t>executes</a:t>
              </a: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1447800" y="4457700"/>
              <a:ext cx="749300" cy="5969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</a:rPr>
                <a:t>join</a:t>
              </a: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H="1" flipV="1">
              <a:off x="4781550" y="4438650"/>
              <a:ext cx="635000" cy="406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2114550" y="4464050"/>
              <a:ext cx="1092200" cy="203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 flipV="1">
              <a:off x="2114550" y="4819650"/>
              <a:ext cx="939800" cy="406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H="1">
              <a:off x="819150" y="4756150"/>
              <a:ext cx="635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 flipH="1">
              <a:off x="819150" y="2317750"/>
              <a:ext cx="787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85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</a:t>
            </a:r>
            <a:r>
              <a:rPr lang="es-MX" dirty="0" smtClean="0"/>
              <a:t> </a:t>
            </a:r>
            <a:r>
              <a:rPr lang="es-MX" dirty="0" err="1" smtClean="0"/>
              <a:t>Sys</a:t>
            </a:r>
            <a:r>
              <a:rPr lang="es-MX" dirty="0" smtClean="0"/>
              <a:t> </a:t>
            </a:r>
            <a:r>
              <a:rPr lang="es-MX" dirty="0"/>
              <a:t>Control </a:t>
            </a:r>
            <a:r>
              <a:rPr lang="es-MX" dirty="0" err="1"/>
              <a:t>Structures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grpSp>
        <p:nvGrpSpPr>
          <p:cNvPr id="35" name="34 Grupo"/>
          <p:cNvGrpSpPr/>
          <p:nvPr/>
        </p:nvGrpSpPr>
        <p:grpSpPr>
          <a:xfrm>
            <a:off x="882650" y="1698625"/>
            <a:ext cx="7883525" cy="4492625"/>
            <a:chOff x="882650" y="1698625"/>
            <a:chExt cx="7883525" cy="4492625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714750" y="4556125"/>
              <a:ext cx="1746250" cy="1635125"/>
            </a:xfrm>
            <a:prstGeom prst="rect">
              <a:avLst/>
            </a:prstGeom>
            <a:solidFill>
              <a:srgbClr val="CAE9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889000" y="2254250"/>
              <a:ext cx="1889125" cy="2095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182688" y="2344738"/>
              <a:ext cx="1285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Memory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493838" y="2830513"/>
              <a:ext cx="5889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I/O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376363" y="3338513"/>
              <a:ext cx="828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Files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935038" y="3798888"/>
              <a:ext cx="1711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-84" charset="0"/>
                </a:rPr>
                <a:t>Processes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889000" y="2809875"/>
              <a:ext cx="1889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882650" y="3279775"/>
              <a:ext cx="1889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882650" y="3787775"/>
              <a:ext cx="1889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660775" y="1698625"/>
              <a:ext cx="2295525" cy="4667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Memory Tables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019550" y="2501900"/>
              <a:ext cx="1598613" cy="4667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I/O Tables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960813" y="3375025"/>
              <a:ext cx="1685925" cy="4667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File Tables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787775" y="4560888"/>
              <a:ext cx="1625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Process 1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797300" y="4967288"/>
              <a:ext cx="1625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Process 2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267200" y="5253038"/>
              <a:ext cx="6572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 … 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740150" y="5729288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Process N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714750" y="5016500"/>
              <a:ext cx="174625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708400" y="5422900"/>
              <a:ext cx="174625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717925" y="5734050"/>
              <a:ext cx="174625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357004" y="4155431"/>
              <a:ext cx="2420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-84" charset="0"/>
                </a:rPr>
                <a:t>Process Tables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429375" y="2039938"/>
              <a:ext cx="233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-84" charset="0"/>
                </a:rPr>
                <a:t>Process Image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762750" y="2492375"/>
              <a:ext cx="1619250" cy="17621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alt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5349875" y="2714625"/>
              <a:ext cx="1317625" cy="2047875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635250" y="4048125"/>
              <a:ext cx="1016000" cy="587375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667000" y="3524250"/>
              <a:ext cx="1285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2651125" y="2651125"/>
              <a:ext cx="1317625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2667000" y="1841500"/>
              <a:ext cx="952500" cy="714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6743700" y="2525713"/>
              <a:ext cx="1682750" cy="228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User data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User program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System stack</a:t>
              </a:r>
              <a:endParaRPr kumimoji="0" lang="es-MX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-84" charset="0"/>
                </a:rPr>
                <a:t>+ PCB</a:t>
              </a:r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 flipV="1">
              <a:off x="5411788" y="4643438"/>
              <a:ext cx="1735137" cy="16668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93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Scheduler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28800"/>
            <a:ext cx="8229600" cy="47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altLang="es-MX" sz="2400" kern="0" dirty="0" smtClean="0">
                <a:solidFill>
                  <a:srgbClr val="000000"/>
                </a:solidFill>
                <a:latin typeface="Helvetica"/>
              </a:rPr>
              <a:t>How come, the Scheduler, “at the same time” can do?</a:t>
            </a:r>
            <a:endParaRPr lang="en-US" altLang="es-MX" sz="2400" kern="0" dirty="0" smtClean="0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Manage the </a:t>
            </a:r>
            <a:r>
              <a:rPr lang="en-US" altLang="en-US" i="1" kern="0" dirty="0" smtClean="0">
                <a:solidFill>
                  <a:srgbClr val="FF0000"/>
                </a:solidFill>
                <a:latin typeface="Helvetica"/>
              </a:rPr>
              <a:t>CPU Context Switch</a:t>
            </a:r>
            <a:r>
              <a:rPr lang="en-US" altLang="en-US" i="1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between Processes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ü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</a:rPr>
              <a:t>R</a:t>
            </a: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</a:rPr>
              <a:t>unning &gt;&gt; Ready, or 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ü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</a:rPr>
              <a:t>R</a:t>
            </a: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</a:rPr>
              <a:t>unning &gt;&gt; Terminated, or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ü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</a:rPr>
              <a:t>R</a:t>
            </a: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</a:rPr>
              <a:t>unning &gt;&gt; Waiting; and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</a:rPr>
              <a:t>Ready &gt;&gt; Running</a:t>
            </a:r>
            <a:endParaRPr kumimoji="1" lang="en-US" altLang="en-US" dirty="0">
              <a:solidFill>
                <a:srgbClr val="000000"/>
              </a:solidFill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lang="en-US" altLang="en-US" i="1" kern="0" dirty="0" smtClean="0">
              <a:solidFill>
                <a:srgbClr val="000000"/>
              </a:solidFill>
              <a:latin typeface="Helvetica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i="1" kern="0" dirty="0" smtClean="0">
                <a:solidFill>
                  <a:srgbClr val="FF0000"/>
                </a:solidFill>
                <a:latin typeface="Helvetica"/>
              </a:rPr>
              <a:t>New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, or </a:t>
            </a:r>
            <a:r>
              <a:rPr lang="en-US" altLang="en-US" i="1" kern="0" dirty="0">
                <a:solidFill>
                  <a:srgbClr val="FF0000"/>
                </a:solidFill>
                <a:latin typeface="Helvetica"/>
              </a:rPr>
              <a:t>Terminate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Processes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marL="0" indent="0">
              <a:spcBef>
                <a:spcPct val="35000"/>
              </a:spcBef>
              <a:buClr>
                <a:srgbClr val="993300"/>
              </a:buClr>
              <a:buSzPct val="90000"/>
              <a:buNone/>
            </a:pPr>
            <a:endParaRPr lang="en-US" altLang="en-US" kern="0" dirty="0" smtClean="0">
              <a:solidFill>
                <a:srgbClr val="000000"/>
              </a:solidFill>
              <a:latin typeface="Helvetica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i="1" kern="0" dirty="0" smtClean="0">
                <a:solidFill>
                  <a:srgbClr val="FF0000"/>
                </a:solidFill>
                <a:latin typeface="Helvetica"/>
              </a:rPr>
              <a:t>Swap-out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, or </a:t>
            </a:r>
            <a:r>
              <a:rPr lang="en-US" altLang="en-US" i="1" kern="0" dirty="0" smtClean="0">
                <a:solidFill>
                  <a:srgbClr val="FF0000"/>
                </a:solidFill>
                <a:latin typeface="Helvetica"/>
              </a:rPr>
              <a:t>Swap-in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 Processes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n-US" i="1" dirty="0" smtClean="0">
                <a:solidFill>
                  <a:srgbClr val="000000"/>
                </a:solidFill>
                <a:latin typeface="Helvetica" pitchFamily="-84" charset="0"/>
              </a:rPr>
              <a:t>To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-84" charset="0"/>
              </a:rPr>
              <a:t>, and </a:t>
            </a:r>
            <a:r>
              <a:rPr kumimoji="1" lang="en-US" altLang="en-US" i="1" dirty="0" smtClean="0">
                <a:solidFill>
                  <a:srgbClr val="000000"/>
                </a:solidFill>
                <a:latin typeface="Helvetica" pitchFamily="-84" charset="0"/>
              </a:rPr>
              <a:t>From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-84" charset="0"/>
              </a:rPr>
              <a:t> disk</a:t>
            </a:r>
            <a:endParaRPr kumimoji="1" lang="en-US" altLang="en-US" dirty="0">
              <a:solidFill>
                <a:srgbClr val="000000"/>
              </a:solidFill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5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Schedulers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47750" y="172402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>
              <a:buFontTx/>
              <a:buNone/>
              <a:defRPr/>
            </a:pPr>
            <a:r>
              <a:rPr lang="en-US" altLang="es-MX" sz="2400" kern="0" dirty="0" smtClean="0">
                <a:solidFill>
                  <a:srgbClr val="000000"/>
                </a:solidFill>
                <a:latin typeface="Helvetica"/>
              </a:rPr>
              <a:t>Three types of schedulers, by function</a:t>
            </a:r>
          </a:p>
          <a:p>
            <a:pPr>
              <a:defRPr/>
            </a:pPr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Short-term scheduler (</a:t>
            </a:r>
            <a:r>
              <a:rPr lang="en-US" altLang="es-MX" b="1" kern="0" dirty="0">
                <a:solidFill>
                  <a:srgbClr val="000000"/>
                </a:solidFill>
                <a:latin typeface="Helvetica"/>
              </a:rPr>
              <a:t>CPU scheduler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)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solidFill>
                <a:srgbClr val="000000"/>
              </a:solidFill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Long-term scheduler (</a:t>
            </a:r>
            <a:r>
              <a:rPr lang="en-US" altLang="es-MX" b="1" kern="0" dirty="0">
                <a:solidFill>
                  <a:srgbClr val="000000"/>
                </a:solidFill>
                <a:latin typeface="Helvetica"/>
              </a:rPr>
              <a:t>J</a:t>
            </a:r>
            <a:r>
              <a:rPr lang="en-US" altLang="es-MX" b="1" kern="0" dirty="0" smtClean="0">
                <a:solidFill>
                  <a:srgbClr val="000000"/>
                </a:solidFill>
                <a:latin typeface="Helvetica"/>
              </a:rPr>
              <a:t>ob scheduler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)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solidFill>
                <a:srgbClr val="000000"/>
              </a:solidFill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Medium-term scheduler</a:t>
            </a:r>
            <a:endParaRPr kumimoji="1" lang="en-US" altLang="en-US" b="1" dirty="0">
              <a:solidFill>
                <a:srgbClr val="000000"/>
              </a:solidFill>
              <a:latin typeface="Helvetica" pitchFamily="-84" charset="0"/>
            </a:endParaRPr>
          </a:p>
          <a:p>
            <a:pPr>
              <a:defRPr/>
            </a:pPr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6994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Schedulers</a:t>
            </a:r>
            <a:r>
              <a:rPr lang="es-MX" dirty="0"/>
              <a:t> por función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516410"/>
            <a:ext cx="874166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-84" charset="2"/>
              <a:buChar char="T"/>
              <a:defRPr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40000"/>
              <a:buFontTx/>
              <a:buChar char="•"/>
              <a:tabLst/>
              <a:defRPr/>
            </a:pPr>
            <a:endParaRPr kumimoji="0" lang="en-US" altLang="es-MX" sz="1800" b="1" i="1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40000"/>
              <a:buFontTx/>
              <a:buChar char="•"/>
              <a:tabLst/>
              <a:defRPr/>
            </a:pPr>
            <a:r>
              <a:rPr kumimoji="0" lang="en-US" altLang="es-MX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Short-term scheduler</a:t>
            </a:r>
            <a:r>
              <a:rPr kumimoji="0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, (</a:t>
            </a:r>
            <a:r>
              <a:rPr kumimoji="0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or </a:t>
            </a:r>
            <a:r>
              <a:rPr kumimoji="0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CPU scheduler</a:t>
            </a:r>
            <a:r>
              <a:rPr kumimoji="0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)</a:t>
            </a:r>
            <a:endParaRPr kumimoji="0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Selecciona, de READY, cual es el siguiente proceso a ser ejecutado y le  asigna </a:t>
            </a:r>
            <a:r>
              <a:rPr kumimoji="0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CPU;  </a:t>
            </a:r>
            <a:r>
              <a:rPr kumimoji="0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</a:rPr>
              <a:t>Running&gt;, &gt;Ready&gt;, </a:t>
            </a:r>
            <a:r>
              <a:rPr kumimoji="0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</a:rPr>
              <a:t>&gt;Waiting</a:t>
            </a:r>
            <a:r>
              <a:rPr kumimoji="0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.</a:t>
            </a:r>
            <a:endParaRPr kumimoji="0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Invocado frecuentemente (</a:t>
            </a:r>
            <a:r>
              <a:rPr kumimoji="0" lang="es-MX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milliseconds</a:t>
            </a: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), debe ser rápido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Algunas veces el único </a:t>
            </a:r>
            <a:r>
              <a:rPr kumimoji="0" lang="es-MX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Scheduler</a:t>
            </a: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 en el </a:t>
            </a: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sistema, </a:t>
            </a:r>
            <a:r>
              <a:rPr kumimoji="0" lang="es-MX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p.e</a:t>
            </a: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. en _____</a:t>
            </a:r>
            <a:endParaRPr kumimoji="0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40000"/>
              <a:buFontTx/>
              <a:buChar char="•"/>
              <a:tabLst/>
              <a:defRPr/>
            </a:pPr>
            <a:endParaRPr kumimoji="0" lang="en-US" altLang="es-MX" sz="1800" b="1" i="1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40000"/>
              <a:buFontTx/>
              <a:buChar char="•"/>
              <a:tabLst/>
              <a:defRPr/>
            </a:pPr>
            <a:r>
              <a:rPr kumimoji="0" lang="en-US" altLang="es-MX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Long-term scheduler,</a:t>
            </a:r>
            <a:r>
              <a:rPr kumimoji="0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(or</a:t>
            </a:r>
            <a:r>
              <a:rPr kumimoji="0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Job scheduler</a:t>
            </a:r>
            <a:r>
              <a:rPr kumimoji="0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)</a:t>
            </a:r>
            <a:endParaRPr kumimoji="0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Selecciona cuales procesos deben ser traídos a la cola de READY (a memoria</a:t>
            </a: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)</a:t>
            </a:r>
            <a:r>
              <a:rPr lang="es-MX" altLang="es-MX" kern="0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:</a:t>
            </a: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Symbol" pitchFamily="18" charset="2"/>
              </a:rPr>
              <a:t> </a:t>
            </a:r>
            <a:r>
              <a:rPr kumimoji="0" lang="es-MX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sym typeface="Symbol" pitchFamily="18" charset="2"/>
              </a:rPr>
              <a:t>New</a:t>
            </a:r>
            <a:r>
              <a:rPr kumimoji="0" lang="es-MX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sym typeface="Symbol" pitchFamily="18" charset="2"/>
              </a:rPr>
              <a:t>&gt;</a:t>
            </a: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Symbol" pitchFamily="18" charset="2"/>
              </a:rPr>
              <a:t>.</a:t>
            </a:r>
            <a:endParaRPr kumimoji="0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lvl="1">
              <a:defRPr/>
            </a:pP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Symbol" pitchFamily="18" charset="2"/>
              </a:rPr>
              <a:t>Termina administrativamente con los procesos: </a:t>
            </a:r>
            <a:r>
              <a:rPr lang="es-MX" altLang="es-MX" i="1" kern="0" dirty="0" smtClean="0">
                <a:solidFill>
                  <a:srgbClr val="FF0000"/>
                </a:solidFill>
                <a:latin typeface="Helvetica"/>
                <a:sym typeface="Symbol" pitchFamily="18" charset="2"/>
              </a:rPr>
              <a:t> </a:t>
            </a:r>
            <a:r>
              <a:rPr lang="es-MX" altLang="es-MX" i="1" kern="0" dirty="0">
                <a:solidFill>
                  <a:srgbClr val="FF0000"/>
                </a:solidFill>
                <a:latin typeface="Helvetica"/>
                <a:sym typeface="Symbol" pitchFamily="18" charset="2"/>
              </a:rPr>
              <a:t>&gt;</a:t>
            </a:r>
            <a:r>
              <a:rPr lang="es-MX" altLang="es-MX" i="1" kern="0" dirty="0" err="1">
                <a:solidFill>
                  <a:srgbClr val="FF0000"/>
                </a:solidFill>
                <a:latin typeface="Helvetica"/>
                <a:sym typeface="Symbol" pitchFamily="18" charset="2"/>
              </a:rPr>
              <a:t>Terminated</a:t>
            </a: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Symbol" pitchFamily="18" charset="2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Symbol" pitchFamily="18" charset="2"/>
              </a:rPr>
              <a:t>Invocado </a:t>
            </a: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Symbol" pitchFamily="18" charset="2"/>
              </a:rPr>
              <a:t>infrecuentemente (segundos, minutos), puede ser lento</a:t>
            </a:r>
            <a:endParaRPr kumimoji="0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sym typeface="Symbol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Symbol" pitchFamily="18" charset="2"/>
              </a:rPr>
              <a:t>Controla el </a:t>
            </a:r>
            <a:r>
              <a:rPr kumimoji="0" lang="es-MX" altLang="es-MX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Symbol" pitchFamily="18" charset="2"/>
              </a:rPr>
              <a:t>grado de multiprogramación</a:t>
            </a:r>
            <a:endParaRPr kumimoji="0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3694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Schedulers</a:t>
            </a:r>
            <a:r>
              <a:rPr lang="es-MX" dirty="0" smtClean="0"/>
              <a:t>: Short-</a:t>
            </a:r>
            <a:r>
              <a:rPr lang="es-MX" dirty="0" err="1" smtClean="0"/>
              <a:t>term</a:t>
            </a:r>
            <a:r>
              <a:rPr lang="es-MX" dirty="0" smtClean="0"/>
              <a:t>, Long-</a:t>
            </a:r>
            <a:r>
              <a:rPr lang="es-MX" dirty="0" err="1" smtClean="0"/>
              <a:t>term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92100" y="1710457"/>
            <a:ext cx="8628063" cy="4100512"/>
            <a:chOff x="190" y="768"/>
            <a:chExt cx="5435" cy="2583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190" y="1205"/>
              <a:ext cx="5435" cy="2146"/>
              <a:chOff x="190" y="1205"/>
              <a:chExt cx="5435" cy="2146"/>
            </a:xfrm>
          </p:grpSpPr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" t="25691" r="592" b="25531"/>
              <a:stretch>
                <a:fillRect/>
              </a:stretch>
            </p:blipFill>
            <p:spPr bwMode="auto">
              <a:xfrm>
                <a:off x="190" y="1205"/>
                <a:ext cx="5435" cy="2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2530" y="3133"/>
                <a:ext cx="6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>
                    <a:solidFill>
                      <a:srgbClr val="000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buSzPct val="140000"/>
                  <a:buChar char="•"/>
                  <a:defRPr>
                    <a:solidFill>
                      <a:schemeClr val="tx1"/>
                    </a:solidFill>
                    <a:latin typeface="Helvetica" pitchFamily="-8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-8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SzPct val="85000"/>
                  <a:buFont typeface="Monotype Sorts" pitchFamily="-84" charset="2"/>
                  <a:buChar char="T"/>
                  <a:defRPr i="1">
                    <a:solidFill>
                      <a:schemeClr val="tx1"/>
                    </a:solidFill>
                    <a:latin typeface="Helvetica" pitchFamily="-8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-8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altLang="es-MX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[blocked]</a:t>
                </a:r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4705" y="1515"/>
                <a:ext cx="6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>
                    <a:solidFill>
                      <a:srgbClr val="000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buSzPct val="140000"/>
                  <a:buChar char="•"/>
                  <a:defRPr>
                    <a:solidFill>
                      <a:schemeClr val="tx1"/>
                    </a:solidFill>
                    <a:latin typeface="Helvetica" pitchFamily="-8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-8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SzPct val="85000"/>
                  <a:buFont typeface="Monotype Sorts" pitchFamily="-84" charset="2"/>
                  <a:buChar char="T"/>
                  <a:defRPr i="1">
                    <a:solidFill>
                      <a:schemeClr val="tx1"/>
                    </a:solidFill>
                    <a:latin typeface="Helvetica" pitchFamily="-8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-8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-8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altLang="es-MX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[finished]</a:t>
                </a:r>
              </a:p>
            </p:txBody>
          </p:sp>
        </p:grp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0" y="776"/>
              <a:ext cx="1008" cy="44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Long-term Scheduler</a:t>
              </a:r>
              <a:endParaRPr kumimoji="0" lang="en-US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496" y="1168"/>
              <a:ext cx="200" cy="296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472" y="768"/>
              <a:ext cx="920" cy="44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-8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2pPr>
              <a:lvl3pPr marL="1143000" indent="-228600" eaLnBrk="0" hangingPunct="0">
                <a:spcBef>
                  <a:spcPct val="20000"/>
                </a:spcBef>
                <a:buSzPct val="85000"/>
                <a:buFont typeface="Monotype Sorts" pitchFamily="-84" charset="2"/>
                <a:buChar char="T"/>
                <a:defRPr i="1">
                  <a:solidFill>
                    <a:schemeClr val="tx1"/>
                  </a:solidFill>
                  <a:latin typeface="Helvetica" pitchFamily="-8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-8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-8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Short-term Scheduler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3064" y="1168"/>
              <a:ext cx="552" cy="4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664" y="1160"/>
              <a:ext cx="976" cy="14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310" y="1164"/>
              <a:ext cx="1810" cy="34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072" y="1192"/>
              <a:ext cx="1536" cy="15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616" y="1200"/>
              <a:ext cx="472" cy="13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3664" y="2528"/>
              <a:ext cx="408" cy="17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154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567</Words>
  <Application>Microsoft Office PowerPoint</Application>
  <PresentationFormat>Presentación en pantalla 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MS PGothic</vt:lpstr>
      <vt:lpstr>Arial</vt:lpstr>
      <vt:lpstr>Calibri</vt:lpstr>
      <vt:lpstr>Helvetica</vt:lpstr>
      <vt:lpstr>Monotype Sorts</vt:lpstr>
      <vt:lpstr>Symbol</vt:lpstr>
      <vt:lpstr>Times New Roman</vt:lpstr>
      <vt:lpstr>Wingdings</vt:lpstr>
      <vt:lpstr>Tema de Office</vt:lpstr>
      <vt:lpstr>1_Diseño personalizado</vt:lpstr>
      <vt:lpstr>Diseño personalizado</vt:lpstr>
      <vt:lpstr>SISTEMAS OPERATIVOS</vt:lpstr>
      <vt:lpstr>Processes</vt:lpstr>
      <vt:lpstr>Scheduling Process States</vt:lpstr>
      <vt:lpstr>Process Scheduling (with Queues) </vt:lpstr>
      <vt:lpstr>Op Sys Control Structures</vt:lpstr>
      <vt:lpstr>Scheduler?</vt:lpstr>
      <vt:lpstr>Schedulers</vt:lpstr>
      <vt:lpstr>Schedulers por función</vt:lpstr>
      <vt:lpstr>Schedulers: Short-term, Long-term</vt:lpstr>
      <vt:lpstr>Agregación del Medium Term Scheduling</vt:lpstr>
      <vt:lpstr>Reasons for process suspension</vt:lpstr>
      <vt:lpstr>+ Suspend State</vt:lpstr>
      <vt:lpstr>+ Two Suspend States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447</cp:revision>
  <cp:lastPrinted>2016-02-01T23:00:04Z</cp:lastPrinted>
  <dcterms:created xsi:type="dcterms:W3CDTF">2014-08-28T12:23:32Z</dcterms:created>
  <dcterms:modified xsi:type="dcterms:W3CDTF">2019-02-12T17:05:43Z</dcterms:modified>
</cp:coreProperties>
</file>