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6"/>
  </p:notesMasterIdLst>
  <p:handoutMasterIdLst>
    <p:handoutMasterId r:id="rId27"/>
  </p:handoutMasterIdLst>
  <p:sldIdLst>
    <p:sldId id="25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8" r:id="rId21"/>
    <p:sldId id="319" r:id="rId22"/>
    <p:sldId id="320" r:id="rId23"/>
    <p:sldId id="321" r:id="rId24"/>
    <p:sldId id="260" r:id="rId25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6" d="100"/>
          <a:sy n="96" d="100"/>
        </p:scale>
        <p:origin x="78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14/02/2019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14/02/2019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14/02/2019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14/02/2019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14/02/2019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14/02/2019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14/02/2019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14/02/2019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14/02/2019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Procesos (</a:t>
            </a:r>
            <a:r>
              <a:rPr lang="es-MX" sz="24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0213" y="1484784"/>
            <a:ext cx="838358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Modelo que usa Linux / Unix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fork</a:t>
            </a:r>
            <a:r>
              <a:rPr kumimoji="0" lang="es-MX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( ) </a:t>
            </a:r>
            <a:r>
              <a:rPr kumimoji="0" lang="es-MX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system</a:t>
            </a:r>
            <a:r>
              <a:rPr kumimoji="0" lang="es-MX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call</a:t>
            </a:r>
            <a:r>
              <a:rPr kumimoji="0" lang="es-MX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crea un nuevo proceso hijo y cargando el mismo programa del padre: hijo-clon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exec</a:t>
            </a:r>
            <a:r>
              <a:rPr kumimoji="0" lang="es-MX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( ) </a:t>
            </a:r>
            <a:r>
              <a:rPr kumimoji="0" lang="es-MX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system</a:t>
            </a:r>
            <a:r>
              <a:rPr kumimoji="0" lang="es-MX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call</a:t>
            </a:r>
            <a:r>
              <a:rPr kumimoji="0" lang="es-MX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usada después del </a:t>
            </a:r>
            <a:r>
              <a:rPr kumimoji="0" lang="es-MX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fork</a:t>
            </a:r>
            <a:r>
              <a:rPr kumimoji="0" lang="es-MX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/>
              </a:rPr>
              <a:t>()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, reemplaza el programa de hijo-clon cargando un nuevo programa y lo arranca.</a:t>
            </a:r>
            <a:endParaRPr kumimoji="0" lang="es-MX" altLang="es-MX" sz="24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</a:endParaRPr>
          </a:p>
        </p:txBody>
      </p:sp>
      <p:pic>
        <p:nvPicPr>
          <p:cNvPr id="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4" y="4365104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4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Unix/Linux</a:t>
            </a:r>
            <a:r>
              <a:rPr lang="en-US" sz="4000" dirty="0"/>
              <a:t>: Creating a new Process</a:t>
            </a:r>
            <a:endParaRPr lang="es-MX" sz="4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grpSp>
        <p:nvGrpSpPr>
          <p:cNvPr id="10" name="9 Grupo"/>
          <p:cNvGrpSpPr/>
          <p:nvPr/>
        </p:nvGrpSpPr>
        <p:grpSpPr>
          <a:xfrm>
            <a:off x="1735138" y="1124744"/>
            <a:ext cx="6038850" cy="5603875"/>
            <a:chOff x="1735138" y="969963"/>
            <a:chExt cx="6038850" cy="5603875"/>
          </a:xfrm>
        </p:grpSpPr>
        <p:pic>
          <p:nvPicPr>
            <p:cNvPr id="6" name="Picture 5" descr="Screen Shot 2012-12-04 at 11.21.1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138" y="969963"/>
              <a:ext cx="6038850" cy="560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6 Conector recto"/>
            <p:cNvCxnSpPr>
              <a:cxnSpLocks noChangeShapeType="1"/>
            </p:cNvCxnSpPr>
            <p:nvPr/>
          </p:nvCxnSpPr>
          <p:spPr bwMode="auto">
            <a:xfrm>
              <a:off x="3606800" y="3092450"/>
              <a:ext cx="398463" cy="0"/>
            </a:xfrm>
            <a:prstGeom prst="line">
              <a:avLst/>
            </a:prstGeom>
            <a:noFill/>
            <a:ln w="25400" cmpd="thinThick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7 Conector recto"/>
            <p:cNvCxnSpPr>
              <a:cxnSpLocks noChangeShapeType="1"/>
            </p:cNvCxnSpPr>
            <p:nvPr/>
          </p:nvCxnSpPr>
          <p:spPr bwMode="auto">
            <a:xfrm>
              <a:off x="3209925" y="4579938"/>
              <a:ext cx="396875" cy="0"/>
            </a:xfrm>
            <a:prstGeom prst="line">
              <a:avLst/>
            </a:prstGeom>
            <a:noFill/>
            <a:ln w="25400" cmpd="thinThick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8 Conector recto"/>
            <p:cNvCxnSpPr>
              <a:cxnSpLocks noChangeShapeType="1"/>
            </p:cNvCxnSpPr>
            <p:nvPr/>
          </p:nvCxnSpPr>
          <p:spPr bwMode="auto">
            <a:xfrm>
              <a:off x="3209925" y="5381625"/>
              <a:ext cx="396875" cy="0"/>
            </a:xfrm>
            <a:prstGeom prst="line">
              <a:avLst/>
            </a:prstGeom>
            <a:noFill/>
            <a:ln w="25400" cmpd="thinThick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2678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un Proceso en UNIX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90525" y="1428751"/>
            <a:ext cx="8510588" cy="531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System Call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fork()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int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fork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Crea e inicia un nuevo PCB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Crea un nuevo espacio de proceso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para el hijo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Inicia el espacio del proceso hijo con la copia de la imagen virtual del proceso padre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Inicia los recursos de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Kernel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del proceso hijo con los recursos del proceso padre (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e.g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 archivos abiertos)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Coloca el nuevo PCB en la cola de READY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System Call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fork(</a:t>
            </a:r>
            <a:r>
              <a:rPr kumimoji="0" lang="es-MX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) </a:t>
            </a:r>
            <a:r>
              <a:rPr kumimoji="0" lang="en-US" altLang="es-MX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regresa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valor </a:t>
            </a:r>
            <a:r>
              <a:rPr kumimoji="0" lang="en-US" altLang="es-MX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entero</a:t>
            </a:r>
            <a:endParaRPr kumimoji="0" lang="en-US" altLang="es-MX" sz="20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Una vez en el padre, y otra vez en el hijo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 el proceso padre: </a:t>
            </a:r>
            <a:r>
              <a:rPr kumimoji="0" lang="es-MX" altLang="es-MX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fork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regresa el valor del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PID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del hijo; 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negativo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si no se puede crear.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 el proceso hijo: </a:t>
            </a:r>
            <a:r>
              <a:rPr kumimoji="0" lang="es-MX" altLang="es-MX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fork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regresa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valor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0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(cero)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Ambos procesos, en su rebanada, continúan después de </a:t>
            </a:r>
            <a:r>
              <a:rPr kumimoji="0" lang="es-MX" altLang="es-MX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fork</a:t>
            </a:r>
            <a:r>
              <a:rPr kumimoji="0" lang="es-MX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()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fork()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= “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clóname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1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Arranque de nuevo </a:t>
            </a:r>
            <a:r>
              <a:rPr lang="es-MX" dirty="0" err="1" smtClean="0"/>
              <a:t>progama</a:t>
            </a:r>
            <a:r>
              <a:rPr lang="es-MX" dirty="0" smtClean="0"/>
              <a:t> Linux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685800" y="1412776"/>
            <a:ext cx="77724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¿Como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cargar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y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arrancar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un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nuevo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programa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Con el System Call 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exec()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exec(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</a:rPr>
              <a:t>char *</a:t>
            </a:r>
            <a:r>
              <a:rPr kumimoji="0" lang="en-US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</a:rPr>
              <a:t>prog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</a:rPr>
              <a:t>, char ** </a:t>
            </a:r>
            <a:r>
              <a:rPr kumimoji="0" lang="en-US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</a:rPr>
              <a:t>argv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rPr>
              <a:t>exec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en-US" altLang="es-MX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</a:rPr>
              <a:t>prog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detiene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el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proceso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actual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Carga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el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nuevo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programa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, del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archivo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“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prog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” y lo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deja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,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el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espacio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proceso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actual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Inicia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el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contexto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del hardware,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pasando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args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para el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nuevo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programa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Coloca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el PCB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la cola de ready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observación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: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¡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no se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crea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un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nuevo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proceso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!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La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ejecución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se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transfiere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al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inicio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código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 “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prog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Que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significa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el “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regreso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de valor” de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exec(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prog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)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¿Que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pasa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si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lleva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a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cabo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“exec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csh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”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su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shell?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¿Que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pasa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si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lleva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a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cabo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“exec ls”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su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shell?</a:t>
            </a:r>
          </a:p>
        </p:txBody>
      </p:sp>
    </p:spTree>
    <p:extLst>
      <p:ext uri="{BB962C8B-B14F-4D97-AF65-F5344CB8AC3E}">
        <p14:creationId xmlns:p14="http://schemas.microsoft.com/office/powerpoint/2010/main" val="298886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b="1" i="1" dirty="0" err="1">
                <a:solidFill>
                  <a:srgbClr val="FF0000"/>
                </a:solidFill>
              </a:rPr>
              <a:t>eJe</a:t>
            </a:r>
            <a:r>
              <a:rPr lang="es-MX" dirty="0"/>
              <a:t> (</a:t>
            </a:r>
            <a:r>
              <a:rPr lang="es-MX" dirty="0" err="1"/>
              <a:t>parent’s</a:t>
            </a:r>
            <a:r>
              <a:rPr lang="es-MX" dirty="0"/>
              <a:t> </a:t>
            </a:r>
            <a:r>
              <a:rPr lang="es-MX" dirty="0" err="1" smtClean="0"/>
              <a:t>program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2004" y="1484784"/>
            <a:ext cx="798512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childpid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childpid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s-MX" altLang="es-MX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fork</a:t>
            </a:r>
            <a:r>
              <a:rPr kumimoji="0" lang="es-MX" altLang="es-MX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 )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/*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creating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 new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process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*/</a:t>
            </a: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(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childpid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!= 0)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/* Parent’s code</a:t>
            </a:r>
            <a:r>
              <a:rPr kumimoji="0" lang="es-MX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s-MX" altLang="es-MX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front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printf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(“I am the father\n”);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n-US" altLang="es-MX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waitpid</a:t>
            </a:r>
            <a:r>
              <a:rPr kumimoji="0" lang="en-US" altLang="es-MX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 -1, &amp;status, 0)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/*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wait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finished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child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else</a:t>
            </a: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/* Child’s code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printf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(“I am the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clon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\n”);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n-US" altLang="es-MX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exec(“</a:t>
            </a:r>
            <a:r>
              <a:rPr kumimoji="0" lang="en-US" altLang="es-MX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Yeye</a:t>
            </a:r>
            <a:r>
              <a:rPr kumimoji="0" lang="en-US" altLang="es-MX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”, 0)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/* </a:t>
            </a:r>
            <a:r>
              <a:rPr kumimoji="0" lang="es-E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new </a:t>
            </a:r>
            <a:r>
              <a:rPr kumimoji="0" lang="es-E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child’s</a:t>
            </a:r>
            <a:r>
              <a:rPr kumimoji="0" lang="es-E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s-E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code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exit(#)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1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b="1" i="1" dirty="0" err="1">
                <a:solidFill>
                  <a:srgbClr val="FF0000"/>
                </a:solidFill>
              </a:rPr>
              <a:t>Yeye</a:t>
            </a:r>
            <a:r>
              <a:rPr lang="es-MX" dirty="0"/>
              <a:t> (</a:t>
            </a:r>
            <a:r>
              <a:rPr lang="es-MX" dirty="0" err="1"/>
              <a:t>child’s</a:t>
            </a:r>
            <a:r>
              <a:rPr lang="es-MX" dirty="0"/>
              <a:t> </a:t>
            </a:r>
            <a:r>
              <a:rPr lang="es-MX" dirty="0" err="1" smtClean="0"/>
              <a:t>program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60650" y="2492375"/>
            <a:ext cx="3773488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/* several lines of code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/* several lines of code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/* several lines of code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printf(“Hasta la vista daddy\n”);</a:t>
            </a:r>
            <a:endParaRPr kumimoji="0" lang="en-US" altLang="es-MX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1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exit(#)</a:t>
            </a: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1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Starting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“</a:t>
            </a:r>
            <a:r>
              <a:rPr lang="es-MX" dirty="0" err="1"/>
              <a:t>eJe</a:t>
            </a:r>
            <a:r>
              <a:rPr lang="es-MX" dirty="0"/>
              <a:t>”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15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7" name="16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eJe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10 CuadroTexto"/>
          <p:cNvSpPr txBox="1">
            <a:spLocks noChangeArrowheads="1"/>
          </p:cNvSpPr>
          <p:nvPr/>
        </p:nvSpPr>
        <p:spPr bwMode="auto">
          <a:xfrm>
            <a:off x="490537" y="1774826"/>
            <a:ext cx="2840037" cy="7381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eJe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490537" y="1393826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12 Rectángulo"/>
          <p:cNvSpPr>
            <a:spLocks noChangeArrowheads="1"/>
          </p:cNvSpPr>
          <p:nvPr/>
        </p:nvSpPr>
        <p:spPr bwMode="auto">
          <a:xfrm>
            <a:off x="685800" y="285273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21" name="14 CuadroTexto"/>
          <p:cNvSpPr txBox="1">
            <a:spLocks noChangeArrowheads="1"/>
          </p:cNvSpPr>
          <p:nvPr/>
        </p:nvSpPr>
        <p:spPr bwMode="auto">
          <a:xfrm>
            <a:off x="1425575" y="2938463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430338" y="3211513"/>
            <a:ext cx="2162175" cy="2927350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754313" y="3276600"/>
            <a:ext cx="1241425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¿?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process – a child (</a:t>
            </a:r>
            <a:r>
              <a:rPr lang="en-US" dirty="0" err="1"/>
              <a:t>clon</a:t>
            </a:r>
            <a:r>
              <a:rPr lang="en-US" dirty="0"/>
              <a:t>)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eJe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0537" y="1785939"/>
            <a:ext cx="2840037" cy="7381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eJe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0537" y="1404939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754313" y="3233738"/>
            <a:ext cx="1241425" cy="306387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¿?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13 CuadroTexto"/>
          <p:cNvSpPr txBox="1">
            <a:spLocks noChangeArrowheads="1"/>
          </p:cNvSpPr>
          <p:nvPr/>
        </p:nvSpPr>
        <p:spPr bwMode="auto">
          <a:xfrm>
            <a:off x="4659313" y="2895600"/>
            <a:ext cx="211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PID=482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4075" y="3167063"/>
            <a:ext cx="2160588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986463" y="3233738"/>
            <a:ext cx="1241425" cy="306387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¿?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cxnSp>
        <p:nvCxnSpPr>
          <p:cNvPr id="18" name="20 Conector recto de flecha"/>
          <p:cNvCxnSpPr>
            <a:cxnSpLocks noChangeShapeType="1"/>
          </p:cNvCxnSpPr>
          <p:nvPr/>
        </p:nvCxnSpPr>
        <p:spPr bwMode="auto">
          <a:xfrm flipV="1">
            <a:off x="2765425" y="3592513"/>
            <a:ext cx="2068513" cy="22225"/>
          </a:xfrm>
          <a:prstGeom prst="straightConnector1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The child process, or clon, starts its execution inside the fork</a:t>
            </a:r>
            <a:endParaRPr lang="es-MX" altLang="es-MX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processes – father &amp; child (</a:t>
            </a:r>
            <a:r>
              <a:rPr lang="en-US" dirty="0" err="1"/>
              <a:t>clon</a:t>
            </a:r>
            <a:r>
              <a:rPr lang="en-US" dirty="0"/>
              <a:t>)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eJe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507703" y="1763713"/>
            <a:ext cx="2840037" cy="7381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eJe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507703" y="1382713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765425" y="3624263"/>
            <a:ext cx="1239838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482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13 CuadroTexto"/>
          <p:cNvSpPr txBox="1">
            <a:spLocks noChangeArrowheads="1"/>
          </p:cNvSpPr>
          <p:nvPr/>
        </p:nvSpPr>
        <p:spPr bwMode="auto">
          <a:xfrm>
            <a:off x="4659313" y="2895600"/>
            <a:ext cx="211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PID=482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4075" y="3167063"/>
            <a:ext cx="2160588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8688" y="3592513"/>
            <a:ext cx="1241425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0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Who is the next with a CPU slice? The parent process or the child-clon? guess ____</a:t>
            </a:r>
            <a:endParaRPr lang="es-MX" altLang="es-MX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processes – father &amp; child (</a:t>
            </a:r>
            <a:r>
              <a:rPr lang="en-US" dirty="0" err="1"/>
              <a:t>clon</a:t>
            </a:r>
            <a:r>
              <a:rPr lang="en-US" dirty="0"/>
              <a:t>)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eJe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0537" y="1749425"/>
            <a:ext cx="2840037" cy="9540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eJe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the clon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the father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0537" y="1368425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765425" y="3624263"/>
            <a:ext cx="1239838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482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13 CuadroTexto"/>
          <p:cNvSpPr txBox="1">
            <a:spLocks noChangeArrowheads="1"/>
          </p:cNvSpPr>
          <p:nvPr/>
        </p:nvSpPr>
        <p:spPr bwMode="auto">
          <a:xfrm>
            <a:off x="4659313" y="2895600"/>
            <a:ext cx="211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PID=482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4075" y="3167063"/>
            <a:ext cx="2160588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8688" y="3592513"/>
            <a:ext cx="1241425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0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More likely the child-clon</a:t>
            </a:r>
            <a:endParaRPr lang="es-MX" altLang="es-MX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Operations on Processes</a:t>
            </a: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processes – father &amp; child (</a:t>
            </a:r>
            <a:r>
              <a:rPr lang="en-US" dirty="0" err="1"/>
              <a:t>clon</a:t>
            </a:r>
            <a:r>
              <a:rPr lang="en-US" dirty="0"/>
              <a:t>)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eJe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0538" y="1774826"/>
            <a:ext cx="2840037" cy="9540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eJe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the clon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the father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0538" y="1393826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765425" y="3624263"/>
            <a:ext cx="1239838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482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13 CuadroTexto"/>
          <p:cNvSpPr txBox="1">
            <a:spLocks noChangeArrowheads="1"/>
          </p:cNvSpPr>
          <p:nvPr/>
        </p:nvSpPr>
        <p:spPr bwMode="auto">
          <a:xfrm>
            <a:off x="4659313" y="2895600"/>
            <a:ext cx="211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PID=482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4075" y="3167063"/>
            <a:ext cx="2160588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8688" y="3592513"/>
            <a:ext cx="1241425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0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The father goes blocked because </a:t>
            </a:r>
            <a:r>
              <a:rPr lang="es-ES" altLang="es-MX" sz="1800" i="1" smtClean="0">
                <a:solidFill>
                  <a:srgbClr val="000000"/>
                </a:solidFill>
                <a:latin typeface="Times New Roman" pitchFamily="18" charset="0"/>
              </a:rPr>
              <a:t>waitpid( )</a:t>
            </a: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; the child-clon starts a new program </a:t>
            </a:r>
            <a:endParaRPr lang="es-MX" altLang="es-MX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287713" y="4365625"/>
            <a:ext cx="598487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waits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215063" y="5410200"/>
            <a:ext cx="1938337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Starts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 a new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program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 </a:t>
            </a:r>
            <a:r>
              <a:rPr lang="es-MX" dirty="0" err="1"/>
              <a:t>processes</a:t>
            </a:r>
            <a:r>
              <a:rPr lang="es-MX" dirty="0"/>
              <a:t> – </a:t>
            </a:r>
            <a:r>
              <a:rPr lang="es-MX" dirty="0" err="1"/>
              <a:t>father</a:t>
            </a:r>
            <a:r>
              <a:rPr lang="es-MX" dirty="0"/>
              <a:t> &amp; </a:t>
            </a:r>
            <a:r>
              <a:rPr lang="es-MX" dirty="0" err="1"/>
              <a:t>child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eJe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0538" y="1730375"/>
            <a:ext cx="2840037" cy="11699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eJe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the clon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the father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Hasta la vista daddy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0538" y="1349375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765425" y="3624263"/>
            <a:ext cx="1239838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482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13 CuadroTexto"/>
          <p:cNvSpPr txBox="1">
            <a:spLocks noChangeArrowheads="1"/>
          </p:cNvSpPr>
          <p:nvPr/>
        </p:nvSpPr>
        <p:spPr bwMode="auto">
          <a:xfrm>
            <a:off x="4659313" y="2895600"/>
            <a:ext cx="211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PID=482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4075" y="3167063"/>
            <a:ext cx="2160588" cy="2928937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Hasta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la vista daddy\n”);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exit(#);</a:t>
            </a:r>
          </a:p>
        </p:txBody>
      </p:sp>
      <p:sp>
        <p:nvSpPr>
          <p:cNvPr id="17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The child process has the “Yeye” program, it begins with the first instruction. </a:t>
            </a:r>
            <a:endParaRPr lang="es-MX" altLang="es-MX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287713" y="4365625"/>
            <a:ext cx="598487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waits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965825" y="4038600"/>
            <a:ext cx="1239838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Ready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to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exit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14</a:t>
            </a:r>
            <a:r>
              <a:rPr lang="en-US" dirty="0" smtClean="0"/>
              <a:t>-feb-2019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Operations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99592" y="1628800"/>
            <a:ext cx="7480300" cy="392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System must provide mechanisms for: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process creation,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process termination,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n-US" kern="0" noProof="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n-US" kern="0" noProof="0" dirty="0" smtClean="0">
                <a:solidFill>
                  <a:srgbClr val="000000"/>
                </a:solidFill>
                <a:latin typeface="Helvetica"/>
              </a:rPr>
              <a:t>process suspension,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process resumption,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so on .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. .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99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y Arranque de Procesos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484784"/>
            <a:ext cx="816927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Los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PADRES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crean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HIJOS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cuáles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a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su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vez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pueden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crear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otros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procesos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resultando un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árbol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de procesos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Cada proceso se identifica con un </a:t>
            </a:r>
            <a:r>
              <a:rPr kumimoji="0" lang="es-MX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</a:t>
            </a:r>
            <a:r>
              <a:rPr kumimoji="0" lang="es-MX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rocess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s-MX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ID</a:t>
            </a:r>
            <a:r>
              <a:rPr kumimoji="0" lang="es-MX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entifier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(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PID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Opciones al compartir recursos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PADRES e HIJOS comparten todos los recursos (default)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Los HIJOS sólo comparte un subconjunto de los recursos de los PADRES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PADRES e HIJOS no comparten recursos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Características de Ejecución Padres-Hijos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PADRES e HIJOS se ejecutan concurrentemente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, 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PADRE debe esperar a que el HIJO termine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Árbol de procesos en </a:t>
            </a:r>
            <a:r>
              <a:rPr lang="es-MX" dirty="0" smtClean="0"/>
              <a:t>Linux/Unix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556792"/>
            <a:ext cx="8869363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2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Starting</a:t>
            </a:r>
            <a:r>
              <a:rPr lang="es-MX" dirty="0"/>
              <a:t> a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execution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grpSp>
        <p:nvGrpSpPr>
          <p:cNvPr id="6" name="Group 2072"/>
          <p:cNvGrpSpPr>
            <a:grpSpLocks/>
          </p:cNvGrpSpPr>
          <p:nvPr/>
        </p:nvGrpSpPr>
        <p:grpSpPr bwMode="auto">
          <a:xfrm>
            <a:off x="793750" y="1835944"/>
            <a:ext cx="7443788" cy="3948112"/>
            <a:chOff x="500" y="1008"/>
            <a:chExt cx="4689" cy="2487"/>
          </a:xfrm>
        </p:grpSpPr>
        <p:sp>
          <p:nvSpPr>
            <p:cNvPr id="7" name="Rectangle 2051"/>
            <p:cNvSpPr>
              <a:spLocks noChangeArrowheads="1"/>
            </p:cNvSpPr>
            <p:nvPr/>
          </p:nvSpPr>
          <p:spPr bwMode="auto">
            <a:xfrm>
              <a:off x="958" y="3264"/>
              <a:ext cx="9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0x00000000</a:t>
              </a:r>
            </a:p>
          </p:txBody>
        </p:sp>
        <p:sp>
          <p:nvSpPr>
            <p:cNvPr id="8" name="Rectangle 2052"/>
            <p:cNvSpPr>
              <a:spLocks noChangeArrowheads="1"/>
            </p:cNvSpPr>
            <p:nvPr/>
          </p:nvSpPr>
          <p:spPr bwMode="auto">
            <a:xfrm>
              <a:off x="926" y="1008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0xFFFFFFFF</a:t>
              </a:r>
            </a:p>
          </p:txBody>
        </p:sp>
        <p:sp>
          <p:nvSpPr>
            <p:cNvPr id="9" name="Rectangle 2053"/>
            <p:cNvSpPr>
              <a:spLocks noChangeArrowheads="1"/>
            </p:cNvSpPr>
            <p:nvPr/>
          </p:nvSpPr>
          <p:spPr bwMode="auto">
            <a:xfrm>
              <a:off x="500" y="2064"/>
              <a:ext cx="1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Memory address space</a:t>
              </a:r>
            </a:p>
          </p:txBody>
        </p:sp>
        <p:sp>
          <p:nvSpPr>
            <p:cNvPr id="10" name="Line 2054"/>
            <p:cNvSpPr>
              <a:spLocks noChangeShapeType="1"/>
            </p:cNvSpPr>
            <p:nvPr/>
          </p:nvSpPr>
          <p:spPr bwMode="auto">
            <a:xfrm flipV="1">
              <a:off x="1390" y="1296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Line 2055"/>
            <p:cNvSpPr>
              <a:spLocks noChangeShapeType="1"/>
            </p:cNvSpPr>
            <p:nvPr/>
          </p:nvSpPr>
          <p:spPr bwMode="auto">
            <a:xfrm flipV="1">
              <a:off x="1390" y="2400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" name="Rectangle 2056"/>
            <p:cNvSpPr>
              <a:spLocks noChangeArrowheads="1"/>
            </p:cNvSpPr>
            <p:nvPr/>
          </p:nvSpPr>
          <p:spPr bwMode="auto">
            <a:xfrm>
              <a:off x="2331" y="2752"/>
              <a:ext cx="1728" cy="3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Code section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(text segment)</a:t>
              </a:r>
            </a:p>
          </p:txBody>
        </p:sp>
        <p:sp>
          <p:nvSpPr>
            <p:cNvPr id="13" name="Rectangle 2057"/>
            <p:cNvSpPr>
              <a:spLocks noChangeArrowheads="1"/>
            </p:cNvSpPr>
            <p:nvPr/>
          </p:nvSpPr>
          <p:spPr bwMode="auto">
            <a:xfrm>
              <a:off x="2330" y="3085"/>
              <a:ext cx="1728" cy="368"/>
            </a:xfrm>
            <a:prstGeom prst="rect">
              <a:avLst/>
            </a:prstGeom>
            <a:solidFill>
              <a:srgbClr val="FFE0D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static data section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(data segment)</a:t>
              </a:r>
            </a:p>
          </p:txBody>
        </p:sp>
        <p:sp>
          <p:nvSpPr>
            <p:cNvPr id="14" name="Rectangle 2058"/>
            <p:cNvSpPr>
              <a:spLocks noChangeArrowheads="1"/>
            </p:cNvSpPr>
            <p:nvPr/>
          </p:nvSpPr>
          <p:spPr bwMode="auto">
            <a:xfrm>
              <a:off x="2331" y="2381"/>
              <a:ext cx="1728" cy="38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heap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(dynamic allocated mem)</a:t>
              </a:r>
            </a:p>
          </p:txBody>
        </p:sp>
        <p:sp>
          <p:nvSpPr>
            <p:cNvPr id="15" name="Rectangle 2059"/>
            <p:cNvSpPr>
              <a:spLocks noChangeArrowheads="1"/>
            </p:cNvSpPr>
            <p:nvPr/>
          </p:nvSpPr>
          <p:spPr bwMode="auto">
            <a:xfrm>
              <a:off x="2331" y="1992"/>
              <a:ext cx="1728" cy="3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6" name="Rectangle 2060"/>
            <p:cNvSpPr>
              <a:spLocks noChangeArrowheads="1"/>
            </p:cNvSpPr>
            <p:nvPr/>
          </p:nvSpPr>
          <p:spPr bwMode="auto">
            <a:xfrm>
              <a:off x="2331" y="1619"/>
              <a:ext cx="1728" cy="37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stack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(storage call returns, etc.)</a:t>
              </a:r>
            </a:p>
          </p:txBody>
        </p:sp>
        <p:sp>
          <p:nvSpPr>
            <p:cNvPr id="17" name="Line 2061"/>
            <p:cNvSpPr>
              <a:spLocks noChangeShapeType="1"/>
            </p:cNvSpPr>
            <p:nvPr/>
          </p:nvSpPr>
          <p:spPr bwMode="auto">
            <a:xfrm>
              <a:off x="3195" y="201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Line 2062"/>
            <p:cNvSpPr>
              <a:spLocks noChangeShapeType="1"/>
            </p:cNvSpPr>
            <p:nvPr/>
          </p:nvSpPr>
          <p:spPr bwMode="auto">
            <a:xfrm>
              <a:off x="3195" y="222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Rectangle 2067"/>
            <p:cNvSpPr>
              <a:spLocks noChangeArrowheads="1"/>
            </p:cNvSpPr>
            <p:nvPr/>
          </p:nvSpPr>
          <p:spPr bwMode="auto">
            <a:xfrm>
              <a:off x="2329" y="1097"/>
              <a:ext cx="1728" cy="5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OS resources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(open files, network connect.,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Sound channels, …)</a:t>
              </a:r>
            </a:p>
          </p:txBody>
        </p:sp>
        <p:sp>
          <p:nvSpPr>
            <p:cNvPr id="20" name="Rectangle 2068"/>
            <p:cNvSpPr>
              <a:spLocks noChangeArrowheads="1"/>
            </p:cNvSpPr>
            <p:nvPr/>
          </p:nvSpPr>
          <p:spPr bwMode="auto">
            <a:xfrm>
              <a:off x="4227" y="1390"/>
              <a:ext cx="962" cy="1948"/>
            </a:xfrm>
            <a:prstGeom prst="rect">
              <a:avLst/>
            </a:prstGeom>
            <a:solidFill>
              <a:srgbClr val="C0C0C0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CPU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General Registers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1" name="Line 2063"/>
            <p:cNvSpPr>
              <a:spLocks noChangeShapeType="1"/>
            </p:cNvSpPr>
            <p:nvPr/>
          </p:nvSpPr>
          <p:spPr bwMode="auto">
            <a:xfrm flipH="1">
              <a:off x="4048" y="1905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" name="Line 2064"/>
            <p:cNvSpPr>
              <a:spLocks noChangeShapeType="1"/>
            </p:cNvSpPr>
            <p:nvPr/>
          </p:nvSpPr>
          <p:spPr bwMode="auto">
            <a:xfrm flipH="1">
              <a:off x="4034" y="297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Rectangle 2065"/>
            <p:cNvSpPr>
              <a:spLocks noChangeArrowheads="1"/>
            </p:cNvSpPr>
            <p:nvPr/>
          </p:nvSpPr>
          <p:spPr bwMode="auto">
            <a:xfrm>
              <a:off x="4274" y="288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PC</a:t>
              </a:r>
            </a:p>
          </p:txBody>
        </p:sp>
        <p:sp>
          <p:nvSpPr>
            <p:cNvPr id="24" name="Rectangle 2066"/>
            <p:cNvSpPr>
              <a:spLocks noChangeArrowheads="1"/>
            </p:cNvSpPr>
            <p:nvPr/>
          </p:nvSpPr>
          <p:spPr bwMode="auto">
            <a:xfrm>
              <a:off x="4288" y="1809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0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Mandar ejecutar un proceso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124" y="1484784"/>
            <a:ext cx="838358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Pasos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CREACIÓN del proceso en memoria, de acuerdo al tamaño del programa y recursos requeridos, asignándole un PID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s-MX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CARGAR el programa dentro de las </a:t>
            </a:r>
            <a:r>
              <a:rPr kumimoji="0" lang="es-MX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secciones de código y datos estáticos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del proceso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s-MX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ARRANQUE del proceso en la dirección inicial (PC) de la </a:t>
            </a:r>
            <a:r>
              <a:rPr kumimoji="0" lang="es-MX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sección de código</a:t>
            </a:r>
            <a:r>
              <a:rPr kumimoji="0" lang="es-MX" altLang="es-MX" sz="24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  <a:r>
              <a:rPr kumimoji="0" lang="es-MX" altLang="es-MX" sz="2400" b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También se inician los demás registros.</a:t>
            </a:r>
            <a:endParaRPr kumimoji="0" lang="es-MX" altLang="es-MX" sz="2400" b="0" i="1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19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Identificación de un proceso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8651" y="1556792"/>
            <a:ext cx="8383588" cy="48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Dos puntos de vista para identificar un proceso </a:t>
            </a:r>
            <a:endParaRPr kumimoji="0" lang="en-US" altLang="es-MX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Desde la perspectiva del SO ______</a:t>
            </a:r>
            <a:endParaRPr kumimoji="0" lang="en-US" altLang="es-MX" sz="2800" b="0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s-MX" altLang="es-MX" sz="2800" b="0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Desde el punto de vista del Usuario _____</a:t>
            </a:r>
            <a:endParaRPr kumimoji="0" lang="en-US" altLang="es-MX" sz="2800" b="0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s-MX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208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</a:t>
            </a:r>
            <a:r>
              <a:rPr lang="es-MX" dirty="0" smtClean="0"/>
              <a:t>nuevos Procesos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9699" y="1484784"/>
            <a:ext cx="8383588" cy="48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Dos modelos de creación de un nuevo proceso</a:t>
            </a:r>
            <a:r>
              <a:rPr kumimoji="0" lang="es-MX" altLang="es-MX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hijo</a:t>
            </a:r>
            <a:endParaRPr kumimoji="0" lang="en-US" altLang="es-MX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proceso HIJO es creado con un nuevo programa, diferente al del PADRE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_____</a:t>
            </a:r>
            <a:r>
              <a:rPr kumimoji="0" lang="en-US" altLang="es-MX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w</a:t>
            </a:r>
            <a:endParaRPr kumimoji="0" lang="es-MX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proceso HIJO es creado con un programa duplicado del PADRE (</a:t>
            </a:r>
            <a:r>
              <a:rPr kumimoji="0" lang="es-MX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clon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)</a:t>
            </a:r>
            <a:r>
              <a:rPr kumimoji="0" lang="en-U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_____</a:t>
            </a:r>
            <a:r>
              <a:rPr kumimoji="0" lang="en-US" altLang="es-MX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ul</a:t>
            </a:r>
            <a:endParaRPr kumimoji="0" lang="en-US" altLang="es-MX" sz="12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lvl="2">
              <a:defRPr/>
            </a:pPr>
            <a:r>
              <a:rPr lang="es-MX" altLang="es-MX" sz="2000" kern="0" dirty="0" smtClean="0">
                <a:latin typeface="Comic Sans MS"/>
              </a:rPr>
              <a:t>En un segundo paso se substituye el nuevo programa en el proceso hijo recién creado</a:t>
            </a:r>
            <a:endParaRPr lang="es-MX" altLang="es-MX" sz="2000" kern="0" dirty="0" smtClean="0">
              <a:solidFill>
                <a:srgbClr val="000000"/>
              </a:solidFill>
              <a:latin typeface="Comic Sans MS"/>
            </a:endParaRPr>
          </a:p>
          <a:p>
            <a:pPr lvl="0"/>
            <a:r>
              <a:rPr lang="es-MX" altLang="es-MX" kern="0" dirty="0" smtClean="0">
                <a:solidFill>
                  <a:srgbClr val="000000"/>
                </a:solidFill>
                <a:latin typeface="Comic Sans MS"/>
              </a:rPr>
              <a:t>El </a:t>
            </a:r>
            <a:r>
              <a:rPr lang="es-MX" altLang="es-MX" kern="0" dirty="0">
                <a:solidFill>
                  <a:srgbClr val="000000"/>
                </a:solidFill>
                <a:latin typeface="Comic Sans MS"/>
              </a:rPr>
              <a:t>proceso HIJO tiene un PID diferente al PADRE</a:t>
            </a:r>
            <a:endParaRPr kumimoji="0" lang="en-US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s-MX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555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1934</Words>
  <Application>Microsoft Office PowerPoint</Application>
  <PresentationFormat>Presentación en pantalla (4:3)</PresentationFormat>
  <Paragraphs>386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Comic Sans MS</vt:lpstr>
      <vt:lpstr>Courier New</vt:lpstr>
      <vt:lpstr>Helvetica</vt:lpstr>
      <vt:lpstr>Monotype Sorts</vt:lpstr>
      <vt:lpstr>Times New Roman</vt:lpstr>
      <vt:lpstr>Wingdings</vt:lpstr>
      <vt:lpstr>Tema de Office</vt:lpstr>
      <vt:lpstr>1_Diseño personalizado</vt:lpstr>
      <vt:lpstr>Diseño personalizado</vt:lpstr>
      <vt:lpstr>SISTEMAS OPERATIVOS</vt:lpstr>
      <vt:lpstr>Processes</vt:lpstr>
      <vt:lpstr>Operations on Processes</vt:lpstr>
      <vt:lpstr>Creación y Arranque de Procesos</vt:lpstr>
      <vt:lpstr>Árbol de procesos en Linux/Unix</vt:lpstr>
      <vt:lpstr>Starting a process execution</vt:lpstr>
      <vt:lpstr>Mandar ejecutar un proceso</vt:lpstr>
      <vt:lpstr>Identificación de un proceso</vt:lpstr>
      <vt:lpstr>Creación de nuevos Procesos</vt:lpstr>
      <vt:lpstr>Creación de Procesos (cont.)</vt:lpstr>
      <vt:lpstr>Unix/Linux: Creating a new Process</vt:lpstr>
      <vt:lpstr>Creación de un Proceso en UNIX</vt:lpstr>
      <vt:lpstr>Arranque de nuevo progama Linux</vt:lpstr>
      <vt:lpstr>Program eJe (parent’s program)</vt:lpstr>
      <vt:lpstr>Program Yeye (child’s program)</vt:lpstr>
      <vt:lpstr>Starting with “eJe”</vt:lpstr>
      <vt:lpstr>A new process – a child (clon)</vt:lpstr>
      <vt:lpstr>2 processes – father &amp; child (clon)</vt:lpstr>
      <vt:lpstr>2 processes – father &amp; child (clon)</vt:lpstr>
      <vt:lpstr>2 processes – father &amp; child (clon)</vt:lpstr>
      <vt:lpstr>2 processes – father &amp; child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466</cp:revision>
  <cp:lastPrinted>2016-02-11T00:30:33Z</cp:lastPrinted>
  <dcterms:created xsi:type="dcterms:W3CDTF">2014-08-28T12:23:32Z</dcterms:created>
  <dcterms:modified xsi:type="dcterms:W3CDTF">2019-02-14T17:01:08Z</dcterms:modified>
</cp:coreProperties>
</file>