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2"/>
  </p:notesMasterIdLst>
  <p:handoutMasterIdLst>
    <p:handoutMasterId r:id="rId23"/>
  </p:handoutMasterIdLst>
  <p:sldIdLst>
    <p:sldId id="258" r:id="rId4"/>
    <p:sldId id="299" r:id="rId5"/>
    <p:sldId id="322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60" r:id="rId21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6" d="100"/>
          <a:sy n="96" d="100"/>
        </p:scale>
        <p:origin x="78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14/02/2019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14/02/2019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14/02/2019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14/02/2019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14/02/2019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14/02/2019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14/02/2019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14/02/2019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14/02/2019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14/02/2019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14/02/2019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 </a:t>
            </a:r>
            <a:r>
              <a:rPr lang="es-MX" dirty="0" err="1"/>
              <a:t>processes</a:t>
            </a:r>
            <a:r>
              <a:rPr lang="es-MX" dirty="0"/>
              <a:t> – </a:t>
            </a:r>
            <a:r>
              <a:rPr lang="es-MX" dirty="0" err="1"/>
              <a:t>father</a:t>
            </a:r>
            <a:r>
              <a:rPr lang="es-MX" dirty="0"/>
              <a:t> &amp; </a:t>
            </a:r>
            <a:r>
              <a:rPr lang="es-MX" dirty="0" err="1"/>
              <a:t>child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iJi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8" y="1730375"/>
            <a:ext cx="2840037" cy="7381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iJi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1400" b="1" i="0" u="sng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1400" b="1" i="0" u="sng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8" y="1349375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spawn(“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514600" y="3233738"/>
            <a:ext cx="1241425" cy="306387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¿?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PID=490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Hasta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la vista daddy\n”);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exit(#);</a:t>
            </a:r>
          </a:p>
        </p:txBody>
      </p:sp>
      <p:sp>
        <p:nvSpPr>
          <p:cNvPr id="17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The child process with the “Yeye” program begins with the first instruction. 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8" name="20 Conector recto de flecha"/>
          <p:cNvCxnSpPr>
            <a:cxnSpLocks noChangeShapeType="1"/>
          </p:cNvCxnSpPr>
          <p:nvPr/>
        </p:nvCxnSpPr>
        <p:spPr bwMode="auto">
          <a:xfrm flipV="1">
            <a:off x="3505200" y="3276600"/>
            <a:ext cx="1154113" cy="414338"/>
          </a:xfrm>
          <a:prstGeom prst="straightConnector1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494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 </a:t>
            </a:r>
            <a:r>
              <a:rPr lang="es-MX" dirty="0" err="1"/>
              <a:t>processes</a:t>
            </a:r>
            <a:r>
              <a:rPr lang="es-MX" dirty="0"/>
              <a:t> – </a:t>
            </a:r>
            <a:r>
              <a:rPr lang="es-MX" dirty="0" err="1"/>
              <a:t>father</a:t>
            </a:r>
            <a:r>
              <a:rPr lang="es-MX" dirty="0"/>
              <a:t> &amp; </a:t>
            </a:r>
            <a:r>
              <a:rPr lang="es-MX" dirty="0" err="1"/>
              <a:t>child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iJi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8" y="1730375"/>
            <a:ext cx="2840037" cy="9540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iJi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Hasta la vista daddy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father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8" y="1349375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spawn(“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276600" y="3744913"/>
            <a:ext cx="1241425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490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PID=490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Hasta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la vista daddy\n”);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exit(#);</a:t>
            </a:r>
          </a:p>
        </p:txBody>
      </p:sp>
      <p:sp>
        <p:nvSpPr>
          <p:cNvPr id="17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The father goes blocked because </a:t>
            </a:r>
            <a:r>
              <a:rPr lang="es-ES" altLang="es-MX" sz="1800" i="1" smtClean="0">
                <a:solidFill>
                  <a:srgbClr val="000000"/>
                </a:solidFill>
                <a:latin typeface="Times New Roman" pitchFamily="18" charset="0"/>
              </a:rPr>
              <a:t>waitpid( )</a:t>
            </a: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; the child continues and is close to exit. 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330575" y="4213225"/>
            <a:ext cx="59848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waits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965825" y="4038600"/>
            <a:ext cx="123983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Ready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to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exit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4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 </a:t>
            </a:r>
            <a:r>
              <a:rPr lang="es-MX" dirty="0" err="1"/>
              <a:t>processes</a:t>
            </a:r>
            <a:r>
              <a:rPr lang="es-MX" dirty="0"/>
              <a:t> – </a:t>
            </a:r>
            <a:r>
              <a:rPr lang="es-MX" dirty="0" err="1"/>
              <a:t>father</a:t>
            </a:r>
            <a:r>
              <a:rPr lang="es-MX" dirty="0"/>
              <a:t> &amp; </a:t>
            </a:r>
            <a:r>
              <a:rPr lang="es-MX" dirty="0" err="1"/>
              <a:t>child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iJi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8" y="1708944"/>
            <a:ext cx="2840037" cy="9540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iJi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Hasta la vista daddy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father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8" y="1327944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spawn(“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276600" y="3744913"/>
            <a:ext cx="1241425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490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PID=490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Hasta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la vista daddy\n”);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exit(#);</a:t>
            </a:r>
          </a:p>
        </p:txBody>
      </p:sp>
      <p:sp>
        <p:nvSpPr>
          <p:cNvPr id="17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When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child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exits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an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information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and a </a:t>
            </a:r>
            <a:r>
              <a:rPr lang="es-ES" altLang="es-MX" sz="1800" i="1" dirty="0" err="1" smtClean="0">
                <a:solidFill>
                  <a:srgbClr val="000000"/>
                </a:solidFill>
                <a:latin typeface="Times New Roman" pitchFamily="18" charset="0"/>
              </a:rPr>
              <a:t>signal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are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sent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father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via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OS. </a:t>
            </a:r>
            <a:endParaRPr lang="es-MX" altLang="es-MX" sz="1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8" name="20 Conector recto de flecha"/>
          <p:cNvCxnSpPr>
            <a:cxnSpLocks noChangeShapeType="1"/>
          </p:cNvCxnSpPr>
          <p:nvPr/>
        </p:nvCxnSpPr>
        <p:spPr bwMode="auto">
          <a:xfrm rot="10800000" flipV="1">
            <a:off x="3222625" y="4125913"/>
            <a:ext cx="1501775" cy="184150"/>
          </a:xfrm>
          <a:prstGeom prst="straightConnector1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494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 </a:t>
            </a:r>
            <a:r>
              <a:rPr lang="es-MX" dirty="0" err="1"/>
              <a:t>process</a:t>
            </a:r>
            <a:r>
              <a:rPr lang="es-MX" dirty="0"/>
              <a:t> – </a:t>
            </a:r>
            <a:r>
              <a:rPr lang="es-MX" dirty="0" err="1"/>
              <a:t>father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iJi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8" y="1708944"/>
            <a:ext cx="2840037" cy="9540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iJi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Hasta la vista daddy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the father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8" y="1327944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spawn(“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276600" y="3744913"/>
            <a:ext cx="1241425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490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When the father receives the exit from the child, it is unblocked, and the child finishes.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6" name="20 Conector recto de flecha"/>
          <p:cNvCxnSpPr>
            <a:cxnSpLocks noChangeShapeType="1"/>
          </p:cNvCxnSpPr>
          <p:nvPr/>
        </p:nvCxnSpPr>
        <p:spPr bwMode="auto">
          <a:xfrm rot="10800000" flipV="1">
            <a:off x="3222625" y="4125913"/>
            <a:ext cx="1501775" cy="184150"/>
          </a:xfrm>
          <a:prstGeom prst="straightConnector1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16 CuadroTexto"/>
          <p:cNvSpPr txBox="1"/>
          <p:nvPr/>
        </p:nvSpPr>
        <p:spPr>
          <a:xfrm>
            <a:off x="4757738" y="3863975"/>
            <a:ext cx="1239837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Child’s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exit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4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Interior de un Shell Unix, </a:t>
            </a:r>
            <a:r>
              <a:rPr lang="es-MX" dirty="0" err="1"/>
              <a:t>p.e</a:t>
            </a:r>
            <a:r>
              <a:rPr lang="es-MX" dirty="0"/>
              <a:t>. </a:t>
            </a:r>
            <a:r>
              <a:rPr lang="es-MX" i="1" dirty="0" err="1"/>
              <a:t>sh</a:t>
            </a:r>
            <a:endParaRPr lang="es-MX" i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3363" y="1340768"/>
            <a:ext cx="8696325" cy="512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n-US" altLang="es-MX" sz="2000" kern="0" dirty="0" err="1" smtClean="0">
                <a:solidFill>
                  <a:srgbClr val="0000CC"/>
                </a:solidFill>
                <a:latin typeface="Times New Roman" pitchFamily="18" charset="0"/>
              </a:rPr>
              <a:t>int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s-MX" sz="2000" kern="0" dirty="0" err="1" smtClean="0">
                <a:solidFill>
                  <a:srgbClr val="0000CC"/>
                </a:solidFill>
                <a:latin typeface="Times New Roman" pitchFamily="18" charset="0"/>
              </a:rPr>
              <a:t>childpid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while (TRUE)	</a:t>
            </a:r>
            <a:r>
              <a:rPr lang="en-US" altLang="es-MX" sz="2000" kern="0" dirty="0" smtClean="0">
                <a:latin typeface="Times New Roman" pitchFamily="18" charset="0"/>
              </a:rPr>
              <a:t>/* </a:t>
            </a:r>
            <a:r>
              <a:rPr lang="es-MX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ciclando</a:t>
            </a:r>
            <a:r>
              <a:rPr lang="en-US" altLang="es-MX" sz="2000" kern="0" dirty="0" smtClean="0">
                <a:latin typeface="Times New Roman" pitchFamily="18" charset="0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{  </a:t>
            </a:r>
            <a:r>
              <a:rPr lang="en-US" altLang="es-MX" sz="2000" kern="0" dirty="0" err="1" smtClean="0">
                <a:solidFill>
                  <a:srgbClr val="0000CC"/>
                </a:solidFill>
                <a:latin typeface="Times New Roman" pitchFamily="18" charset="0"/>
              </a:rPr>
              <a:t>type_prompt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( );</a:t>
            </a:r>
            <a:r>
              <a:rPr lang="en-US" altLang="es-MX" sz="2000" kern="0" dirty="0" smtClean="0">
                <a:latin typeface="Times New Roman" pitchFamily="18" charset="0"/>
              </a:rPr>
              <a:t>	/*</a:t>
            </a:r>
            <a:r>
              <a:rPr lang="en-US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s-MX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imprime </a:t>
            </a:r>
            <a:r>
              <a:rPr lang="es-MX" altLang="es-MX" sz="2000" i="1" u="sng" kern="0" dirty="0" err="1" smtClean="0">
                <a:solidFill>
                  <a:srgbClr val="990000"/>
                </a:solidFill>
                <a:latin typeface="Times New Roman" pitchFamily="18" charset="0"/>
              </a:rPr>
              <a:t>prompt</a:t>
            </a:r>
            <a:r>
              <a:rPr lang="es-MX" altLang="es-MX" sz="2000" i="1" u="sng" kern="0" dirty="0" smtClean="0">
                <a:solidFill>
                  <a:srgbClr val="990000"/>
                </a:solidFill>
                <a:latin typeface="Times New Roman" pitchFamily="18" charset="0"/>
              </a:rPr>
              <a:t>&gt;</a:t>
            </a:r>
            <a:r>
              <a:rPr lang="en-US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altLang="es-MX" sz="2000" kern="0" dirty="0" smtClean="0">
                <a:latin typeface="Times New Roman" pitchFamily="18" charset="0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n-US" altLang="es-MX" sz="2000" kern="0" dirty="0" smtClean="0">
                <a:latin typeface="Times New Roman" pitchFamily="18" charset="0"/>
              </a:rPr>
              <a:t>   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s-MX" sz="2000" kern="0" dirty="0" err="1" smtClean="0">
                <a:solidFill>
                  <a:srgbClr val="0000CC"/>
                </a:solidFill>
                <a:latin typeface="Times New Roman" pitchFamily="18" charset="0"/>
              </a:rPr>
              <a:t>read_command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(command, parameters)</a:t>
            </a:r>
            <a:r>
              <a:rPr lang="en-US" altLang="es-MX" sz="2000" kern="0" dirty="0" smtClean="0">
                <a:latin typeface="Times New Roman" pitchFamily="18" charset="0"/>
              </a:rPr>
              <a:t>	/* </a:t>
            </a:r>
            <a:r>
              <a:rPr lang="es-MX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lee de terminal</a:t>
            </a:r>
            <a:r>
              <a:rPr lang="en-US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altLang="es-MX" sz="2000" kern="0" dirty="0" smtClean="0">
                <a:latin typeface="Times New Roman" pitchFamily="18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Tx/>
              <a:buNone/>
              <a:tabLst>
                <a:tab pos="5424488" algn="l"/>
              </a:tabLst>
            </a:pP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s-MX" altLang="es-MX" sz="2000" kern="0" dirty="0" err="1" smtClean="0">
                <a:solidFill>
                  <a:srgbClr val="0000CC"/>
                </a:solidFill>
                <a:latin typeface="Times New Roman" pitchFamily="18" charset="0"/>
              </a:rPr>
              <a:t>childpid</a:t>
            </a: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= </a:t>
            </a:r>
            <a:r>
              <a:rPr lang="es-MX" altLang="es-MX" sz="2000" i="1" kern="0" dirty="0" err="1" smtClean="0">
                <a:solidFill>
                  <a:srgbClr val="0000CC"/>
                </a:solidFill>
                <a:latin typeface="Times New Roman" pitchFamily="18" charset="0"/>
              </a:rPr>
              <a:t>fork</a:t>
            </a:r>
            <a:r>
              <a:rPr lang="es-MX" altLang="es-MX" sz="2000" i="1" kern="0" dirty="0" smtClean="0">
                <a:solidFill>
                  <a:srgbClr val="0000CC"/>
                </a:solidFill>
                <a:latin typeface="Times New Roman" pitchFamily="18" charset="0"/>
              </a:rPr>
              <a:t>()</a:t>
            </a: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Tx/>
              <a:buNone/>
              <a:tabLst>
                <a:tab pos="5424488" algn="l"/>
              </a:tabLst>
            </a:pP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if (</a:t>
            </a:r>
            <a:r>
              <a:rPr lang="en-US" altLang="es-MX" sz="2000" kern="0" dirty="0" err="1" smtClean="0">
                <a:solidFill>
                  <a:srgbClr val="0000CC"/>
                </a:solidFill>
                <a:latin typeface="Times New Roman" pitchFamily="18" charset="0"/>
              </a:rPr>
              <a:t>childpid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!= 0) </a:t>
            </a:r>
            <a:r>
              <a:rPr lang="en-US" altLang="es-MX" sz="2000" kern="0" dirty="0" smtClean="0">
                <a:latin typeface="Times New Roman" pitchFamily="18" charset="0"/>
              </a:rPr>
              <a:t>	/* </a:t>
            </a:r>
            <a:r>
              <a:rPr lang="es-MX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crea proceso hijo</a:t>
            </a:r>
            <a:r>
              <a:rPr lang="en-US" altLang="es-MX" sz="2000" kern="0" dirty="0" smtClean="0">
                <a:latin typeface="Times New Roman" pitchFamily="18" charset="0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n-US" altLang="es-MX" sz="2000" kern="0" dirty="0" smtClean="0">
                <a:latin typeface="Times New Roman" pitchFamily="18" charset="0"/>
              </a:rPr>
              <a:t>    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{</a:t>
            </a:r>
            <a:r>
              <a:rPr lang="es-MX" altLang="es-MX" sz="2000" kern="0" dirty="0" smtClean="0">
                <a:latin typeface="Times New Roman" pitchFamily="18" charset="0"/>
              </a:rPr>
              <a:t>   </a:t>
            </a:r>
            <a:r>
              <a:rPr lang="en-US" altLang="es-MX" sz="2000" i="1" kern="0" dirty="0" smtClean="0">
                <a:latin typeface="Times New Roman" pitchFamily="18" charset="0"/>
              </a:rPr>
              <a:t>/* </a:t>
            </a:r>
            <a:r>
              <a:rPr lang="en-US" altLang="es-MX" sz="2000" i="1" kern="0" dirty="0" smtClean="0">
                <a:solidFill>
                  <a:srgbClr val="990000"/>
                </a:solidFill>
                <a:latin typeface="Times New Roman" pitchFamily="18" charset="0"/>
              </a:rPr>
              <a:t>Parent code</a:t>
            </a:r>
            <a:r>
              <a:rPr lang="es-MX" altLang="es-MX" sz="2000" i="1" kern="0" dirty="0" smtClean="0">
                <a:solidFill>
                  <a:srgbClr val="990000"/>
                </a:solidFill>
                <a:latin typeface="Times New Roman" pitchFamily="18" charset="0"/>
              </a:rPr>
              <a:t>, primer plano</a:t>
            </a:r>
            <a:r>
              <a:rPr lang="en-US" altLang="es-MX" sz="2000" i="1" kern="0" dirty="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altLang="es-MX" sz="2000" i="1" kern="0" dirty="0" smtClean="0">
                <a:latin typeface="Times New Roman" pitchFamily="18" charset="0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n-US" altLang="es-MX" sz="2000" kern="0" dirty="0" smtClean="0">
                <a:latin typeface="Times New Roman" pitchFamily="18" charset="0"/>
              </a:rPr>
              <a:t>    </a:t>
            </a:r>
            <a:r>
              <a:rPr lang="es-MX" altLang="es-MX" sz="2000" kern="0" dirty="0" smtClean="0">
                <a:latin typeface="Times New Roman" pitchFamily="18" charset="0"/>
              </a:rPr>
              <a:t>    </a:t>
            </a:r>
            <a:r>
              <a:rPr lang="en-US" altLang="es-MX" sz="2000" i="1" kern="0" dirty="0" err="1" smtClean="0">
                <a:solidFill>
                  <a:srgbClr val="0000CC"/>
                </a:solidFill>
                <a:latin typeface="Times New Roman" pitchFamily="18" charset="0"/>
              </a:rPr>
              <a:t>waitpid</a:t>
            </a:r>
            <a:r>
              <a:rPr lang="en-US" altLang="es-MX" sz="2000" i="1" kern="0" dirty="0" smtClean="0">
                <a:solidFill>
                  <a:srgbClr val="0000CC"/>
                </a:solidFill>
                <a:latin typeface="Times New Roman" pitchFamily="18" charset="0"/>
              </a:rPr>
              <a:t>( -1, &amp;status, 0)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;</a:t>
            </a:r>
            <a:r>
              <a:rPr lang="en-US" altLang="es-MX" sz="2000" kern="0" dirty="0" smtClean="0">
                <a:latin typeface="Times New Roman" pitchFamily="18" charset="0"/>
              </a:rPr>
              <a:t>	/* </a:t>
            </a:r>
            <a:r>
              <a:rPr lang="es-MX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espera a que</a:t>
            </a:r>
            <a:r>
              <a:rPr lang="en-US" altLang="es-MX" sz="2000" kern="0" dirty="0" smtClean="0">
                <a:latin typeface="Times New Roman" pitchFamily="18" charset="0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}</a:t>
            </a:r>
            <a:endParaRPr lang="es-MX" altLang="es-MX" sz="2000" kern="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else</a:t>
            </a:r>
            <a:endParaRPr lang="es-MX" altLang="es-MX" sz="2000" kern="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  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{</a:t>
            </a:r>
            <a:r>
              <a:rPr lang="es-MX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es-MX" sz="2000" i="1" kern="0" dirty="0" smtClean="0">
                <a:latin typeface="Times New Roman" pitchFamily="18" charset="0"/>
              </a:rPr>
              <a:t>/*</a:t>
            </a:r>
            <a:r>
              <a:rPr lang="en-US" altLang="es-MX" sz="2000" i="1" kern="0" dirty="0" smtClean="0">
                <a:solidFill>
                  <a:srgbClr val="990000"/>
                </a:solidFill>
                <a:latin typeface="Times New Roman" pitchFamily="18" charset="0"/>
              </a:rPr>
              <a:t> Child code</a:t>
            </a:r>
            <a:r>
              <a:rPr lang="en-US" altLang="es-MX" sz="2000" i="1" kern="0" dirty="0" smtClean="0">
                <a:latin typeface="Times New Roman" pitchFamily="18" charset="0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n-US" altLang="es-MX" sz="2000" kern="0" dirty="0" smtClean="0">
                <a:latin typeface="Times New Roman" pitchFamily="18" charset="0"/>
              </a:rPr>
              <a:t>    </a:t>
            </a:r>
            <a:r>
              <a:rPr lang="es-MX" altLang="es-MX" sz="2000" kern="0" dirty="0" smtClean="0">
                <a:latin typeface="Times New Roman" pitchFamily="18" charset="0"/>
              </a:rPr>
              <a:t>    </a:t>
            </a:r>
            <a:r>
              <a:rPr lang="en-US" altLang="es-MX" sz="2000" i="1" kern="0" dirty="0" smtClean="0">
                <a:solidFill>
                  <a:srgbClr val="0000CC"/>
                </a:solidFill>
                <a:latin typeface="Times New Roman" pitchFamily="18" charset="0"/>
              </a:rPr>
              <a:t>exec (command, parameters, 0)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;</a:t>
            </a:r>
            <a:r>
              <a:rPr lang="en-US" altLang="es-MX" sz="2000" kern="0" dirty="0" smtClean="0">
                <a:latin typeface="Times New Roman" pitchFamily="18" charset="0"/>
              </a:rPr>
              <a:t>	/* </a:t>
            </a:r>
            <a:r>
              <a:rPr lang="es-MX" altLang="es-MX" sz="2000" kern="0" dirty="0" smtClean="0">
                <a:solidFill>
                  <a:srgbClr val="990000"/>
                </a:solidFill>
                <a:latin typeface="Times New Roman" pitchFamily="18" charset="0"/>
              </a:rPr>
              <a:t>nuevo código</a:t>
            </a:r>
            <a:r>
              <a:rPr lang="en-US" altLang="es-MX" sz="2000" kern="0" dirty="0" smtClean="0">
                <a:latin typeface="Times New Roman" pitchFamily="18" charset="0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n-US" altLang="es-MX" sz="2000" kern="0" dirty="0" smtClean="0">
                <a:latin typeface="Times New Roman" pitchFamily="18" charset="0"/>
              </a:rPr>
              <a:t> </a:t>
            </a:r>
            <a:r>
              <a:rPr lang="es-MX" altLang="es-MX" sz="2000" kern="0" dirty="0" smtClean="0">
                <a:latin typeface="Times New Roman" pitchFamily="18" charset="0"/>
              </a:rPr>
              <a:t>  </a:t>
            </a: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}</a:t>
            </a:r>
            <a:endParaRPr lang="es-MX" altLang="es-MX" sz="2000" kern="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5424488" algn="l"/>
              </a:tabLst>
            </a:pPr>
            <a:r>
              <a:rPr lang="en-US" altLang="es-MX" sz="2000" kern="0" dirty="0" smtClean="0">
                <a:solidFill>
                  <a:srgbClr val="0000CC"/>
                </a:solidFill>
                <a:latin typeface="Times New Roman" pitchFamily="18" charset="0"/>
              </a:rPr>
              <a:t>} </a:t>
            </a:r>
            <a:r>
              <a:rPr lang="en-US" altLang="es-MX" sz="2000" i="1" kern="0" dirty="0" smtClean="0">
                <a:latin typeface="Times New Roman" pitchFamily="18" charset="0"/>
              </a:rPr>
              <a:t>/* </a:t>
            </a:r>
            <a:r>
              <a:rPr lang="es-MX" altLang="es-MX" sz="2000" i="1" kern="0" dirty="0" smtClean="0">
                <a:latin typeface="Times New Roman" pitchFamily="18" charset="0"/>
              </a:rPr>
              <a:t>no se muestran los casos de error</a:t>
            </a:r>
            <a:r>
              <a:rPr lang="en-US" altLang="es-MX" sz="2000" i="1" kern="0" dirty="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altLang="es-MX" sz="2000" i="1" kern="0" dirty="0" smtClean="0">
                <a:latin typeface="Times New Roman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6494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Interior de un </a:t>
            </a:r>
            <a:r>
              <a:rPr lang="es-MX" dirty="0" err="1"/>
              <a:t>shell</a:t>
            </a:r>
            <a:r>
              <a:rPr lang="es-MX" dirty="0"/>
              <a:t> </a:t>
            </a:r>
            <a:r>
              <a:rPr lang="es-MX" dirty="0" err="1"/>
              <a:t>WinNT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3362" y="1484784"/>
            <a:ext cx="8696325" cy="4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>
              <a:buFontTx/>
              <a:buNone/>
              <a:tabLst>
                <a:tab pos="5424488" algn="l"/>
              </a:tabLst>
            </a:pPr>
            <a:r>
              <a:rPr lang="en-US" altLang="es-MX" sz="2400" kern="0" smtClean="0">
                <a:solidFill>
                  <a:srgbClr val="0000CC"/>
                </a:solidFill>
                <a:latin typeface="Tahoma" pitchFamily="34" charset="0"/>
              </a:rPr>
              <a:t>while (TRUE)                             </a:t>
            </a:r>
            <a:r>
              <a:rPr lang="en-US" altLang="es-MX" sz="2400" kern="0" smtClean="0">
                <a:latin typeface="Tahoma" pitchFamily="34" charset="0"/>
              </a:rPr>
              <a:t>/* </a:t>
            </a:r>
            <a:r>
              <a:rPr lang="es-MX" altLang="es-MX" sz="2400" kern="0" smtClean="0">
                <a:solidFill>
                  <a:srgbClr val="990000"/>
                </a:solidFill>
                <a:latin typeface="Tahoma" pitchFamily="34" charset="0"/>
              </a:rPr>
              <a:t>ciclando</a:t>
            </a:r>
            <a:r>
              <a:rPr lang="en-US" altLang="es-MX" sz="2400" kern="0" smtClean="0">
                <a:latin typeface="Tahoma" pitchFamily="34" charset="0"/>
              </a:rPr>
              <a:t> */</a:t>
            </a:r>
          </a:p>
          <a:p>
            <a:pPr>
              <a:buFontTx/>
              <a:buNone/>
              <a:tabLst>
                <a:tab pos="5424488" algn="l"/>
              </a:tabLst>
            </a:pPr>
            <a:r>
              <a:rPr lang="es-MX" altLang="es-MX" sz="2400" kern="0" smtClean="0">
                <a:solidFill>
                  <a:srgbClr val="0000CC"/>
                </a:solidFill>
                <a:latin typeface="Tahoma" pitchFamily="34" charset="0"/>
              </a:rPr>
              <a:t>{  </a:t>
            </a:r>
            <a:r>
              <a:rPr lang="en-US" altLang="es-MX" sz="2400" kern="0" smtClean="0">
                <a:solidFill>
                  <a:srgbClr val="0000CC"/>
                </a:solidFill>
                <a:latin typeface="Tahoma" pitchFamily="34" charset="0"/>
              </a:rPr>
              <a:t>type_prompt( );</a:t>
            </a:r>
            <a:r>
              <a:rPr lang="en-US" altLang="es-MX" sz="2400" kern="0" smtClean="0">
                <a:latin typeface="Tahoma" pitchFamily="34" charset="0"/>
              </a:rPr>
              <a:t>                    /*</a:t>
            </a:r>
            <a:r>
              <a:rPr lang="es-MX" altLang="es-MX" sz="2400" kern="0" smtClean="0">
                <a:solidFill>
                  <a:srgbClr val="990000"/>
                </a:solidFill>
                <a:latin typeface="Tahoma" pitchFamily="34" charset="0"/>
              </a:rPr>
              <a:t>imprime </a:t>
            </a:r>
            <a:r>
              <a:rPr lang="es-MX" altLang="es-MX" sz="2400" i="1" u="sng" kern="0" smtClean="0">
                <a:solidFill>
                  <a:srgbClr val="990000"/>
                </a:solidFill>
                <a:latin typeface="Tahoma" pitchFamily="34" charset="0"/>
              </a:rPr>
              <a:t>prompt&gt;</a:t>
            </a:r>
            <a:r>
              <a:rPr lang="en-US" altLang="es-MX" sz="2400" kern="0" smtClean="0">
                <a:solidFill>
                  <a:srgbClr val="990000"/>
                </a:solidFill>
                <a:latin typeface="Tahoma" pitchFamily="34" charset="0"/>
              </a:rPr>
              <a:t> </a:t>
            </a:r>
            <a:r>
              <a:rPr lang="en-US" altLang="es-MX" sz="2400" kern="0" smtClean="0">
                <a:latin typeface="Tahoma" pitchFamily="34" charset="0"/>
              </a:rPr>
              <a:t>*/</a:t>
            </a:r>
          </a:p>
          <a:p>
            <a:pPr>
              <a:buFontTx/>
              <a:buNone/>
              <a:tabLst>
                <a:tab pos="5424488" algn="l"/>
              </a:tabLst>
            </a:pPr>
            <a:r>
              <a:rPr lang="en-US" altLang="es-MX" sz="2400" kern="0" smtClean="0">
                <a:latin typeface="Tahoma" pitchFamily="34" charset="0"/>
              </a:rPr>
              <a:t>   </a:t>
            </a:r>
            <a:r>
              <a:rPr lang="en-US" altLang="es-MX" sz="2400" kern="0" smtClean="0">
                <a:solidFill>
                  <a:srgbClr val="0000CC"/>
                </a:solidFill>
                <a:latin typeface="Tahoma" pitchFamily="34" charset="0"/>
              </a:rPr>
              <a:t> read_command (command, parameters)</a:t>
            </a:r>
            <a:r>
              <a:rPr lang="en-US" altLang="es-MX" sz="2400" kern="0" smtClean="0">
                <a:latin typeface="Tahoma" pitchFamily="34" charset="0"/>
              </a:rPr>
              <a:t>	/* </a:t>
            </a:r>
            <a:r>
              <a:rPr lang="es-MX" altLang="es-MX" sz="2400" kern="0" smtClean="0">
                <a:solidFill>
                  <a:srgbClr val="990000"/>
                </a:solidFill>
                <a:latin typeface="Tahoma" pitchFamily="34" charset="0"/>
              </a:rPr>
              <a:t>lee de 	terminal</a:t>
            </a:r>
            <a:r>
              <a:rPr lang="en-US" altLang="es-MX" sz="2400" kern="0" smtClean="0">
                <a:solidFill>
                  <a:srgbClr val="990000"/>
                </a:solidFill>
                <a:latin typeface="Tahoma" pitchFamily="34" charset="0"/>
              </a:rPr>
              <a:t> </a:t>
            </a:r>
            <a:r>
              <a:rPr lang="en-US" altLang="es-MX" sz="2400" kern="0" smtClean="0">
                <a:latin typeface="Tahoma" pitchFamily="34" charset="0"/>
              </a:rPr>
              <a:t>*/</a:t>
            </a:r>
          </a:p>
          <a:p>
            <a:pPr>
              <a:spcBef>
                <a:spcPct val="75000"/>
              </a:spcBef>
              <a:buFontTx/>
              <a:buNone/>
              <a:tabLst>
                <a:tab pos="5424488" algn="l"/>
              </a:tabLst>
            </a:pPr>
            <a:r>
              <a:rPr lang="es-MX" altLang="es-MX" sz="2400" kern="0" smtClean="0">
                <a:solidFill>
                  <a:srgbClr val="0000CC"/>
                </a:solidFill>
                <a:latin typeface="Tahoma" pitchFamily="34" charset="0"/>
              </a:rPr>
              <a:t>    </a:t>
            </a:r>
            <a:r>
              <a:rPr lang="es-MX" altLang="es-MX" sz="2400" i="1" kern="0" smtClean="0">
                <a:solidFill>
                  <a:srgbClr val="0000CC"/>
                </a:solidFill>
                <a:latin typeface="Tahoma" pitchFamily="34" charset="0"/>
              </a:rPr>
              <a:t>spawn</a:t>
            </a:r>
            <a:r>
              <a:rPr lang="en-US" altLang="es-MX" sz="2400" i="1" kern="0" smtClean="0">
                <a:solidFill>
                  <a:srgbClr val="0000CC"/>
                </a:solidFill>
                <a:latin typeface="Tahoma" pitchFamily="34" charset="0"/>
              </a:rPr>
              <a:t>(command, parameters</a:t>
            </a:r>
            <a:r>
              <a:rPr lang="es-MX" altLang="es-MX" sz="2400" i="1" kern="0" smtClean="0">
                <a:solidFill>
                  <a:srgbClr val="0000CC"/>
                </a:solidFill>
                <a:latin typeface="Tahoma" pitchFamily="34" charset="0"/>
              </a:rPr>
              <a:t>, x</a:t>
            </a:r>
            <a:r>
              <a:rPr lang="en-US" altLang="es-MX" sz="2400" i="1" kern="0" smtClean="0">
                <a:solidFill>
                  <a:srgbClr val="0000CC"/>
                </a:solidFill>
                <a:latin typeface="Tahoma" pitchFamily="34" charset="0"/>
              </a:rPr>
              <a:t>)</a:t>
            </a:r>
            <a:r>
              <a:rPr lang="en-US" altLang="es-MX" sz="2400" kern="0" smtClean="0">
                <a:solidFill>
                  <a:srgbClr val="0000CC"/>
                </a:solidFill>
                <a:latin typeface="Tahoma" pitchFamily="34" charset="0"/>
              </a:rPr>
              <a:t>; </a:t>
            </a:r>
            <a:r>
              <a:rPr lang="en-US" altLang="es-MX" sz="2400" kern="0" smtClean="0">
                <a:latin typeface="Tahoma" pitchFamily="34" charset="0"/>
              </a:rPr>
              <a:t>	/* </a:t>
            </a:r>
            <a:r>
              <a:rPr lang="es-MX" altLang="es-MX" sz="2400" kern="0" smtClean="0">
                <a:solidFill>
                  <a:srgbClr val="990000"/>
                </a:solidFill>
                <a:latin typeface="Tahoma" pitchFamily="34" charset="0"/>
              </a:rPr>
              <a:t>crea proceso hijo 	con su propio 	código. </a:t>
            </a:r>
            <a:r>
              <a:rPr lang="en-US" altLang="es-MX" sz="2400" kern="0" smtClean="0">
                <a:latin typeface="Tahoma" pitchFamily="34" charset="0"/>
              </a:rPr>
              <a:t>*/</a:t>
            </a:r>
          </a:p>
          <a:p>
            <a:pPr>
              <a:buFontTx/>
              <a:buNone/>
              <a:tabLst>
                <a:tab pos="5424488" algn="l"/>
              </a:tabLst>
            </a:pPr>
            <a:r>
              <a:rPr lang="es-MX" altLang="es-MX" sz="2400" kern="0" smtClean="0">
                <a:solidFill>
                  <a:srgbClr val="0000CC"/>
                </a:solidFill>
                <a:latin typeface="Tahoma" pitchFamily="34" charset="0"/>
              </a:rPr>
              <a:t>    </a:t>
            </a:r>
            <a:r>
              <a:rPr lang="en-US" altLang="es-MX" sz="2400" i="1" kern="0" smtClean="0">
                <a:solidFill>
                  <a:srgbClr val="0000CC"/>
                </a:solidFill>
                <a:latin typeface="Tahoma" pitchFamily="34" charset="0"/>
              </a:rPr>
              <a:t>waitpid( -1, &amp;status, 0)</a:t>
            </a:r>
            <a:r>
              <a:rPr lang="en-US" altLang="es-MX" sz="2400" kern="0" smtClean="0">
                <a:solidFill>
                  <a:srgbClr val="0000CC"/>
                </a:solidFill>
                <a:latin typeface="Tahoma" pitchFamily="34" charset="0"/>
              </a:rPr>
              <a:t>;</a:t>
            </a:r>
            <a:r>
              <a:rPr lang="en-US" altLang="es-MX" sz="2400" kern="0" smtClean="0">
                <a:latin typeface="Tahoma" pitchFamily="34" charset="0"/>
              </a:rPr>
              <a:t>	/* </a:t>
            </a:r>
            <a:r>
              <a:rPr lang="es-MX" altLang="es-MX" sz="2400" kern="0" smtClean="0">
                <a:solidFill>
                  <a:srgbClr val="990000"/>
                </a:solidFill>
                <a:latin typeface="Tahoma" pitchFamily="34" charset="0"/>
              </a:rPr>
              <a:t>espera a que</a:t>
            </a:r>
            <a:r>
              <a:rPr lang="en-US" altLang="es-MX" sz="2400" kern="0" smtClean="0">
                <a:latin typeface="Tahoma" pitchFamily="34" charset="0"/>
              </a:rPr>
              <a:t> */</a:t>
            </a:r>
          </a:p>
          <a:p>
            <a:pPr>
              <a:buFontTx/>
              <a:buNone/>
              <a:tabLst>
                <a:tab pos="5424488" algn="l"/>
              </a:tabLst>
            </a:pPr>
            <a:r>
              <a:rPr lang="en-US" altLang="es-MX" sz="2400" kern="0" smtClean="0">
                <a:solidFill>
                  <a:srgbClr val="0000CC"/>
                </a:solidFill>
                <a:latin typeface="Tahoma" pitchFamily="34" charset="0"/>
              </a:rPr>
              <a:t>} </a:t>
            </a:r>
            <a:r>
              <a:rPr lang="en-US" altLang="es-MX" sz="2400" i="1" kern="0" smtClean="0">
                <a:latin typeface="Tahoma" pitchFamily="34" charset="0"/>
              </a:rPr>
              <a:t>/* </a:t>
            </a:r>
            <a:r>
              <a:rPr lang="es-MX" altLang="es-MX" sz="2400" i="1" kern="0" smtClean="0">
                <a:latin typeface="Tahoma" pitchFamily="34" charset="0"/>
              </a:rPr>
              <a:t>no se muestran los casos de error</a:t>
            </a:r>
            <a:r>
              <a:rPr lang="en-US" altLang="es-MX" sz="2400" i="1" kern="0" smtClean="0">
                <a:solidFill>
                  <a:srgbClr val="990000"/>
                </a:solidFill>
                <a:latin typeface="Tahoma" pitchFamily="34" charset="0"/>
              </a:rPr>
              <a:t> </a:t>
            </a:r>
            <a:r>
              <a:rPr lang="en-US" altLang="es-MX" sz="2400" i="1" kern="0" smtClean="0">
                <a:latin typeface="Tahoma" pitchFamily="34" charset="0"/>
              </a:rPr>
              <a:t>*/</a:t>
            </a:r>
            <a:endParaRPr lang="en-US" altLang="es-MX" sz="2400" i="1" kern="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4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Terminación de Procesos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1612" y="1412777"/>
            <a:ext cx="872807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s-MX" altLang="es-MX" sz="2000" kern="0" dirty="0">
              <a:solidFill>
                <a:srgbClr val="000000"/>
              </a:solidFill>
              <a:latin typeface="Comic Sans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Los PADRES pueden terminar la ejecución de los HIJOS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</a:t>
            </a:r>
            <a:r>
              <a:rPr kumimoji="0" lang="en-US" altLang="es-MX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abort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El HIJO a excedido los recursos asignados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No se necesita el proceso HIJO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MX" altLang="es-MX" sz="2000" kern="0" dirty="0" smtClean="0">
              <a:solidFill>
                <a:srgbClr val="000000"/>
              </a:solidFill>
              <a:latin typeface="Comic Sans MS"/>
            </a:endParaRPr>
          </a:p>
          <a:p>
            <a:pPr lvl="0">
              <a:lnSpc>
                <a:spcPct val="90000"/>
              </a:lnSpc>
              <a:defRPr/>
            </a:pPr>
            <a:r>
              <a:rPr lang="es-MX" altLang="es-MX" sz="2000" kern="0" dirty="0" smtClean="0">
                <a:solidFill>
                  <a:srgbClr val="000000"/>
                </a:solidFill>
                <a:latin typeface="Comic Sans MS"/>
              </a:rPr>
              <a:t>El </a:t>
            </a:r>
            <a:r>
              <a:rPr lang="es-MX" altLang="es-MX" sz="2000" kern="0" dirty="0">
                <a:solidFill>
                  <a:srgbClr val="000000"/>
                </a:solidFill>
                <a:latin typeface="Comic Sans MS"/>
              </a:rPr>
              <a:t>PADRE ha terminado (UNIX</a:t>
            </a:r>
            <a:r>
              <a:rPr lang="es-MX" altLang="es-MX" sz="2000" kern="0" dirty="0" smtClean="0">
                <a:solidFill>
                  <a:srgbClr val="000000"/>
                </a:solidFill>
                <a:latin typeface="Comic Sans MS"/>
              </a:rPr>
              <a:t>).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El SO no permite al hijo continuar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omic Sans M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Terminación en cascada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</a:rPr>
              <a:t>El PADRE ha terminado (Windows NT)</a:t>
            </a:r>
            <a:r>
              <a:rPr lang="en-US" altLang="es-MX" sz="2000" kern="0" dirty="0">
                <a:latin typeface="Comic Sans MS"/>
              </a:rPr>
              <a:t>.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El SO permite al hijo continuar, reubicándolo con un nuevo proceso padre (substituto).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992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Terminación de Procesos/UNIX (</a:t>
            </a:r>
            <a:r>
              <a:rPr lang="es-MX" sz="27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1628800"/>
            <a:ext cx="77724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s-MX" altLang="es-MX" sz="2800" kern="0" dirty="0" smtClean="0">
                <a:solidFill>
                  <a:srgbClr val="000000"/>
                </a:solidFill>
                <a:latin typeface="Comic Sans MS"/>
              </a:rPr>
              <a:t>Situaciones irregulares del proceso padre:</a:t>
            </a:r>
            <a:endParaRPr kumimoji="0" lang="es-MX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 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el proceso 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padre 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no espera</a:t>
            </a:r>
            <a:r>
              <a:rPr kumimoji="0" lang="es-MX" altLang="es-MX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al hijo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(no invocó </a:t>
            </a:r>
            <a:r>
              <a:rPr kumimoji="0" lang="es-MX" altLang="es-MX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wait</a:t>
            </a:r>
            <a:r>
              <a:rPr kumimoji="0" lang="es-MX" altLang="es-MX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 ) 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), con el proceso padre todavía activo, el proceso hijo se convierte en un proceso </a:t>
            </a:r>
            <a:r>
              <a:rPr kumimoji="0" lang="es-MX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Zombie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 el proceso padre terminó (sin invocar </a:t>
            </a:r>
            <a:r>
              <a:rPr kumimoji="0" lang="es-MX" altLang="es-MX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wait</a:t>
            </a:r>
            <a:r>
              <a:rPr kumimoji="0" lang="es-MX" altLang="es-MX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 )</a:t>
            </a:r>
            <a:r>
              <a:rPr kumimoji="0" lang="es-MX" altLang="es-MX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), el proceso hijo se convierte en un proceso </a:t>
            </a:r>
            <a:r>
              <a:rPr kumimoji="0" lang="es-MX" altLang="es-MX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Orphan</a:t>
            </a:r>
            <a:r>
              <a:rPr kumimoji="0" lang="es-MX" altLang="es-MX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</a:t>
            </a:r>
            <a:endParaRPr kumimoji="0" lang="en-US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5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14-feb-2019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Operations on 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Processes (cont.)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Terminación de </a:t>
            </a:r>
            <a:r>
              <a:rPr lang="es-MX" dirty="0" smtClean="0"/>
              <a:t>Procesos/UNIX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1484784"/>
            <a:ext cx="77724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exit()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es llamado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Se cierran archivos abiertos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Se liberan </a:t>
            </a:r>
            <a:r>
              <a:rPr lang="es-MX" altLang="es-MX" sz="2400" kern="0" dirty="0" smtClean="0">
                <a:latin typeface="Comic Sans MS"/>
              </a:rPr>
              <a:t>todos los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recursos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s-MX" altLang="es-MX" sz="2400" kern="0" dirty="0">
                <a:latin typeface="Comic Sans MS"/>
              </a:rPr>
              <a:t>S</a:t>
            </a:r>
            <a:r>
              <a:rPr kumimoji="0" lang="es-MX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alva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las estadísticas de uso de recursos y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exit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-status en la estructura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CB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Envía un despertar (</a:t>
            </a: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wakeup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) al padre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Llama a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swtch</a:t>
            </a:r>
            <a:endParaRPr kumimoji="0" lang="en-US" altLang="es-MX" sz="2400" b="0" i="1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Padre colecta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via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pid</a:t>
            </a: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 = wait(status)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el 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exit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-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status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y el </a:t>
            </a:r>
            <a:r>
              <a:rPr kumimoji="0" lang="es-MX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pid</a:t>
            </a: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del Proceso hijo. El proceso hijo termina.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El proceso padre termina.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050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 </a:t>
            </a:r>
            <a:r>
              <a:rPr lang="es-MX" dirty="0" err="1"/>
              <a:t>processes</a:t>
            </a:r>
            <a:r>
              <a:rPr lang="es-MX" dirty="0"/>
              <a:t> – </a:t>
            </a:r>
            <a:r>
              <a:rPr lang="es-MX" dirty="0" err="1"/>
              <a:t>father</a:t>
            </a:r>
            <a:r>
              <a:rPr lang="es-MX" dirty="0"/>
              <a:t> &amp; </a:t>
            </a:r>
            <a:r>
              <a:rPr lang="es-MX" dirty="0" err="1"/>
              <a:t>child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9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20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21" name="20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eJe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2" name="10 CuadroTexto"/>
          <p:cNvSpPr txBox="1">
            <a:spLocks noChangeArrowheads="1"/>
          </p:cNvSpPr>
          <p:nvPr/>
        </p:nvSpPr>
        <p:spPr bwMode="auto">
          <a:xfrm>
            <a:off x="490537" y="1708944"/>
            <a:ext cx="2840037" cy="9540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</a:t>
            </a: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&gt;</a:t>
            </a:r>
            <a:r>
              <a:rPr kumimoji="0" lang="es-ES" alt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</a:t>
            </a:r>
            <a:r>
              <a:rPr kumimoji="0" lang="es-ES" altLang="es-MX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eJe</a:t>
            </a:r>
            <a:endParaRPr kumimoji="0" lang="es-ES" altLang="es-MX" sz="1400" b="1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</a:t>
            </a: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the</a:t>
            </a: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clon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</a:t>
            </a: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the</a:t>
            </a: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father</a:t>
            </a:r>
            <a:endParaRPr kumimoji="0" lang="es-ES" altLang="es-MX" sz="1400" b="1" i="0" u="sng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Hasta </a:t>
            </a: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ls</a:t>
            </a: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vista </a:t>
            </a: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daddy</a:t>
            </a:r>
            <a:endParaRPr kumimoji="0" lang="es-ES" altLang="es-MX" sz="1400" b="1" i="0" u="sng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490537" y="1327944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4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25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765425" y="3624263"/>
            <a:ext cx="123983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482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8" name="13 CuadroTexto"/>
          <p:cNvSpPr txBox="1">
            <a:spLocks noChangeArrowheads="1"/>
          </p:cNvSpPr>
          <p:nvPr/>
        </p:nvSpPr>
        <p:spPr bwMode="auto">
          <a:xfrm>
            <a:off x="4659313" y="2895600"/>
            <a:ext cx="211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PID=482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664075" y="3167063"/>
            <a:ext cx="2160588" cy="2928937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/* several lines of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Hasta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la vista daddy\n”);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exit(#);</a:t>
            </a:r>
          </a:p>
        </p:txBody>
      </p:sp>
      <p:sp>
        <p:nvSpPr>
          <p:cNvPr id="30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When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child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exits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an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information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and a </a:t>
            </a:r>
            <a:r>
              <a:rPr lang="es-ES" altLang="es-MX" sz="1800" i="1" dirty="0" err="1" smtClean="0">
                <a:solidFill>
                  <a:srgbClr val="000000"/>
                </a:solidFill>
                <a:latin typeface="Times New Roman" pitchFamily="18" charset="0"/>
              </a:rPr>
              <a:t>signal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are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sent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father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via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MX" sz="1800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ES" altLang="es-MX" sz="1800" dirty="0" smtClean="0">
                <a:solidFill>
                  <a:srgbClr val="000000"/>
                </a:solidFill>
                <a:latin typeface="Times New Roman" pitchFamily="18" charset="0"/>
              </a:rPr>
              <a:t> OS. </a:t>
            </a:r>
            <a:endParaRPr lang="es-MX" altLang="es-MX" sz="1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1" name="20 Conector recto de flecha"/>
          <p:cNvCxnSpPr>
            <a:cxnSpLocks noChangeShapeType="1"/>
          </p:cNvCxnSpPr>
          <p:nvPr/>
        </p:nvCxnSpPr>
        <p:spPr bwMode="auto">
          <a:xfrm rot="10800000" flipV="1">
            <a:off x="3287713" y="4125913"/>
            <a:ext cx="1425575" cy="392112"/>
          </a:xfrm>
          <a:prstGeom prst="straightConnector1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624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 </a:t>
            </a:r>
            <a:r>
              <a:rPr lang="es-MX" dirty="0" err="1"/>
              <a:t>process</a:t>
            </a:r>
            <a:r>
              <a:rPr lang="es-MX" dirty="0"/>
              <a:t> – </a:t>
            </a:r>
            <a:r>
              <a:rPr lang="es-MX" dirty="0" err="1"/>
              <a:t>father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eJe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5111" y="1708944"/>
            <a:ext cx="2840037" cy="9540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</a:t>
            </a: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&gt;</a:t>
            </a:r>
            <a:r>
              <a:rPr kumimoji="0" lang="es-ES" alt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</a:t>
            </a:r>
            <a:r>
              <a:rPr kumimoji="0" lang="es-ES" altLang="es-MX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eJe</a:t>
            </a:r>
            <a:endParaRPr kumimoji="0" lang="es-ES" altLang="es-MX" sz="1400" b="1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</a:t>
            </a: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the</a:t>
            </a: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clon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I am </a:t>
            </a: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the</a:t>
            </a:r>
            <a:r>
              <a:rPr kumimoji="0" lang="es-ES" altLang="es-MX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s-ES" altLang="es-MX" sz="1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father</a:t>
            </a:r>
            <a:endParaRPr kumimoji="0" lang="es-ES" altLang="es-MX" sz="1400" b="1" i="0" u="sng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s-ES" altLang="es-MX" sz="1400" b="1" u="sng" kern="0" dirty="0" smtClean="0">
                <a:solidFill>
                  <a:srgbClr val="808080"/>
                </a:solidFill>
                <a:latin typeface="Times New Roman" pitchFamily="18" charset="0"/>
              </a:rPr>
              <a:t>Hasta </a:t>
            </a:r>
            <a:r>
              <a:rPr lang="es-ES" altLang="es-MX" sz="1400" b="1" u="sng" kern="0" dirty="0" err="1">
                <a:solidFill>
                  <a:srgbClr val="808080"/>
                </a:solidFill>
                <a:latin typeface="Times New Roman" pitchFamily="18" charset="0"/>
              </a:rPr>
              <a:t>ls</a:t>
            </a:r>
            <a:r>
              <a:rPr lang="es-ES" altLang="es-MX" sz="1400" b="1" u="sng" kern="0" dirty="0">
                <a:solidFill>
                  <a:srgbClr val="808080"/>
                </a:solidFill>
                <a:latin typeface="Times New Roman" pitchFamily="18" charset="0"/>
              </a:rPr>
              <a:t> vista </a:t>
            </a:r>
            <a:r>
              <a:rPr lang="es-ES" altLang="es-MX" sz="1400" b="1" u="sng" kern="0" dirty="0" err="1">
                <a:solidFill>
                  <a:srgbClr val="808080"/>
                </a:solidFill>
                <a:latin typeface="Times New Roman" pitchFamily="18" charset="0"/>
              </a:rPr>
              <a:t>daddy</a:t>
            </a:r>
            <a:endParaRPr lang="es-ES" altLang="es-MX" sz="1400" b="1" u="sng" kern="0" dirty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5111" y="1327944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0828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895600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167063"/>
            <a:ext cx="2162175" cy="2928937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</a:t>
            </a:r>
            <a:r>
              <a:rPr kumimoji="0" lang="es-MX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fork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if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!= 0)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Parent’s code</a:t>
            </a: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, </a:t>
            </a:r>
            <a:r>
              <a:rPr kumimoji="0" lang="es-MX" sz="12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front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else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{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/* Child’s code */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(“I am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</a:rPr>
              <a:t>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exec 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}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exit(#);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765425" y="3624263"/>
            <a:ext cx="1239838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482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21 CuadroTexto"/>
          <p:cNvSpPr txBox="1">
            <a:spLocks noChangeArrowheads="1"/>
          </p:cNvSpPr>
          <p:nvPr/>
        </p:nvSpPr>
        <p:spPr bwMode="auto">
          <a:xfrm>
            <a:off x="239713" y="6129338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smtClean="0">
                <a:solidFill>
                  <a:srgbClr val="000000"/>
                </a:solidFill>
                <a:latin typeface="Times New Roman" pitchFamily="18" charset="0"/>
              </a:rPr>
              <a:t>When the father receives the exit from the child, it is unblocked, and the child finishes. </a:t>
            </a:r>
            <a:endParaRPr lang="es-MX" altLang="es-MX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6" name="20 Conector recto de flecha"/>
          <p:cNvCxnSpPr>
            <a:cxnSpLocks noChangeShapeType="1"/>
          </p:cNvCxnSpPr>
          <p:nvPr/>
        </p:nvCxnSpPr>
        <p:spPr bwMode="auto">
          <a:xfrm rot="10800000" flipV="1">
            <a:off x="3287713" y="4125913"/>
            <a:ext cx="1425575" cy="392112"/>
          </a:xfrm>
          <a:prstGeom prst="straightConnector1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16 CuadroTexto"/>
          <p:cNvSpPr txBox="1"/>
          <p:nvPr/>
        </p:nvSpPr>
        <p:spPr>
          <a:xfrm>
            <a:off x="4757738" y="3863975"/>
            <a:ext cx="1239837" cy="30797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Child’s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exit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Creación y Arranque de un </a:t>
            </a:r>
            <a:r>
              <a:rPr lang="es-MX" dirty="0" smtClean="0"/>
              <a:t>Proceso/Windows NT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556792"/>
            <a:ext cx="8229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Con el System Call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CreateProcess</a:t>
            </a: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(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prog</a:t>
            </a:r>
            <a:r>
              <a:rPr kumimoji="0" lang="en-US" altLang="es-MX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)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Abre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archivo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del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programa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a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ser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creado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como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hijo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y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ejecutado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Crea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e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inicia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el Windows executive process object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Inicia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área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del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hijo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(stack, context, </a:t>
            </a:r>
            <a:r>
              <a:rPr kumimoji="0" lang="en-US" altLang="es-MX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prog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...)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Notifica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al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subsistema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de Win32 del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nuevo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hijo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Completa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inicio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(e.g.,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carga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DLLs)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Arranca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la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ejecución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del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nuevo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hijo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En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padre,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regresa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el valor del PID del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hijo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Continua la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ejecución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en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ambos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procesos</a:t>
            </a:r>
            <a:r>
              <a:rPr kumimoji="0" lang="en-US" alt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, padre e </a:t>
            </a:r>
            <a:r>
              <a:rPr kumimoji="0" lang="en-US" alt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hijo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2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Creación, Carga y Arranque de un Proceso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2568" y="1700808"/>
            <a:ext cx="7696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3200" b="0" i="1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int</a:t>
            </a:r>
            <a:r>
              <a:rPr kumimoji="0" lang="es-MX" altLang="es-MX" sz="32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spawn</a:t>
            </a:r>
            <a:r>
              <a:rPr kumimoji="0" lang="en-US" altLang="es-MX" sz="32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s-MX" altLang="es-MX" sz="32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programa </a:t>
            </a:r>
            <a:r>
              <a:rPr kumimoji="0" lang="en-US" altLang="es-MX" sz="32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r>
              <a:rPr kumimoji="0" lang="en-US" altLang="es-MX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Invoca a </a:t>
            </a:r>
            <a:r>
              <a:rPr kumimoji="0" lang="en-US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CreateProcess(prog)</a:t>
            </a: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 el proceso padre, el valor regresado por </a:t>
            </a:r>
            <a:r>
              <a:rPr kumimoji="0" lang="es-MX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spawn()</a:t>
            </a: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es el </a:t>
            </a: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PID</a:t>
            </a: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del proceso hijo  (</a:t>
            </a:r>
            <a:r>
              <a:rPr kumimoji="0" lang="es-MX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en el mismo paso, duplica y coloca el nuevo programa en el hijo</a:t>
            </a: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Padre continuan después de </a:t>
            </a:r>
            <a:r>
              <a:rPr kumimoji="0" lang="es-MX" altLang="es-MX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spawn()</a:t>
            </a: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Hijo, inicia su ejecución.</a:t>
            </a:r>
            <a:endParaRPr kumimoji="0" lang="en-US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6245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i="1" dirty="0" err="1">
                <a:solidFill>
                  <a:srgbClr val="FF0000"/>
                </a:solidFill>
              </a:rPr>
              <a:t>iJi</a:t>
            </a:r>
            <a:r>
              <a:rPr lang="es-MX" dirty="0"/>
              <a:t> (</a:t>
            </a:r>
            <a:r>
              <a:rPr lang="es-MX" dirty="0" err="1"/>
              <a:t>parent’s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99592" y="2132856"/>
            <a:ext cx="71691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int childpid;</a:t>
            </a:r>
            <a:endParaRPr kumimoji="0" lang="en-US" altLang="es-MX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s-MX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childpid = </a:t>
            </a:r>
            <a:r>
              <a:rPr kumimoji="0" lang="es-MX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spawn(</a:t>
            </a:r>
            <a:r>
              <a:rPr kumimoji="0" lang="en-US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“Yeye”, 0</a:t>
            </a:r>
            <a:r>
              <a:rPr kumimoji="0" lang="es-MX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s-MX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/* </a:t>
            </a:r>
            <a:r>
              <a:rPr kumimoji="0" lang="es-MX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creating a new process</a:t>
            </a: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*/</a:t>
            </a:r>
            <a:endParaRPr kumimoji="0" lang="es-MX" altLang="es-MX" sz="2000" b="0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printf(“I am the father\n”);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0" lang="es-MX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waitpid( -1, &amp;status, 0)</a:t>
            </a: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/* </a:t>
            </a:r>
            <a:r>
              <a:rPr kumimoji="0" lang="es-MX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wait for the finished of the child</a:t>
            </a: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</a:t>
            </a:r>
            <a:r>
              <a:rPr kumimoji="0" lang="en-US" altLang="es-MX" sz="2000" b="0" i="1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exit(#)</a:t>
            </a:r>
            <a:r>
              <a:rPr kumimoji="0" lang="en-US" altLang="es-MX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;</a:t>
            </a:r>
            <a:endParaRPr kumimoji="0" lang="es-MX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56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Starting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smtClean="0"/>
              <a:t>“</a:t>
            </a:r>
            <a:r>
              <a:rPr lang="es-MX" i="1" dirty="0" err="1" smtClean="0">
                <a:solidFill>
                  <a:srgbClr val="FF0000"/>
                </a:solidFill>
              </a:rPr>
              <a:t>iJi</a:t>
            </a:r>
            <a:r>
              <a:rPr lang="es-MX" dirty="0" smtClean="0"/>
              <a:t>”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5 Datos almacenados"/>
          <p:cNvSpPr>
            <a:spLocks noChangeArrowheads="1"/>
          </p:cNvSpPr>
          <p:nvPr/>
        </p:nvSpPr>
        <p:spPr bwMode="auto">
          <a:xfrm>
            <a:off x="6846888" y="1763713"/>
            <a:ext cx="947737" cy="327025"/>
          </a:xfrm>
          <a:prstGeom prst="flowChartOnlineStorage">
            <a:avLst/>
          </a:prstGeom>
          <a:solidFill>
            <a:srgbClr val="FFFF00"/>
          </a:solidFill>
          <a:ln w="57150" cmpd="thinThick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Yeye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7" name="7 Disco magnético"/>
          <p:cNvSpPr>
            <a:spLocks noChangeArrowheads="1"/>
          </p:cNvSpPr>
          <p:nvPr/>
        </p:nvSpPr>
        <p:spPr bwMode="auto">
          <a:xfrm>
            <a:off x="6748463" y="1089025"/>
            <a:ext cx="1438275" cy="1631950"/>
          </a:xfrm>
          <a:prstGeom prst="flowChartMagneticDisk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MX" alt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8" name="7 Datos almacenados"/>
          <p:cNvSpPr/>
          <p:nvPr/>
        </p:nvSpPr>
        <p:spPr bwMode="auto">
          <a:xfrm>
            <a:off x="7075488" y="1185863"/>
            <a:ext cx="849312" cy="327025"/>
          </a:xfrm>
          <a:prstGeom prst="flowChartOnlineStorage">
            <a:avLst/>
          </a:prstGeom>
          <a:solidFill>
            <a:srgbClr val="00CC99">
              <a:lumMod val="20000"/>
              <a:lumOff val="80000"/>
            </a:srgbClr>
          </a:solidFill>
          <a:ln w="57150" cap="flat" cmpd="thinThick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iJi</a:t>
            </a: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490537" y="1774826"/>
            <a:ext cx="2840037" cy="7381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sng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sh&gt;</a:t>
            </a: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 iJi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4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s-MX" altLang="es-MX" sz="14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490537" y="1393826"/>
            <a:ext cx="2840037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rPr>
              <a:t>TERMINAL</a:t>
            </a:r>
            <a:endParaRPr kumimoji="0" lang="es-MX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12 Rectángulo"/>
          <p:cNvSpPr>
            <a:spLocks noChangeArrowheads="1"/>
          </p:cNvSpPr>
          <p:nvPr/>
        </p:nvSpPr>
        <p:spPr bwMode="auto">
          <a:xfrm>
            <a:off x="685800" y="2852738"/>
            <a:ext cx="7815263" cy="3352800"/>
          </a:xfrm>
          <a:prstGeom prst="rect">
            <a:avLst/>
          </a:prstGeom>
          <a:noFill/>
          <a:ln w="57150" cmpd="thinThick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8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  <a:endParaRPr lang="es-MX" altLang="es-MX" sz="1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2" name="14 CuadroTexto"/>
          <p:cNvSpPr txBox="1">
            <a:spLocks noChangeArrowheads="1"/>
          </p:cNvSpPr>
          <p:nvPr/>
        </p:nvSpPr>
        <p:spPr bwMode="auto">
          <a:xfrm>
            <a:off x="1425575" y="2938463"/>
            <a:ext cx="2112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1400" b="1" smtClean="0">
                <a:solidFill>
                  <a:srgbClr val="808080"/>
                </a:solidFill>
                <a:latin typeface="Times New Roman" pitchFamily="18" charset="0"/>
              </a:rPr>
              <a:t>Process with PID=450</a:t>
            </a:r>
            <a:endParaRPr lang="es-MX" altLang="es-MX" sz="14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30338" y="3211513"/>
            <a:ext cx="2162175" cy="2927350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= spawn(“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Yeye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”,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printf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(“I am the father\n”);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waitpid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( -1, &amp;status, 0); </a:t>
            </a:r>
          </a:p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4488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charset="0"/>
              </a:rPr>
              <a:t>     exit(#);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025775" y="3309938"/>
            <a:ext cx="1241425" cy="306387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6350"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childpid</a:t>
            </a:r>
            <a:r>
              <a:rPr kumimoji="0" lang="es-ES" sz="14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charset="0"/>
              </a:rPr>
              <a:t>:: ¿?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9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1294</Words>
  <Application>Microsoft Office PowerPoint</Application>
  <PresentationFormat>Presentación en pantalla (4:3)</PresentationFormat>
  <Paragraphs>280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MS PGothic</vt:lpstr>
      <vt:lpstr>Arial</vt:lpstr>
      <vt:lpstr>Calibri</vt:lpstr>
      <vt:lpstr>Comic Sans MS</vt:lpstr>
      <vt:lpstr>Helvetica</vt:lpstr>
      <vt:lpstr>Monotype Sorts</vt:lpstr>
      <vt:lpstr>Tahoma</vt:lpstr>
      <vt:lpstr>Times New Roman</vt:lpstr>
      <vt:lpstr>Tema de Office</vt:lpstr>
      <vt:lpstr>1_Diseño personalizado</vt:lpstr>
      <vt:lpstr>Diseño personalizado</vt:lpstr>
      <vt:lpstr>SISTEMAS OPERATIVOS</vt:lpstr>
      <vt:lpstr>Processes</vt:lpstr>
      <vt:lpstr>Terminación de Procesos/UNIX</vt:lpstr>
      <vt:lpstr>2 processes – father &amp; child</vt:lpstr>
      <vt:lpstr>1 process – father</vt:lpstr>
      <vt:lpstr>Creación y Arranque de un Proceso/Windows NT</vt:lpstr>
      <vt:lpstr>Creación, Carga y Arranque de un Proceso</vt:lpstr>
      <vt:lpstr>Program iJi (parent’s code)</vt:lpstr>
      <vt:lpstr>Starting with “iJi”</vt:lpstr>
      <vt:lpstr>2 processes – father &amp; child</vt:lpstr>
      <vt:lpstr>2 processes – father &amp; child</vt:lpstr>
      <vt:lpstr>2 processes – father &amp; child</vt:lpstr>
      <vt:lpstr>1 process – father</vt:lpstr>
      <vt:lpstr>Interior de un Shell Unix, p.e. sh</vt:lpstr>
      <vt:lpstr>Interior de un shell WinNT</vt:lpstr>
      <vt:lpstr>Terminación de Procesos</vt:lpstr>
      <vt:lpstr>Terminación de Procesos/UNIX (cont.)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470</cp:revision>
  <cp:lastPrinted>2016-02-11T00:30:33Z</cp:lastPrinted>
  <dcterms:created xsi:type="dcterms:W3CDTF">2014-08-28T12:23:32Z</dcterms:created>
  <dcterms:modified xsi:type="dcterms:W3CDTF">2019-02-14T18:04:52Z</dcterms:modified>
</cp:coreProperties>
</file>