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77" r:id="rId2"/>
    <p:sldId id="278" r:id="rId3"/>
    <p:sldId id="279" r:id="rId4"/>
    <p:sldId id="282" r:id="rId5"/>
    <p:sldId id="280" r:id="rId6"/>
    <p:sldId id="281" r:id="rId7"/>
  </p:sldIdLst>
  <p:sldSz cx="9144000" cy="6858000" type="letter"/>
  <p:notesSz cx="6858000" cy="9199563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96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44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9" name="Rectangle 2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95400" y="4370388"/>
            <a:ext cx="4429125" cy="3775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787" tIns="44597" rIns="90787" bIns="44597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81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990600" y="230188"/>
            <a:ext cx="4930775" cy="28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2590800" y="239713"/>
            <a:ext cx="14700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s-MX" sz="1200" smtClean="0"/>
              <a:t>Sistemas Operativos.</a:t>
            </a:r>
          </a:p>
        </p:txBody>
      </p:sp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1069975" y="8637588"/>
            <a:ext cx="18859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s-MX" sz="1000" smtClean="0"/>
              <a:t>M. de </a:t>
            </a:r>
            <a:r>
              <a:rPr lang="es-ES_tradnl" altLang="es-MX" sz="1000" smtClean="0"/>
              <a:t>Programación Concurrente</a:t>
            </a:r>
            <a:endParaRPr lang="en-US" altLang="es-MX" sz="1000" smtClean="0"/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1016000" y="8607425"/>
            <a:ext cx="4930775" cy="284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pic>
        <p:nvPicPr>
          <p:cNvPr id="8200" name="Picture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8642350"/>
            <a:ext cx="657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4343400" y="8586788"/>
            <a:ext cx="17113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s-MX" altLang="es-MX" sz="1000" smtClean="0"/>
              <a:t>Progra. y Proce. Concu</a:t>
            </a:r>
            <a:r>
              <a:rPr lang="en-US" altLang="es-MX" sz="1000" smtClean="0"/>
              <a:t>. </a:t>
            </a:r>
            <a:fld id="{1AAC3D8B-7C7C-44B7-B50F-91D99BF1C780}" type="slidenum">
              <a:rPr lang="en-US" altLang="es-MX" sz="1000" smtClean="0"/>
              <a:pPr>
                <a:defRPr/>
              </a:pPr>
              <a:t>‹Nº›</a:t>
            </a:fld>
            <a:endParaRPr lang="en-US" altLang="es-MX" sz="1000" smtClean="0"/>
          </a:p>
        </p:txBody>
      </p:sp>
      <p:grpSp>
        <p:nvGrpSpPr>
          <p:cNvPr id="8202" name="Group 40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8203" name="Line 33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4" name="Line 34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5" name="Line 35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6" name="Line 36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7" name="Line 37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8" name="Line 38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9" name="Line 39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273146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742950" indent="-28575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743" tIns="45871" rIns="91743" bIns="45871"/>
          <a:lstStyle/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6809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Durante el período T, estos procesos coinciden o concurren en el Tiempo.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En un CPU o varios, </a:t>
            </a:r>
            <a:r>
              <a:rPr lang="es-MX" altLang="es-MX" dirty="0" err="1" smtClean="0"/>
              <a:t>multicore</a:t>
            </a:r>
            <a:r>
              <a:rPr lang="es-MX" altLang="es-MX" dirty="0" smtClean="0"/>
              <a:t> o no, pueden estar en un solo Sistema de Cómputo o varios. 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En el caso de varios Sistemas de Cómputo estaríamos hablando de procesos concurrentes distribuidos.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4017186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INDEPENDIENTES: cuya ejecución no depende uno de otro (proceso) en ninguna forma o la ejecución de un proceso no afecta la ejecución de cualquier otro proceso.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COOPERANTES: son procesos que en su ejecución necesitan </a:t>
            </a:r>
            <a:r>
              <a:rPr lang="es-MX" altLang="es-MX" b="1" i="1" dirty="0" smtClean="0"/>
              <a:t>comunicarse</a:t>
            </a:r>
            <a:r>
              <a:rPr lang="es-MX" altLang="es-MX" dirty="0" smtClean="0"/>
              <a:t>, compartiendo algún objeto de información común, y/o </a:t>
            </a:r>
            <a:r>
              <a:rPr lang="es-MX" altLang="es-MX" b="1" i="1" dirty="0" smtClean="0"/>
              <a:t>coordinarse</a:t>
            </a:r>
            <a:r>
              <a:rPr lang="es-MX" altLang="es-MX" dirty="0" smtClean="0"/>
              <a:t> (sincronizarse) en una determinada operación conjunta.</a:t>
            </a:r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219704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284849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PADRE-HIJO: donde un proceso (padre) controla la creación y terminación de los demás procesos cooperantes (hijos) que intervienen.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PEER-TO-PEER: donde cada proceso cooperante es arrancado uno a uno. Como en el modelo cliente – servidor.</a:t>
            </a:r>
          </a:p>
        </p:txBody>
      </p:sp>
    </p:spTree>
    <p:extLst>
      <p:ext uri="{BB962C8B-B14F-4D97-AF65-F5344CB8AC3E}">
        <p14:creationId xmlns:p14="http://schemas.microsoft.com/office/powerpoint/2010/main" val="848537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El </a:t>
            </a:r>
            <a:r>
              <a:rPr lang="es-MX" altLang="es-MX" u="sng" dirty="0" smtClean="0"/>
              <a:t>paralelismo</a:t>
            </a:r>
            <a:r>
              <a:rPr lang="es-MX" altLang="es-MX" dirty="0" smtClean="0"/>
              <a:t> es </a:t>
            </a:r>
            <a:r>
              <a:rPr lang="es-MX" altLang="es-MX" u="sng" dirty="0" smtClean="0"/>
              <a:t>abstracto</a:t>
            </a:r>
            <a:r>
              <a:rPr lang="es-MX" altLang="es-MX" dirty="0" smtClean="0"/>
              <a:t> porque no se requiere que un procesador por separado sea usado por cada proceso concurrente. No importa si uno o varios procesadores son los que llevan a cabo las operaciones de los procesos </a:t>
            </a:r>
            <a:r>
              <a:rPr lang="es-MX" altLang="es-MX" dirty="0" smtClean="0"/>
              <a:t>concurrentes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Un programa concurrente se ejecuta con varios </a:t>
            </a:r>
            <a:r>
              <a:rPr lang="es-MX" altLang="es-MX" smtClean="0"/>
              <a:t>procesos concurrentes y </a:t>
            </a:r>
            <a:r>
              <a:rPr lang="es-MX" altLang="es-MX" dirty="0" smtClean="0"/>
              <a:t>operantes.</a:t>
            </a:r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352998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26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2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05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06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6419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21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94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30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95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2716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479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31300" cy="68453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30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014538"/>
          </a:xfrm>
        </p:spPr>
        <p:txBody>
          <a:bodyPr/>
          <a:lstStyle/>
          <a:p>
            <a:r>
              <a:rPr lang="es-ES_tradnl" altLang="es-MX" smtClean="0"/>
              <a:t>PROGRAMAS Y PROCESOS</a:t>
            </a:r>
            <a:br>
              <a:rPr lang="es-ES_tradnl" altLang="es-MX" smtClean="0"/>
            </a:br>
            <a:r>
              <a:rPr lang="es-ES_tradnl" altLang="es-MX" smtClean="0"/>
              <a:t>CONCURRENTES</a:t>
            </a:r>
            <a:endParaRPr lang="es-ES_tradnl" altLang="es-MX" sz="2800" smtClean="0"/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89063" y="4427538"/>
            <a:ext cx="6365875" cy="669925"/>
          </a:xfrm>
        </p:spPr>
        <p:txBody>
          <a:bodyPr/>
          <a:lstStyle/>
          <a:p>
            <a:endParaRPr lang="en-US" altLang="es-MX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dirty="0" smtClean="0"/>
              <a:t>¿procesos concurrentes?</a:t>
            </a:r>
          </a:p>
        </p:txBody>
      </p:sp>
      <p:sp>
        <p:nvSpPr>
          <p:cNvPr id="3075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566738" y="1481194"/>
            <a:ext cx="8010525" cy="4592509"/>
          </a:xfrm>
        </p:spPr>
        <p:txBody>
          <a:bodyPr/>
          <a:lstStyle/>
          <a:p>
            <a:r>
              <a:rPr lang="es-ES_tradnl" altLang="es-MX" dirty="0" smtClean="0"/>
              <a:t>Son procesos que coinciden (</a:t>
            </a:r>
            <a:r>
              <a:rPr lang="es-ES_tradnl" altLang="es-MX" sz="2000" dirty="0" smtClean="0"/>
              <a:t>o concurren</a:t>
            </a:r>
            <a:r>
              <a:rPr lang="es-ES_tradnl" altLang="es-MX" dirty="0" smtClean="0"/>
              <a:t>) durante un período de tiempo T, compartiendo el tiempo de CPU o </a:t>
            </a:r>
            <a:r>
              <a:rPr lang="es-ES_tradnl" altLang="es-MX" dirty="0" err="1" smtClean="0"/>
              <a:t>CPUs</a:t>
            </a:r>
            <a:r>
              <a:rPr lang="es-ES_tradnl" altLang="es-MX" dirty="0" smtClean="0"/>
              <a:t>.</a:t>
            </a:r>
          </a:p>
          <a:p>
            <a:pPr lvl="1"/>
            <a:r>
              <a:rPr lang="es-ES_tradnl" altLang="es-MX" dirty="0" smtClean="0"/>
              <a:t>Estos procesos (</a:t>
            </a:r>
            <a:r>
              <a:rPr lang="es-ES_tradnl" altLang="es-MX" sz="1800" dirty="0" smtClean="0"/>
              <a:t>concurrentes</a:t>
            </a:r>
            <a:r>
              <a:rPr lang="es-ES_tradnl" altLang="es-MX" dirty="0" smtClean="0"/>
              <a:t>) pueden estarse ejecutando en un CPU o en varios, </a:t>
            </a:r>
            <a:r>
              <a:rPr lang="es-ES_tradnl" altLang="es-MX" dirty="0" err="1" smtClean="0"/>
              <a:t>multicore</a:t>
            </a:r>
            <a:r>
              <a:rPr lang="es-ES_tradnl" altLang="es-MX" dirty="0" smtClean="0"/>
              <a:t> o no, bajo un Sistema de Cómputo o varios.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Clases de Procesos Concurrentes</a:t>
            </a:r>
          </a:p>
        </p:txBody>
      </p:sp>
      <p:sp>
        <p:nvSpPr>
          <p:cNvPr id="409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66750" y="2289175"/>
            <a:ext cx="7810500" cy="3041650"/>
          </a:xfrm>
        </p:spPr>
        <p:txBody>
          <a:bodyPr/>
          <a:lstStyle/>
          <a:p>
            <a:endParaRPr lang="es-ES_tradnl" altLang="es-MX" smtClean="0"/>
          </a:p>
          <a:p>
            <a:r>
              <a:rPr lang="es-ES_tradnl" altLang="es-MX" smtClean="0"/>
              <a:t>INDEPENDIENTES</a:t>
            </a:r>
          </a:p>
          <a:p>
            <a:endParaRPr lang="es-ES_tradnl" altLang="es-MX" smtClean="0"/>
          </a:p>
          <a:p>
            <a:endParaRPr lang="es-ES_tradnl" altLang="es-MX" smtClean="0"/>
          </a:p>
          <a:p>
            <a:r>
              <a:rPr lang="es-ES_tradnl" altLang="es-MX" smtClean="0"/>
              <a:t>COOPERANTES</a:t>
            </a:r>
            <a:endParaRPr lang="es-ES_tradnl" altLang="es-MX" sz="2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Razones para tener procesos concurrentes cooperantes</a:t>
            </a:r>
          </a:p>
        </p:txBody>
      </p:sp>
      <p:sp>
        <p:nvSpPr>
          <p:cNvPr id="5123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646113" y="1995488"/>
            <a:ext cx="7853362" cy="3632200"/>
          </a:xfrm>
        </p:spPr>
        <p:txBody>
          <a:bodyPr/>
          <a:lstStyle/>
          <a:p>
            <a:endParaRPr lang="es-ES_tradnl" altLang="es-MX" smtClean="0"/>
          </a:p>
          <a:p>
            <a:r>
              <a:rPr lang="es-ES_tradnl" altLang="es-MX" smtClean="0"/>
              <a:t>Compartir información</a:t>
            </a:r>
          </a:p>
          <a:p>
            <a:r>
              <a:rPr lang="es-ES_tradnl" altLang="es-MX" smtClean="0"/>
              <a:t>Aceleración de Cálculos</a:t>
            </a:r>
          </a:p>
          <a:p>
            <a:r>
              <a:rPr lang="es-ES_tradnl" altLang="es-MX" smtClean="0"/>
              <a:t>Modularidad</a:t>
            </a:r>
          </a:p>
          <a:p>
            <a:r>
              <a:rPr lang="es-ES_tradnl" altLang="es-MX" smtClean="0"/>
              <a:t>Conveniencia</a:t>
            </a:r>
          </a:p>
          <a:p>
            <a:endParaRPr lang="es-ES_tradnl" altLang="es-MX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Jerarquía de los Procesos Concurrentes Cooperantes</a:t>
            </a:r>
          </a:p>
        </p:txBody>
      </p:sp>
      <p:sp>
        <p:nvSpPr>
          <p:cNvPr id="614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88975" y="2586038"/>
            <a:ext cx="7766050" cy="2447925"/>
          </a:xfrm>
        </p:spPr>
        <p:txBody>
          <a:bodyPr/>
          <a:lstStyle/>
          <a:p>
            <a:r>
              <a:rPr lang="es-ES_tradnl" altLang="es-MX" smtClean="0"/>
              <a:t>PADRE-HIJO.</a:t>
            </a:r>
          </a:p>
          <a:p>
            <a:endParaRPr lang="es-ES_tradnl" altLang="es-MX" smtClean="0"/>
          </a:p>
          <a:p>
            <a:endParaRPr lang="es-ES_tradnl" altLang="es-MX" smtClean="0"/>
          </a:p>
          <a:p>
            <a:r>
              <a:rPr lang="es-ES_tradnl" altLang="es-MX" smtClean="0"/>
              <a:t>PEER-TO-PEER.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PROGRAMA CONCURRENTE</a:t>
            </a:r>
          </a:p>
        </p:txBody>
      </p:sp>
      <p:sp>
        <p:nvSpPr>
          <p:cNvPr id="717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03250" y="1697038"/>
            <a:ext cx="7937500" cy="4225925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MX" smtClean="0"/>
              <a:t>DEFINICIÓN</a:t>
            </a:r>
          </a:p>
          <a:p>
            <a:r>
              <a:rPr lang="es-ES_tradnl" altLang="es-MX" smtClean="0"/>
              <a:t>Es un conjunto de </a:t>
            </a:r>
            <a:r>
              <a:rPr lang="es-ES_tradnl" altLang="es-MX" u="sng" smtClean="0"/>
              <a:t>programas secuenciales ordinarios</a:t>
            </a:r>
            <a:r>
              <a:rPr lang="es-ES_tradnl" altLang="es-MX" smtClean="0"/>
              <a:t> los cuales son ejecutados en </a:t>
            </a:r>
            <a:r>
              <a:rPr lang="es-ES_tradnl" altLang="es-MX" u="sng" smtClean="0"/>
              <a:t>paralelismo abstracto</a:t>
            </a:r>
            <a:r>
              <a:rPr lang="es-ES_tradnl" altLang="es-MX" smtClean="0"/>
              <a:t>.</a:t>
            </a:r>
          </a:p>
          <a:p>
            <a:endParaRPr lang="es-ES_tradnl" altLang="es-MX" smtClean="0"/>
          </a:p>
          <a:p>
            <a:r>
              <a:rPr lang="es-ES_tradnl" altLang="es-MX" smtClean="0"/>
              <a:t>¿Cuándo se requiere un programa concurrente?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A:\unix.pot</Template>
  <TotalTime>2564</TotalTime>
  <Words>316</Words>
  <Application>Microsoft Office PowerPoint</Application>
  <PresentationFormat>Carta (216 x 279 mm)</PresentationFormat>
  <Paragraphs>45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unix</vt:lpstr>
      <vt:lpstr>PROGRAMAS Y PROCESOS CONCURRENTES</vt:lpstr>
      <vt:lpstr>¿procesos concurrentes?</vt:lpstr>
      <vt:lpstr>Clases de Procesos Concurrentes</vt:lpstr>
      <vt:lpstr>Razones para tener procesos concurrentes cooperantes</vt:lpstr>
      <vt:lpstr>Jerarquía de los Procesos Concurrentes Cooperantes</vt:lpstr>
      <vt:lpstr>PROGRAMA CONCURRENTE</vt:lpstr>
    </vt:vector>
  </TitlesOfParts>
  <Company>ITAM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jrrs</dc:creator>
  <cp:lastModifiedBy>sdist</cp:lastModifiedBy>
  <cp:revision>33</cp:revision>
  <cp:lastPrinted>1998-09-23T18:22:10Z</cp:lastPrinted>
  <dcterms:created xsi:type="dcterms:W3CDTF">1998-09-21T19:01:18Z</dcterms:created>
  <dcterms:modified xsi:type="dcterms:W3CDTF">2019-02-21T19:46:54Z</dcterms:modified>
</cp:coreProperties>
</file>