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8" r:id="rId3"/>
    <p:sldId id="279" r:id="rId4"/>
    <p:sldId id="280" r:id="rId5"/>
    <p:sldId id="281" r:id="rId6"/>
    <p:sldId id="285" r:id="rId7"/>
    <p:sldId id="283" r:id="rId8"/>
    <p:sldId id="282" r:id="rId9"/>
    <p:sldId id="284" r:id="rId10"/>
  </p:sldIdLst>
  <p:sldSz cx="9144000" cy="6858000" type="letter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716" y="10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8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370388"/>
            <a:ext cx="4429125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126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2228850" y="228600"/>
            <a:ext cx="25415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ES_tradnl" altLang="es-MX" sz="1200" smtClean="0"/>
              <a:t>Sistemas Operativos. Procesos en Java</a:t>
            </a:r>
            <a:endParaRPr lang="en-US" altLang="es-MX" sz="1200" smtClean="0"/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1069975" y="8637588"/>
            <a:ext cx="1885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Pro</a:t>
            </a:r>
            <a:r>
              <a:rPr lang="es-ES_tradnl" altLang="es-MX" sz="1000" smtClean="0"/>
              <a:t>gramación Concurrente</a:t>
            </a:r>
            <a:endParaRPr lang="en-US" altLang="es-MX" sz="1000" smtClean="0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pic>
        <p:nvPicPr>
          <p:cNvPr id="11272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4267200" y="8628063"/>
            <a:ext cx="17875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Procesos y </a:t>
            </a:r>
            <a:r>
              <a:rPr lang="es-ES_tradnl" altLang="es-MX" sz="1000" smtClean="0"/>
              <a:t>SubProcesos</a:t>
            </a:r>
            <a:r>
              <a:rPr lang="en-US" altLang="es-MX" sz="1000" smtClean="0"/>
              <a:t> </a:t>
            </a:r>
            <a:fld id="{63A93CC4-0EF1-4331-B426-FCA2EE57E5C2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11274" name="Group 4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1275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6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7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8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9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80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81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624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2769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programa se considera una entidad pasiva, ya que reside dentro de un archivo mientras que un proceso es una entidad activa que reside en la memoria del sistema de cómputo y que esta siendo ejecutado por el CPU.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proceso es algo más que tan solo el código del programa, contiene áreas de datos, un stack, un heap, una tabla de archivos abiertos (entre ellos </a:t>
            </a:r>
            <a:r>
              <a:rPr lang="es-MX" altLang="es-MX" i="1" smtClean="0"/>
              <a:t>stdin</a:t>
            </a:r>
            <a:r>
              <a:rPr lang="es-MX" altLang="es-MX" smtClean="0"/>
              <a:t> y </a:t>
            </a:r>
            <a:r>
              <a:rPr lang="es-MX" altLang="es-MX" i="1" smtClean="0"/>
              <a:t>stdout</a:t>
            </a:r>
            <a:r>
              <a:rPr lang="es-MX" altLang="es-MX" smtClean="0"/>
              <a:t>), etc.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Bajo Unix  y Windows NT todo proceso, tiene un número de identificación o PID (Process ID).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ver los procesos en la sesión: </a:t>
            </a:r>
            <a:r>
              <a:rPr lang="es-MX" altLang="es-MX" b="1" i="1" smtClean="0"/>
              <a:t>ps </a:t>
            </a:r>
            <a:r>
              <a:rPr lang="es-MX" altLang="es-MX" smtClean="0"/>
              <a:t>(UNIX) y</a:t>
            </a:r>
            <a:r>
              <a:rPr lang="es-MX" altLang="es-MX" b="1" i="1" smtClean="0"/>
              <a:t> TaskManager </a:t>
            </a:r>
            <a:r>
              <a:rPr lang="es-MX" altLang="es-MX" smtClean="0"/>
              <a:t>(WinNT)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56103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Todo proceso, en un Sistema Operativo Multiprograma y TimeSharing, puede pasar por cinco estados; al menos pasa por cuatro.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En Unix los estados equivalente son los siguientes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R (Runnable) = Ready.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O                   = Running.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S (Sleeping) = Waiting o Blocked.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T (sTopped) = Suspended.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Z (Zombie) proceso terminado sin padre que lo espere.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observar el estado de un proceso en Unix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                                  </a:t>
            </a:r>
            <a:r>
              <a:rPr lang="es-MX" altLang="es-MX" b="1" i="1" smtClean="0"/>
              <a:t>ps –l</a:t>
            </a:r>
            <a:r>
              <a:rPr lang="es-MX" altLang="es-MX" smtClean="0"/>
              <a:t>            o               </a:t>
            </a:r>
            <a:r>
              <a:rPr lang="es-MX" altLang="es-MX" b="1" i="1" smtClean="0"/>
              <a:t>ps -el</a:t>
            </a:r>
            <a:endParaRPr lang="en-US" altLang="es-MX" b="1" i="1" smtClean="0"/>
          </a:p>
        </p:txBody>
      </p:sp>
    </p:spTree>
    <p:extLst>
      <p:ext uri="{BB962C8B-B14F-4D97-AF65-F5344CB8AC3E}">
        <p14:creationId xmlns:p14="http://schemas.microsoft.com/office/powerpoint/2010/main" val="382218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ejemplo muy común se da cuando desde un </a:t>
            </a:r>
            <a:r>
              <a:rPr lang="es-MX" altLang="es-MX" i="1" smtClean="0"/>
              <a:t>shell</a:t>
            </a:r>
            <a:r>
              <a:rPr lang="es-MX" altLang="es-MX" smtClean="0"/>
              <a:t> (interprete de comandos) se manda ejecutar un programa de usuario: el </a:t>
            </a:r>
            <a:r>
              <a:rPr lang="es-MX" altLang="es-MX" i="1" smtClean="0"/>
              <a:t>shell</a:t>
            </a:r>
            <a:r>
              <a:rPr lang="es-MX" altLang="es-MX" smtClean="0"/>
              <a:t> se convierte en el </a:t>
            </a:r>
            <a:r>
              <a:rPr lang="es-MX" altLang="es-MX" i="1" smtClean="0"/>
              <a:t>proceso padre</a:t>
            </a:r>
            <a:r>
              <a:rPr lang="es-MX" altLang="es-MX" smtClean="0"/>
              <a:t> del </a:t>
            </a:r>
            <a:r>
              <a:rPr lang="es-MX" altLang="es-MX" i="1" smtClean="0"/>
              <a:t>proceso de usuario</a:t>
            </a:r>
            <a:r>
              <a:rPr lang="es-MX" altLang="es-MX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observar la relación proceso padre-hijo: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                                  </a:t>
            </a:r>
            <a:r>
              <a:rPr lang="es-MX" altLang="es-MX" b="1" i="1" smtClean="0"/>
              <a:t>ps –l</a:t>
            </a:r>
            <a:r>
              <a:rPr lang="es-MX" altLang="es-MX" smtClean="0"/>
              <a:t>            o               </a:t>
            </a:r>
            <a:r>
              <a:rPr lang="es-MX" altLang="es-MX" b="1" i="1" smtClean="0"/>
              <a:t>ps –el</a:t>
            </a: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b="1" i="1" smtClean="0"/>
          </a:p>
        </p:txBody>
      </p:sp>
    </p:spTree>
    <p:extLst>
      <p:ext uri="{BB962C8B-B14F-4D97-AF65-F5344CB8AC3E}">
        <p14:creationId xmlns:p14="http://schemas.microsoft.com/office/powerpoint/2010/main" val="91524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baseline="30000" smtClean="0"/>
              <a:t>(*)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Si un proceso padre decide no recibir la señal de un proceso hijo, dicho proceso hijo se convierte en un proceso Zombie o sea un proceso que se queda en memoria en estado terminado.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baseline="30000" smtClean="0"/>
              <a:t>(**)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Al terminar un proceso padre, pudiera darse el caso de que un proceso hijo no termine su ejecución; por ejemplo, en el caso de que el proceso tuviera un recurso abierto y estuviera esperando una operación: un archivo abierto.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9495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05947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El objeto de clase </a:t>
            </a:r>
            <a:r>
              <a:rPr lang="es-MX" altLang="es-MX" i="1" dirty="0" err="1" smtClean="0"/>
              <a:t>Runtime</a:t>
            </a:r>
            <a:r>
              <a:rPr lang="es-MX" altLang="es-MX" dirty="0" smtClean="0"/>
              <a:t> contiene los métodos para que la JVM puedan mandar ejecutar comandos y sus respectivos argumentos, directamente sobre el sistema operativo base. Estos comandos pueden ser programas de usuario, de aplicación o comandos.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ES" altLang="es-MX" dirty="0" smtClean="0"/>
              <a:t>En el caso de Unix (Linux) el método </a:t>
            </a:r>
            <a:r>
              <a:rPr lang="es-ES" altLang="es-MX" i="1" dirty="0" smtClean="0"/>
              <a:t>.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(…)</a:t>
            </a:r>
            <a:r>
              <a:rPr lang="es-ES" altLang="es-MX" dirty="0" smtClean="0"/>
              <a:t> de Java, está implementado con la combinación de las funciones </a:t>
            </a:r>
            <a:r>
              <a:rPr lang="es-ES" altLang="es-MX" i="1" dirty="0" err="1" smtClean="0"/>
              <a:t>fork</a:t>
            </a:r>
            <a:r>
              <a:rPr lang="es-ES" altLang="es-MX" i="1" dirty="0" smtClean="0"/>
              <a:t>( )</a:t>
            </a:r>
            <a:r>
              <a:rPr lang="es-ES" altLang="es-MX" dirty="0" smtClean="0"/>
              <a:t> + 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</a:t>
            </a:r>
            <a:r>
              <a:rPr lang="es-ES" altLang="es-MX" i="1" dirty="0" err="1" smtClean="0"/>
              <a:t>prog</a:t>
            </a:r>
            <a:r>
              <a:rPr lang="es-ES" altLang="es-MX" i="1" dirty="0" smtClean="0"/>
              <a:t>, argumentos)</a:t>
            </a:r>
            <a:r>
              <a:rPr lang="es-ES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ES" altLang="es-MX" dirty="0" smtClean="0"/>
              <a:t>En el caso de Windows el método </a:t>
            </a:r>
            <a:r>
              <a:rPr lang="es-ES" altLang="es-MX" i="1" dirty="0" smtClean="0"/>
              <a:t>.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(…) de Java,</a:t>
            </a:r>
            <a:r>
              <a:rPr lang="es-ES" altLang="es-MX" dirty="0" smtClean="0"/>
              <a:t> esta implementado por </a:t>
            </a:r>
            <a:r>
              <a:rPr lang="es-ES" altLang="es-MX" i="1" dirty="0" err="1" smtClean="0"/>
              <a:t>spawn</a:t>
            </a:r>
            <a:r>
              <a:rPr lang="es-ES" altLang="es-MX" i="1" dirty="0" smtClean="0"/>
              <a:t>(</a:t>
            </a:r>
            <a:r>
              <a:rPr lang="es-ES" altLang="es-MX" i="1" dirty="0" err="1" smtClean="0"/>
              <a:t>prog</a:t>
            </a:r>
            <a:r>
              <a:rPr lang="es-ES" altLang="es-MX" i="1" dirty="0" smtClean="0"/>
              <a:t>, argumentos)</a:t>
            </a:r>
            <a:r>
              <a:rPr lang="es-ES" altLang="es-MX" dirty="0" smtClean="0"/>
              <a:t>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387808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Esta clase permite, al proceso padre, hacer algunos manejos de comunicación y de espera de  la terminación del subproceso.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(*) Si el subproceso o proceso hijo, ya ha terminado, entonces continua inmediatamente sin bloquear.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(**) Si el subproceso no ha terminado, entonces se lanza la excepción </a:t>
            </a:r>
            <a:r>
              <a:rPr lang="es-MX" altLang="es-MX" u="sng" dirty="0" err="1" smtClean="0"/>
              <a:t>IllegalThreadStateException</a:t>
            </a:r>
            <a:r>
              <a:rPr lang="es-MX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19785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4365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9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6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416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46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8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7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692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395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813" y="1292225"/>
            <a:ext cx="7772400" cy="2014538"/>
          </a:xfrm>
        </p:spPr>
        <p:txBody>
          <a:bodyPr/>
          <a:lstStyle/>
          <a:p>
            <a:r>
              <a:rPr lang="es-ES_tradnl" altLang="es-MX" smtClean="0"/>
              <a:t>PROGRAMAS y PROCESOS</a:t>
            </a:r>
            <a:br>
              <a:rPr lang="es-ES_tradnl" altLang="es-MX" smtClean="0"/>
            </a:br>
            <a:r>
              <a:rPr lang="es-ES_tradnl" altLang="es-MX" sz="2800" smtClean="0"/>
              <a:t>en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9038" y="3925888"/>
            <a:ext cx="6783387" cy="1673225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s-MX" sz="2400" smtClean="0"/>
              <a:t>Para un programa desarrollado en Java, el proceso correspondiente ante el SO es la JavaVM.</a:t>
            </a:r>
          </a:p>
          <a:p>
            <a:pPr marL="342900" indent="-342900" algn="l">
              <a:buFontTx/>
              <a:buChar char="•"/>
            </a:pPr>
            <a:r>
              <a:rPr lang="en-US" altLang="es-MX" sz="2400" smtClean="0"/>
              <a:t>Para la JavaVM ¿quién es el programa ejecutable? ____________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¿Qué es un proceso?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5150" y="1103313"/>
            <a:ext cx="8013700" cy="5413375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Un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es la instancia de un programa en ejecución.</a:t>
            </a:r>
          </a:p>
          <a:p>
            <a:pPr>
              <a:buFontTx/>
              <a:buNone/>
            </a:pPr>
            <a:endParaRPr lang="es-ES_tradnl" altLang="es-MX" smtClean="0"/>
          </a:p>
          <a:p>
            <a:pPr algn="just"/>
            <a:r>
              <a:rPr lang="es-ES_tradnl" altLang="es-MX" smtClean="0"/>
              <a:t>Todo proceso se ejecuta bajo el medio ambiente del Sistema Operativo.</a:t>
            </a:r>
          </a:p>
          <a:p>
            <a:pPr algn="just"/>
            <a:endParaRPr lang="es-ES_tradnl" altLang="es-MX" smtClean="0"/>
          </a:p>
          <a:p>
            <a:pPr algn="just"/>
            <a:r>
              <a:rPr lang="es-ES_tradnl" altLang="es-MX" smtClean="0"/>
              <a:t>También conocido como </a:t>
            </a:r>
            <a:r>
              <a:rPr lang="es-ES_tradnl" altLang="es-MX" i="1" smtClean="0"/>
              <a:t>heavyweight process.</a:t>
            </a:r>
            <a:endParaRPr lang="es-ES_tradnl" altLang="es-MX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Estados de los Procesos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97025"/>
            <a:ext cx="7950200" cy="4424363"/>
          </a:xfrm>
        </p:spPr>
        <p:txBody>
          <a:bodyPr/>
          <a:lstStyle/>
          <a:p>
            <a:r>
              <a:rPr lang="es-ES_tradnl" altLang="es-MX" b="1" smtClean="0"/>
              <a:t>New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creación</a:t>
            </a:r>
          </a:p>
          <a:p>
            <a:r>
              <a:rPr lang="es-ES_tradnl" altLang="es-MX" b="1" smtClean="0"/>
              <a:t>Ready</a:t>
            </a:r>
            <a:r>
              <a:rPr lang="es-ES_tradnl" altLang="es-MX" smtClean="0"/>
              <a:t> o </a:t>
            </a:r>
            <a:r>
              <a:rPr lang="es-ES_tradnl" altLang="es-MX" b="1" smtClean="0"/>
              <a:t>Runnable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listo esperando por tiempo de CPU.</a:t>
            </a:r>
          </a:p>
          <a:p>
            <a:r>
              <a:rPr lang="es-ES_tradnl" altLang="es-MX" b="1" smtClean="0"/>
              <a:t>Running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ejecución</a:t>
            </a:r>
          </a:p>
          <a:p>
            <a:r>
              <a:rPr lang="es-ES_tradnl" altLang="es-MX" b="1" smtClean="0"/>
              <a:t>Waiting</a:t>
            </a:r>
            <a:r>
              <a:rPr lang="es-ES_tradnl" altLang="es-MX" smtClean="0"/>
              <a:t> o </a:t>
            </a:r>
            <a:r>
              <a:rPr lang="es-ES_tradnl" altLang="es-MX" b="1" smtClean="0"/>
              <a:t>Blocked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espera de un evento como una E/S o una señal</a:t>
            </a:r>
          </a:p>
          <a:p>
            <a:r>
              <a:rPr lang="es-ES_tradnl" altLang="es-MX" b="1" smtClean="0"/>
              <a:t>Terminated</a:t>
            </a:r>
            <a:r>
              <a:rPr lang="es-ES_tradnl" altLang="es-MX" smtClean="0"/>
              <a:t> o </a:t>
            </a:r>
            <a:r>
              <a:rPr lang="es-ES_tradnl" altLang="es-MX" b="1" smtClean="0"/>
              <a:t>Finished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ejecución terminada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</a:t>
            </a:r>
          </a:p>
        </p:txBody>
      </p:sp>
      <p:sp>
        <p:nvSpPr>
          <p:cNvPr id="512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90550" y="1481138"/>
            <a:ext cx="7962900" cy="4657725"/>
          </a:xfrm>
        </p:spPr>
        <p:txBody>
          <a:bodyPr/>
          <a:lstStyle/>
          <a:p>
            <a:r>
              <a:rPr lang="es-ES_tradnl" altLang="es-MX" smtClean="0"/>
              <a:t>Todo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tiene un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que lo mando crear y ejecutar.</a:t>
            </a:r>
          </a:p>
          <a:p>
            <a:r>
              <a:rPr lang="es-ES_tradnl" altLang="es-MX" smtClean="0"/>
              <a:t>Cualquier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puede crear un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.</a:t>
            </a:r>
          </a:p>
          <a:p>
            <a:r>
              <a:rPr lang="es-ES_tradnl" altLang="es-MX" smtClean="0"/>
              <a:t>Todo proceso hijo al terminar :</a:t>
            </a:r>
          </a:p>
          <a:p>
            <a:pPr lvl="1"/>
            <a:r>
              <a:rPr lang="es-ES_tradnl" altLang="es-MX" sz="2400" smtClean="0"/>
              <a:t>Envía una señal al proceso padre, notificándole, que el proceso hijo terminó.</a:t>
            </a:r>
          </a:p>
          <a:p>
            <a:pPr lvl="1"/>
            <a:r>
              <a:rPr lang="es-ES_tradnl" altLang="es-MX" sz="2400" smtClean="0"/>
              <a:t>Le deja, al proceso padre, un valor entero que representa un status de terminación.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</a:t>
            </a:r>
          </a:p>
        </p:txBody>
      </p:sp>
      <p:sp>
        <p:nvSpPr>
          <p:cNvPr id="614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25475" y="1697038"/>
            <a:ext cx="7893050" cy="4225925"/>
          </a:xfrm>
        </p:spPr>
        <p:txBody>
          <a:bodyPr/>
          <a:lstStyle/>
          <a:p>
            <a:r>
              <a:rPr lang="es-ES_tradnl" altLang="es-MX" smtClean="0"/>
              <a:t>Todo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tiene la responsabilidad de </a:t>
            </a:r>
            <a:r>
              <a:rPr lang="es-ES_tradnl" altLang="es-MX" u="sng" smtClean="0"/>
              <a:t>recibir</a:t>
            </a:r>
            <a:r>
              <a:rPr lang="es-ES_tradnl" altLang="es-MX" u="sng" baseline="30000" smtClean="0"/>
              <a:t>*</a:t>
            </a:r>
            <a:r>
              <a:rPr lang="es-ES_tradnl" altLang="es-MX" smtClean="0"/>
              <a:t> la señal de terminación del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Al terminar todo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cualquier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 deberá terminar</a:t>
            </a:r>
            <a:r>
              <a:rPr lang="es-ES_tradnl" altLang="es-MX" baseline="30000" smtClean="0"/>
              <a:t>**</a:t>
            </a:r>
            <a:r>
              <a:rPr lang="es-ES_tradnl" altLang="es-MX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23900"/>
            <a:ext cx="7772400" cy="3067050"/>
          </a:xfrm>
        </p:spPr>
        <p:txBody>
          <a:bodyPr/>
          <a:lstStyle/>
          <a:p>
            <a:r>
              <a:rPr lang="es-ES_tradnl" altLang="es-MX" smtClean="0"/>
              <a:t>Creación de Procesos en Java</a:t>
            </a:r>
            <a:br>
              <a:rPr lang="es-ES_tradnl" altLang="es-MX" smtClean="0"/>
            </a:br>
            <a:r>
              <a:rPr lang="es-ES_tradnl" altLang="es-MX" smtClean="0"/>
              <a:t/>
            </a:r>
            <a:br>
              <a:rPr lang="es-ES_tradnl" altLang="es-MX" smtClean="0"/>
            </a:br>
            <a:r>
              <a:rPr lang="es-ES_tradnl" altLang="es-MX" smtClean="0"/>
              <a:t>Clases</a:t>
            </a:r>
            <a:r>
              <a:rPr lang="es-ES_tradnl" altLang="es-MX" sz="2800" smtClean="0"/>
              <a:t/>
            </a:r>
            <a:br>
              <a:rPr lang="es-ES_tradnl" altLang="es-MX" sz="2800" smtClean="0"/>
            </a:br>
            <a:r>
              <a:rPr lang="es-ES_tradnl" altLang="es-MX" sz="2800" smtClean="0"/>
              <a:t>java.lang.Runtime</a:t>
            </a:r>
            <a:br>
              <a:rPr lang="es-ES_tradnl" altLang="es-MX" sz="2800" smtClean="0"/>
            </a:br>
            <a:r>
              <a:rPr lang="es-ES_tradnl" altLang="es-MX" sz="2800" smtClean="0"/>
              <a:t>java.lang.Process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4427538"/>
            <a:ext cx="6365875" cy="669925"/>
          </a:xfrm>
        </p:spPr>
        <p:txBody>
          <a:bodyPr/>
          <a:lstStyle/>
          <a:p>
            <a:endParaRPr lang="en-US" altLang="es-MX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java.lang.Runtime</a:t>
            </a:r>
          </a:p>
        </p:txBody>
      </p:sp>
      <p:sp>
        <p:nvSpPr>
          <p:cNvPr id="819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55625" y="1017588"/>
            <a:ext cx="8032750" cy="5586412"/>
          </a:xfrm>
        </p:spPr>
        <p:txBody>
          <a:bodyPr/>
          <a:lstStyle/>
          <a:p>
            <a:r>
              <a:rPr lang="es-ES_tradnl" altLang="es-MX" u="sng" smtClean="0"/>
              <a:t>static</a:t>
            </a:r>
            <a:r>
              <a:rPr lang="es-ES_tradnl" altLang="es-MX" smtClean="0"/>
              <a:t> </a:t>
            </a:r>
            <a:r>
              <a:rPr lang="es-ES_tradnl" altLang="es-MX" i="1" smtClean="0"/>
              <a:t>Runtime</a:t>
            </a:r>
            <a:r>
              <a:rPr lang="es-ES_tradnl" altLang="es-MX" smtClean="0"/>
              <a:t> </a:t>
            </a:r>
            <a:r>
              <a:rPr lang="es-ES_tradnl" altLang="es-MX" u="sng" smtClean="0"/>
              <a:t>Runtime.getRuntime()</a:t>
            </a:r>
          </a:p>
          <a:p>
            <a:pPr lvl="1"/>
            <a:r>
              <a:rPr lang="es-ES_tradnl" altLang="es-MX" smtClean="0"/>
              <a:t>Devuelve la referencia al objeto Runtime, que permite a la JVM interactuar con el Sis Ope nativo.</a:t>
            </a:r>
          </a:p>
          <a:p>
            <a:pPr algn="r"/>
            <a:r>
              <a:rPr lang="es-ES_tradnl" altLang="es-MX" i="1" smtClean="0"/>
              <a:t>Process</a:t>
            </a:r>
            <a:r>
              <a:rPr lang="es-ES_tradnl" altLang="es-MX" smtClean="0"/>
              <a:t> refObjetountime</a:t>
            </a:r>
            <a:r>
              <a:rPr lang="es-ES_tradnl" altLang="es-MX" u="sng" smtClean="0"/>
              <a:t>.exec(String [] pro)</a:t>
            </a:r>
          </a:p>
          <a:p>
            <a:pPr lvl="1"/>
            <a:r>
              <a:rPr lang="es-ES_tradnl" altLang="es-MX" smtClean="0"/>
              <a:t>Ejecuta el comando y argumentos especificados, en un proceso hijo. Devuelve un objeto Process que representa al proceso hijo o subproceso.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java.lang.Process</a:t>
            </a:r>
          </a:p>
        </p:txBody>
      </p:sp>
      <p:sp>
        <p:nvSpPr>
          <p:cNvPr id="9219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1646238"/>
            <a:ext cx="8010525" cy="43275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z="2800" smtClean="0"/>
              <a:t>métodos de instancia del objeto Process</a:t>
            </a:r>
          </a:p>
          <a:p>
            <a:r>
              <a:rPr lang="es-ES_tradnl" altLang="es-MX" sz="2800" smtClean="0"/>
              <a:t>int waitFor()</a:t>
            </a:r>
          </a:p>
          <a:p>
            <a:pPr lvl="1"/>
            <a:r>
              <a:rPr lang="es-ES_tradnl" altLang="es-MX" sz="2400" smtClean="0"/>
              <a:t>Espera (bloqueando) a que el subproceso termine (*) y entonces regresa el status de terminación.</a:t>
            </a:r>
          </a:p>
          <a:p>
            <a:r>
              <a:rPr lang="es-ES_tradnl" altLang="es-MX" sz="2800" smtClean="0"/>
              <a:t>int exitValue()</a:t>
            </a:r>
          </a:p>
          <a:p>
            <a:pPr lvl="1"/>
            <a:r>
              <a:rPr lang="es-ES_tradnl" altLang="es-MX" sz="2400" smtClean="0"/>
              <a:t>Si ha terminado regresa el status de terminación del subproceso (**); en caso contrario genera una excepción. No es bloqueante.</a:t>
            </a:r>
          </a:p>
          <a:p>
            <a:r>
              <a:rPr lang="es-ES_tradnl" altLang="es-MX" sz="2800" smtClean="0"/>
              <a:t>void destroy()</a:t>
            </a:r>
          </a:p>
          <a:p>
            <a:pPr lvl="1"/>
            <a:r>
              <a:rPr lang="es-ES_tradnl" altLang="es-MX" sz="2400" smtClean="0"/>
              <a:t>Provoca la terminación del subproceso.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java.lang.System</a:t>
            </a:r>
          </a:p>
        </p:txBody>
      </p:sp>
      <p:sp>
        <p:nvSpPr>
          <p:cNvPr id="1024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3105150"/>
            <a:ext cx="8010525" cy="14097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z="2800" smtClean="0"/>
              <a:t>método estático de la clase System</a:t>
            </a:r>
          </a:p>
          <a:p>
            <a:r>
              <a:rPr lang="es-ES_tradnl" altLang="es-MX" sz="2800" smtClean="0"/>
              <a:t>static void exit(int status)</a:t>
            </a:r>
          </a:p>
          <a:p>
            <a:pPr lvl="1"/>
            <a:r>
              <a:rPr lang="en-US" altLang="es-MX" sz="2400" smtClean="0"/>
              <a:t>Envia el status de terminación y termina la JVM actual</a:t>
            </a:r>
            <a:r>
              <a:rPr lang="es-ES_tradnl" altLang="es-MX" sz="24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2669</TotalTime>
  <Words>834</Words>
  <Application>Microsoft Office PowerPoint</Application>
  <PresentationFormat>Carta (216 x 279 mm)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unix</vt:lpstr>
      <vt:lpstr>PROGRAMAS y PROCESOS en Java</vt:lpstr>
      <vt:lpstr>¿Qué es un proceso?</vt:lpstr>
      <vt:lpstr>Estados de los Procesos</vt:lpstr>
      <vt:lpstr>Jerarquía de los Procesos</vt:lpstr>
      <vt:lpstr>Jerarquía de los Procesos</vt:lpstr>
      <vt:lpstr>Creación de Procesos en Java  Clases java.lang.Runtime java.lang.Process</vt:lpstr>
      <vt:lpstr>java.lang.Runtime</vt:lpstr>
      <vt:lpstr>java.lang.Process</vt:lpstr>
      <vt:lpstr>java.lang.System</vt:lpstr>
    </vt:vector>
  </TitlesOfParts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Subprocesos en la JVM</dc:title>
  <dc:creator>jrrs</dc:creator>
  <cp:lastModifiedBy>JOSE RAMON RIOS SANCHEZ</cp:lastModifiedBy>
  <cp:revision>33</cp:revision>
  <cp:lastPrinted>1998-09-23T18:22:10Z</cp:lastPrinted>
  <dcterms:created xsi:type="dcterms:W3CDTF">1998-09-21T19:01:18Z</dcterms:created>
  <dcterms:modified xsi:type="dcterms:W3CDTF">2019-03-08T15:08:22Z</dcterms:modified>
</cp:coreProperties>
</file>