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8" r:id="rId4"/>
    <p:sldId id="299" r:id="rId5"/>
    <p:sldId id="300" r:id="rId6"/>
    <p:sldId id="308" r:id="rId7"/>
    <p:sldId id="301" r:id="rId8"/>
    <p:sldId id="302" r:id="rId9"/>
    <p:sldId id="309" r:id="rId10"/>
    <p:sldId id="303" r:id="rId11"/>
    <p:sldId id="304" r:id="rId12"/>
    <p:sldId id="305" r:id="rId13"/>
    <p:sldId id="306" r:id="rId14"/>
    <p:sldId id="310" r:id="rId15"/>
    <p:sldId id="260" r:id="rId16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4660" autoAdjust="0"/>
  </p:normalViewPr>
  <p:slideViewPr>
    <p:cSldViewPr>
      <p:cViewPr varScale="1">
        <p:scale>
          <a:sx n="96" d="100"/>
          <a:sy n="96" d="100"/>
        </p:scale>
        <p:origin x="78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12/03/2019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12/03/2019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12/03/2019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12/03/2019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12/03/2019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12/03/2019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12/03/2019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12/03/2019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12/03/2019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IPC </a:t>
            </a:r>
            <a:r>
              <a:rPr lang="es-MX" dirty="0" err="1" smtClean="0"/>
              <a:t>application</a:t>
            </a:r>
            <a:r>
              <a:rPr lang="es-MX" dirty="0" smtClean="0"/>
              <a:t>- Pipes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57655" y="1556792"/>
            <a:ext cx="694531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Acts as a </a:t>
            </a:r>
            <a:r>
              <a:rPr kumimoji="1" lang="en-US" alt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conduit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allowing two processes to communicate (FIFO)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Issues: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Is communication unidirectional or bidirectional?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In the case of two-way communication, is it half or full-duplex?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Must there exist a relationship (i.e., </a:t>
            </a:r>
            <a:r>
              <a:rPr kumimoji="1" lang="en-US" alt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parent-child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) between the communicating processes? _______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Can the pipes be used over a network? ____</a:t>
            </a:r>
          </a:p>
          <a:p>
            <a:pPr lvl="0"/>
            <a:endParaRPr lang="en-US" altLang="en-US" sz="1600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n-US" sz="1600" b="1" kern="0" dirty="0" smtClean="0">
                <a:solidFill>
                  <a:srgbClr val="000000"/>
                </a:solidFill>
                <a:latin typeface="Helvetica"/>
              </a:rPr>
              <a:t>Ordinary or Anonymous Pipes</a:t>
            </a: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– cannot be accessed  from outside the process that created it. Typically, a parent process creates a pipe and uses it to communicate with a child process that it created</a:t>
            </a:r>
            <a:r>
              <a:rPr lang="en-US" altLang="en-US" sz="1600" kern="0" dirty="0" smtClean="0">
                <a:solidFill>
                  <a:srgbClr val="000000"/>
                </a:solidFill>
                <a:latin typeface="Helvetica"/>
              </a:rPr>
              <a:t>. ___</a:t>
            </a:r>
          </a:p>
          <a:p>
            <a:pPr lvl="1"/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“|” , related</a:t>
            </a:r>
            <a:r>
              <a:rPr kumimoji="1" lang="en-US" alt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with </a:t>
            </a:r>
            <a:r>
              <a:rPr kumimoji="1" lang="en-US" altLang="en-US" sz="1600" b="0" i="1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stdin</a:t>
            </a:r>
            <a:r>
              <a:rPr kumimoji="1" lang="en-US" alt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and </a:t>
            </a:r>
            <a:r>
              <a:rPr kumimoji="1" lang="en-US" altLang="en-US" sz="1600" b="0" i="1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stdout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 </a:t>
            </a: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lvl="0"/>
            <a:r>
              <a:rPr kumimoji="1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Named Pipes</a:t>
            </a:r>
            <a:r>
              <a:rPr kumimoji="1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 </a:t>
            </a:r>
            <a:r>
              <a:rPr lang="en-US" altLang="en-US" sz="1600" kern="0" dirty="0">
                <a:solidFill>
                  <a:srgbClr val="000000"/>
                </a:solidFill>
                <a:latin typeface="Helvetica"/>
              </a:rPr>
              <a:t>–  – can be accessed without a parent-child relationship.</a:t>
            </a: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Ordinary Pipes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 bwMode="auto">
          <a:xfrm>
            <a:off x="796012" y="1484784"/>
            <a:ext cx="7612063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charset="0"/>
              <a:buChar char="n"/>
              <a:defRPr/>
            </a:pPr>
            <a:r>
              <a:rPr lang="en-US" kern="0" dirty="0" smtClean="0">
                <a:ea typeface="ＭＳ Ｐゴシック" charset="0"/>
                <a:cs typeface="ＭＳ Ｐゴシック" charset="0"/>
              </a:rPr>
              <a:t>Ordinary pipes are therefore unidirectional</a:t>
            </a:r>
          </a:p>
          <a:p>
            <a:pPr>
              <a:buFont typeface="Monotype Sorts" charset="0"/>
              <a:buChar char="n"/>
              <a:defRPr/>
            </a:pPr>
            <a:r>
              <a:rPr lang="en-US" kern="0" dirty="0" smtClean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kern="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kern="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kern="0" dirty="0" smtClean="0">
                <a:ea typeface="ＭＳ Ｐゴシック" charset="0"/>
                <a:cs typeface="ＭＳ Ｐゴシック" charset="0"/>
              </a:rPr>
              <a:t>Windows and UNIX, </a:t>
            </a:r>
            <a:r>
              <a:rPr lang="en-US" kern="0" dirty="0" smtClean="0">
                <a:ea typeface="ＭＳ Ｐゴシック" charset="0"/>
                <a:cs typeface="ＭＳ Ｐゴシック" charset="0"/>
              </a:rPr>
              <a:t>calls these </a:t>
            </a:r>
            <a:r>
              <a:rPr lang="en-US" b="1" kern="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  <a:r>
              <a:rPr lang="en-US" b="1" kern="0" dirty="0" smtClean="0">
                <a:ea typeface="ＭＳ Ｐゴシック" charset="0"/>
                <a:cs typeface="ＭＳ Ｐゴシック" charset="0"/>
              </a:rPr>
              <a:t> (C, C++)</a:t>
            </a:r>
            <a:endParaRPr lang="en-US" b="1" kern="0" dirty="0" smtClean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kern="0" dirty="0" smtClean="0">
                <a:ea typeface="ＭＳ Ｐゴシック" charset="0"/>
                <a:cs typeface="ＭＳ Ｐゴシック" charset="0"/>
              </a:rPr>
              <a:t>Java implements a simplified abstraction with one </a:t>
            </a:r>
            <a:r>
              <a:rPr lang="en-US" b="1" kern="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b="1" kern="0" dirty="0" err="1" smtClean="0">
                <a:ea typeface="ＭＳ Ｐゴシック" charset="0"/>
                <a:cs typeface="ＭＳ Ｐゴシック" charset="0"/>
              </a:rPr>
              <a:t>d</a:t>
            </a:r>
            <a:r>
              <a:rPr lang="en-US" b="1" kern="0" dirty="0" smtClean="0">
                <a:ea typeface="ＭＳ Ｐゴシック" charset="0"/>
                <a:cs typeface="ＭＳ Ｐゴシック" charset="0"/>
              </a:rPr>
              <a:t>[0]</a:t>
            </a:r>
            <a:r>
              <a:rPr lang="en-US" kern="0" dirty="0" smtClean="0">
                <a:ea typeface="ＭＳ Ｐゴシック" charset="0"/>
                <a:cs typeface="ＭＳ Ｐゴシック" charset="0"/>
              </a:rPr>
              <a:t> and one </a:t>
            </a:r>
            <a:r>
              <a:rPr lang="en-US" b="1" kern="0" dirty="0" err="1" smtClean="0">
                <a:ea typeface="ＭＳ Ｐゴシック" charset="0"/>
                <a:cs typeface="ＭＳ Ｐゴシック" charset="0"/>
              </a:rPr>
              <a:t>fd</a:t>
            </a:r>
            <a:r>
              <a:rPr lang="en-US" b="1" kern="0" dirty="0" smtClean="0">
                <a:ea typeface="ＭＳ Ｐゴシック" charset="0"/>
                <a:cs typeface="ＭＳ Ｐゴシック" charset="0"/>
              </a:rPr>
              <a:t>[1]</a:t>
            </a:r>
            <a:r>
              <a:rPr lang="en-US" kern="0" dirty="0" smtClean="0">
                <a:ea typeface="ＭＳ Ｐゴシック" charset="0"/>
                <a:cs typeface="ＭＳ Ｐゴシック" charset="0"/>
              </a:rPr>
              <a:t>, instead of two of each one. </a:t>
            </a:r>
            <a:endParaRPr lang="en-US" b="1" kern="0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b="1" kern="0" dirty="0" smtClean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kern="0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768543" y="2420888"/>
            <a:ext cx="5592762" cy="1703387"/>
            <a:chOff x="1768543" y="2420888"/>
            <a:chExt cx="5592762" cy="1703387"/>
          </a:xfrm>
        </p:grpSpPr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543" y="2420888"/>
              <a:ext cx="5592762" cy="170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lecha derecha 2"/>
            <p:cNvSpPr/>
            <p:nvPr/>
          </p:nvSpPr>
          <p:spPr>
            <a:xfrm>
              <a:off x="2881536" y="3834768"/>
              <a:ext cx="216024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Flecha derecha 7"/>
            <p:cNvSpPr/>
            <p:nvPr/>
          </p:nvSpPr>
          <p:spPr>
            <a:xfrm>
              <a:off x="2881536" y="3657179"/>
              <a:ext cx="216024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Flecha derecha 8"/>
            <p:cNvSpPr/>
            <p:nvPr/>
          </p:nvSpPr>
          <p:spPr>
            <a:xfrm>
              <a:off x="5911788" y="3617269"/>
              <a:ext cx="216024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Flecha derecha 9"/>
            <p:cNvSpPr/>
            <p:nvPr/>
          </p:nvSpPr>
          <p:spPr>
            <a:xfrm>
              <a:off x="5911788" y="3834768"/>
              <a:ext cx="216024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643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Named</a:t>
            </a:r>
            <a:r>
              <a:rPr lang="es-MX" dirty="0"/>
              <a:t> Pipes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 bwMode="auto">
          <a:xfrm>
            <a:off x="1043608" y="1628800"/>
            <a:ext cx="7061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Named Pipes are more powerful than ordinary pipes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 is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bidirectional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 parent-child relationship is necessary between the communicating processes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Several processes can use the named pipe for communication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Provided on both UNIX and Windows systems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12-mar-2019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Cooperating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Inter-Process Communication (IPC)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Cooperating</a:t>
            </a:r>
            <a:r>
              <a:rPr lang="es-MX" dirty="0"/>
              <a:t> </a:t>
            </a:r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5825" y="1484784"/>
            <a:ext cx="74850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Processes within a system may be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independent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or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cooperating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Cooperating process can affect or be affected by other processes, including sharing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Reasons for cooperating processes: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Information sharing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Computation speedup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Modularity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Convenience	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66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Inter-</a:t>
            </a:r>
            <a:r>
              <a:rPr lang="es-MX" dirty="0" err="1"/>
              <a:t>P</a:t>
            </a:r>
            <a:r>
              <a:rPr lang="es-MX" dirty="0" err="1" smtClean="0"/>
              <a:t>rocess</a:t>
            </a:r>
            <a:r>
              <a:rPr lang="es-MX" dirty="0" smtClean="0"/>
              <a:t> </a:t>
            </a:r>
            <a:r>
              <a:rPr lang="es-MX" dirty="0" err="1"/>
              <a:t>Communication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5825" y="1484784"/>
            <a:ext cx="74850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Cooperating processes need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Inter-Process </a:t>
            </a:r>
            <a:r>
              <a:rPr lang="en-US" altLang="en-US" b="1" kern="0" dirty="0">
                <a:solidFill>
                  <a:srgbClr val="3366FF"/>
                </a:solidFill>
                <a:latin typeface="Helvetica"/>
              </a:rPr>
              <a:t>C</a:t>
            </a:r>
            <a:r>
              <a:rPr kumimoji="1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ommunication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IPC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lvl="0"/>
            <a:endParaRPr lang="en-US" altLang="en-US" kern="0" dirty="0" smtClean="0">
              <a:solidFill>
                <a:srgbClr val="000000"/>
              </a:solidFill>
              <a:latin typeface="Helvetica"/>
            </a:endParaRPr>
          </a:p>
          <a:p>
            <a:pPr lvl="0"/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Steps for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IPC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  <a:p>
            <a:pPr lvl="1"/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Synchronization</a:t>
            </a:r>
          </a:p>
          <a:p>
            <a:pPr lvl="1"/>
            <a:r>
              <a:rPr kumimoji="1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Two models of IPC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Shared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Message passing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01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Inter-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Communication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1640" y="1524747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a) Message passing.  (b) shared memory. </a:t>
            </a:r>
            <a:r>
              <a:rPr lang="en-US" alt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  <p:pic>
        <p:nvPicPr>
          <p:cNvPr id="8" name="Picture 1" descr="3_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80" y="1969168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4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IPC </a:t>
            </a:r>
            <a:r>
              <a:rPr lang="es-MX" dirty="0"/>
              <a:t>– </a:t>
            </a:r>
            <a:r>
              <a:rPr lang="es-MX" dirty="0" err="1"/>
              <a:t>Message</a:t>
            </a:r>
            <a:r>
              <a:rPr lang="es-MX" dirty="0"/>
              <a:t> </a:t>
            </a:r>
            <a:r>
              <a:rPr lang="es-MX" dirty="0" err="1"/>
              <a:t>Passing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3608" y="1628800"/>
            <a:ext cx="6934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Mechanism for processes to communicate and to synchronize their actions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Synchronization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the message ready in?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the queue in the kernel?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The in-buffer?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The out-buffer?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IPC facility provides two operations: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itchFamily="34" charset="-128"/>
                <a:cs typeface="Courier New" pitchFamily="49" charset="0"/>
              </a:rPr>
              <a:t>send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message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 PGothic" pitchFamily="34" charset="-128"/>
                <a:cs typeface="Courier New" pitchFamily="49" charset="0"/>
              </a:rPr>
              <a:t>receive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message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message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size is either fixed or variable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8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IPC </a:t>
            </a:r>
            <a:r>
              <a:rPr lang="es-MX" dirty="0"/>
              <a:t>– </a:t>
            </a:r>
            <a:r>
              <a:rPr lang="es-MX" dirty="0" err="1"/>
              <a:t>Message</a:t>
            </a:r>
            <a:r>
              <a:rPr lang="es-MX" dirty="0"/>
              <a:t> </a:t>
            </a:r>
            <a:r>
              <a:rPr lang="es-MX" dirty="0" err="1" smtClean="0"/>
              <a:t>Passing</a:t>
            </a:r>
            <a:r>
              <a:rPr lang="es-MX" dirty="0" smtClean="0"/>
              <a:t> (</a:t>
            </a:r>
            <a:r>
              <a:rPr lang="es-MX" sz="2800" dirty="0" smtClean="0"/>
              <a:t>cont.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576" y="1556792"/>
            <a:ext cx="769461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processes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wish to communicate, they need to: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Establish a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link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between them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Exchange messages via send/receive with synchronization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Implementation issues: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How are links established?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Can a link be associated with more than two processes?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the size of a message that the link can accommodate fixed or variable?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a link unidirectional or bi-directional?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31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IPC - </a:t>
            </a:r>
            <a:r>
              <a:rPr lang="es-MX" dirty="0" err="1"/>
              <a:t>Shared</a:t>
            </a:r>
            <a:r>
              <a:rPr lang="es-MX" dirty="0"/>
              <a:t>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628800"/>
            <a:ext cx="66214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 area of memory shared among the processes that wish to communicate (need of credentials)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communication is under the control of the users processes not the operating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Major issues is to provide mechanism that will allow the user processes to synchronize their actions when they access shared memory.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Synchronization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is the big issue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2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Synchronization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27584" y="1484784"/>
            <a:ext cx="72675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Message passing may be either </a:t>
            </a:r>
            <a:r>
              <a:rPr kumimoji="1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blocking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kumimoji="1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non-blocking</a:t>
            </a: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Blocking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considered 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synchronous</a:t>
            </a:r>
          </a:p>
          <a:p>
            <a:pPr marL="7985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Blocking send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--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sender is blocked until the message is received</a:t>
            </a:r>
          </a:p>
          <a:p>
            <a:pPr marL="7985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Blocking receive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--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receiver is  blocked until a message is available (default)</a:t>
            </a: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Non-blocking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considered 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asynchronous</a:t>
            </a:r>
          </a:p>
          <a:p>
            <a:pPr marL="7985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Non-blocking send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-- the sender sends the message and continue</a:t>
            </a:r>
          </a:p>
          <a:p>
            <a:pPr marL="798513" marR="0" lvl="1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Non-blocking receive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-- the receiver receives:</a:t>
            </a:r>
          </a:p>
          <a:p>
            <a:pPr marL="1141413" marR="0" lvl="2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-84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 valid message,  or </a:t>
            </a:r>
          </a:p>
          <a:p>
            <a:pPr marL="1141413" marR="0" lvl="2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-84" charset="2"/>
              <a:buChar char="l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Null message</a:t>
            </a:r>
          </a:p>
          <a:p>
            <a:pPr marL="398463" marR="0" lvl="0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1141413" marR="0" lvl="2" indent="-341313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-84" charset="2"/>
              <a:buChar char="l"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4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608</Words>
  <Application>Microsoft Office PowerPoint</Application>
  <PresentationFormat>Presentación en pantalla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Courier New</vt:lpstr>
      <vt:lpstr>Helvetica</vt:lpstr>
      <vt:lpstr>Monotype Sorts</vt:lpstr>
      <vt:lpstr>Verdana</vt:lpstr>
      <vt:lpstr>Tema de Office</vt:lpstr>
      <vt:lpstr>1_Diseño personalizado</vt:lpstr>
      <vt:lpstr>Diseño personalizado</vt:lpstr>
      <vt:lpstr>SISTEMAS OPERATIVOS</vt:lpstr>
      <vt:lpstr>Cooperating Processes</vt:lpstr>
      <vt:lpstr>Cooperating Processes</vt:lpstr>
      <vt:lpstr>Inter-Process Communication</vt:lpstr>
      <vt:lpstr>Inter-Process Communication</vt:lpstr>
      <vt:lpstr>IPC – Message Passing</vt:lpstr>
      <vt:lpstr>IPC – Message Passing (cont.)</vt:lpstr>
      <vt:lpstr>IPC - Shared Memory</vt:lpstr>
      <vt:lpstr>Synchronization</vt:lpstr>
      <vt:lpstr>IPC application- Pipes</vt:lpstr>
      <vt:lpstr>Ordinary Pipes</vt:lpstr>
      <vt:lpstr>Named Pipes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480</cp:revision>
  <cp:lastPrinted>2016-02-11T00:30:33Z</cp:lastPrinted>
  <dcterms:created xsi:type="dcterms:W3CDTF">2014-08-28T12:23:32Z</dcterms:created>
  <dcterms:modified xsi:type="dcterms:W3CDTF">2019-03-12T17:13:42Z</dcterms:modified>
</cp:coreProperties>
</file>