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0"/>
  </p:notesMasterIdLst>
  <p:handoutMasterIdLst>
    <p:handoutMasterId r:id="rId21"/>
  </p:handoutMasterIdLst>
  <p:sldIdLst>
    <p:sldId id="258" r:id="rId4"/>
    <p:sldId id="299" r:id="rId5"/>
    <p:sldId id="332" r:id="rId6"/>
    <p:sldId id="331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260" r:id="rId19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1" autoAdjust="0"/>
    <p:restoredTop sz="94660" autoAdjust="0"/>
  </p:normalViewPr>
  <p:slideViewPr>
    <p:cSldViewPr>
      <p:cViewPr varScale="1">
        <p:scale>
          <a:sx n="122" d="100"/>
          <a:sy n="122" d="100"/>
        </p:scale>
        <p:origin x="12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19/03/2019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19/03/2019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19/03/2019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19/03/2019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19/03/2019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19/03/2019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19/03/2019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19/03/2019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19/03/2019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19/03/2019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19/03/2019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19/03/2019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19/03/2019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19/03/2019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19/03/2019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19/03/2019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19/03/2019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19/03/2019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z="4000" kern="0" dirty="0">
                <a:solidFill>
                  <a:srgbClr val="000000"/>
                </a:solidFill>
                <a:latin typeface="Arial"/>
              </a:rPr>
              <a:t>Clase </a:t>
            </a:r>
            <a:r>
              <a:rPr lang="es-ES_tradnl" altLang="es-MX" sz="4000" kern="0" dirty="0" err="1">
                <a:solidFill>
                  <a:srgbClr val="000000"/>
                </a:solidFill>
                <a:latin typeface="Arial"/>
              </a:rPr>
              <a:t>Thread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7" name="AutoShape 3"/>
          <p:cNvSpPr txBox="1">
            <a:spLocks noChangeArrowheads="1"/>
          </p:cNvSpPr>
          <p:nvPr/>
        </p:nvSpPr>
        <p:spPr bwMode="auto">
          <a:xfrm>
            <a:off x="615950" y="2681288"/>
            <a:ext cx="7912100" cy="1195387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java.lang.Object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java.lang.Thread</a:t>
            </a:r>
            <a:endParaRPr kumimoji="0" lang="es-ES_tradnl" altLang="es-MX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293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de </a:t>
            </a:r>
            <a:r>
              <a:rPr lang="es-MX" dirty="0" err="1"/>
              <a:t>Thread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555625" y="1772816"/>
            <a:ext cx="8032750" cy="3694113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void</a:t>
            </a:r>
            <a:r>
              <a:rPr kumimoji="0" lang="es-ES_tradnl" altLang="es-MX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run( )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Con este método inicia un thread.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Equivalente al método “main”.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Dentro de este método se encuentra el </a:t>
            </a:r>
            <a:r>
              <a:rPr kumimoji="0" lang="es-ES_tradnl" altLang="es-MX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cuerpo del thread</a:t>
            </a:r>
            <a:r>
              <a:rPr kumimoji="0" lang="es-ES_tradnl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endParaRPr kumimoji="0" lang="es-ES_tradnl" altLang="es-MX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// No lleva argumentos</a:t>
            </a:r>
            <a:endParaRPr kumimoji="0" lang="es-ES_tradnl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293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342650" y="1484784"/>
            <a:ext cx="8588375" cy="492442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void</a:t>
            </a: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start</a:t>
            </a:r>
            <a:r>
              <a:rPr kumimoji="0" lang="es-ES_tradnl" altLang="es-MX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 )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Doble función</a:t>
            </a:r>
          </a:p>
          <a:p>
            <a:pPr marL="1181100" marR="0" lvl="2" indent="-381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A partir de un </a:t>
            </a:r>
            <a:r>
              <a:rPr kumimoji="0" lang="es-ES_tradnl" altLang="es-MX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thread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invocador (flujo actual), éste método arranca la ejecución de un nuevo </a:t>
            </a:r>
            <a:r>
              <a:rPr kumimoji="0" lang="es-ES_tradnl" altLang="es-MX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thread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(otro flujo), iniciando en el método </a:t>
            </a:r>
            <a:r>
              <a:rPr kumimoji="0" lang="es-ES_tradnl" altLang="es-MX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run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() del </a:t>
            </a:r>
            <a:r>
              <a:rPr kumimoji="0" lang="es-ES_tradnl" altLang="es-MX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nuevo </a:t>
            </a:r>
            <a:r>
              <a:rPr kumimoji="0" lang="es-ES_tradnl" altLang="es-MX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thread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, y</a:t>
            </a:r>
          </a:p>
          <a:p>
            <a:pPr marL="1181100" marR="0" lvl="2" indent="-381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Además, después de arrancar el nuevo </a:t>
            </a:r>
            <a:r>
              <a:rPr kumimoji="0" lang="es-ES_tradnl" altLang="es-MX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thread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, continuar la ejecución en el </a:t>
            </a:r>
            <a:r>
              <a:rPr kumimoji="0" lang="es-ES_tradnl" altLang="es-MX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thread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invocador (flujo actual).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BIFURCACIÓN de FLUJOS</a:t>
            </a:r>
          </a:p>
        </p:txBody>
      </p:sp>
    </p:spTree>
    <p:extLst>
      <p:ext uri="{BB962C8B-B14F-4D97-AF65-F5344CB8AC3E}">
        <p14:creationId xmlns:p14="http://schemas.microsoft.com/office/powerpoint/2010/main" val="224293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598488" y="1484784"/>
            <a:ext cx="7947025" cy="4989512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void</a:t>
            </a:r>
            <a:r>
              <a:rPr kumimoji="0" lang="es-ES_tradnl" altLang="es-MX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setPriority(</a:t>
            </a:r>
            <a:r>
              <a:rPr kumimoji="0" lang="es-ES_tradnl" altLang="es-MX" sz="36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int</a:t>
            </a:r>
            <a:r>
              <a:rPr kumimoji="0" lang="es-ES_tradnl" altLang="es-MX" sz="3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)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Con este método se le puede dar preferencia de ejecución a un thread. Entre mayor sea el número, mayor prioridad.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void</a:t>
            </a:r>
            <a:r>
              <a:rPr kumimoji="0" lang="es-ES_tradnl" altLang="es-MX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yield( )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Provoca que el thread ceda su tiempo de ejecución a otro hilo de control en la lista de ejecución.</a:t>
            </a:r>
            <a:endParaRPr kumimoji="0" lang="es-ES_tradnl" altLang="es-MX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293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668338" y="1757363"/>
            <a:ext cx="7807325" cy="30384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int</a:t>
            </a:r>
            <a:r>
              <a:rPr kumimoji="0" lang="es-ES_tradnl" altLang="es-MX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getPriority( )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Regresa la prioridad del Thread.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String</a:t>
            </a:r>
            <a:r>
              <a:rPr kumimoji="0" lang="es-ES_tradnl" altLang="es-MX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getName( )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Regresa el nombre del Thread.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boolean</a:t>
            </a:r>
            <a:r>
              <a:rPr kumimoji="0" lang="es-ES_tradnl" altLang="es-MX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isAlive( )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Prueba si el Thread no ha terminado aún.</a:t>
            </a:r>
            <a:endParaRPr kumimoji="0" lang="es-ES_tradnl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495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663575" y="1728788"/>
            <a:ext cx="7816850" cy="31019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static </a:t>
            </a:r>
            <a:r>
              <a:rPr kumimoji="0" lang="es-ES_tradnl" altLang="es-MX" sz="36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void</a:t>
            </a:r>
            <a:r>
              <a:rPr kumimoji="0" lang="es-ES_tradnl" altLang="es-MX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sleep(</a:t>
            </a:r>
            <a:r>
              <a:rPr kumimoji="0" lang="es-ES_tradnl" altLang="es-MX" sz="36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int</a:t>
            </a:r>
            <a:r>
              <a:rPr kumimoji="0" lang="es-ES_tradnl" altLang="es-MX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tiempo</a:t>
            </a:r>
            <a:r>
              <a:rPr kumimoji="0" lang="es-ES_tradnl" altLang="es-MX" sz="3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)</a:t>
            </a:r>
            <a:r>
              <a:rPr kumimoji="0" lang="es-ES_tradnl" altLang="es-MX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Detiene la ejecución de un thread por la cantidad tiempo (milisegundos).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static </a:t>
            </a:r>
            <a:r>
              <a:rPr kumimoji="0" lang="es-ES_tradnl" altLang="es-MX" sz="36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Thread</a:t>
            </a:r>
            <a:r>
              <a:rPr kumimoji="0" lang="es-ES_tradnl" altLang="es-MX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currentThread( )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Regresa una referencia del objeto Thread sobre el que se esta ejecutando.</a:t>
            </a:r>
            <a:endParaRPr kumimoji="0" lang="es-ES_tradnl" altLang="es-MX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5749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/>
              <a:t>1</a:t>
            </a:r>
            <a:r>
              <a:rPr lang="en-US" dirty="0" smtClean="0"/>
              <a:t>9-mar-2019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Cooperating</a:t>
            </a:r>
            <a:r>
              <a:rPr lang="es-MX" dirty="0" smtClean="0"/>
              <a:t> </a:t>
            </a:r>
            <a:r>
              <a:rPr lang="es-MX" dirty="0" err="1" smtClean="0"/>
              <a:t>Processes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0" lvl="0" indent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algn="ctr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Java Threads</a:t>
            </a: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17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Single and </a:t>
            </a:r>
            <a:r>
              <a:rPr lang="es-MX" dirty="0" err="1"/>
              <a:t>Multithreaded</a:t>
            </a:r>
            <a:r>
              <a:rPr lang="es-MX" dirty="0"/>
              <a:t> </a:t>
            </a:r>
            <a:r>
              <a:rPr lang="es-MX" dirty="0" err="1"/>
              <a:t>Processes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9752" r="996" b="10066"/>
          <a:stretch>
            <a:fillRect/>
          </a:stretch>
        </p:blipFill>
        <p:spPr bwMode="auto">
          <a:xfrm>
            <a:off x="715962" y="1556792"/>
            <a:ext cx="7737475" cy="4724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04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Address</a:t>
            </a:r>
            <a:r>
              <a:rPr lang="es-MX" dirty="0"/>
              <a:t> </a:t>
            </a:r>
            <a:r>
              <a:rPr lang="es-MX" dirty="0" err="1"/>
              <a:t>Space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Threads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2500" y="5334000"/>
            <a:ext cx="1441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s-MX" sz="1800">
                <a:solidFill>
                  <a:srgbClr val="FF0000"/>
                </a:solidFill>
                <a:latin typeface="Arial" charset="0"/>
              </a:rPr>
              <a:t>0x00000000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01700" y="1752600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s-MX" sz="1800">
                <a:solidFill>
                  <a:srgbClr val="FF0000"/>
                </a:solidFill>
                <a:latin typeface="Arial" charset="0"/>
              </a:rPr>
              <a:t>0xFFFFFFFF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3429000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s-MX" sz="1800">
                <a:solidFill>
                  <a:srgbClr val="FF0000"/>
                </a:solidFill>
                <a:latin typeface="Arial" charset="0"/>
              </a:rPr>
              <a:t>address space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1638300" y="2209800"/>
            <a:ext cx="0" cy="12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24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1638300" y="3962400"/>
            <a:ext cx="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24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0000" y="5410200"/>
            <a:ext cx="2743200" cy="990600"/>
          </a:xfrm>
          <a:prstGeom prst="rect">
            <a:avLst/>
          </a:prstGeom>
          <a:solidFill>
            <a:srgbClr val="EBEB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code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(text segment)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10000" y="4648200"/>
            <a:ext cx="2743200" cy="762000"/>
          </a:xfrm>
          <a:prstGeom prst="rect">
            <a:avLst/>
          </a:prstGeom>
          <a:solidFill>
            <a:srgbClr val="FFE0D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static data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(data segment)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810000" y="3886200"/>
            <a:ext cx="2743200" cy="7620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heap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(dynamic allocated mem)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810000" y="3124200"/>
            <a:ext cx="2743200" cy="762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10000" y="1295400"/>
            <a:ext cx="2743200" cy="3048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thread 1 stack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181600" y="3124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181600" y="36576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6705600" y="24384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6705600" y="5576888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7080250" y="5424488"/>
            <a:ext cx="99695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rPr>
              <a:t>PC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(T2)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7156450" y="2286000"/>
            <a:ext cx="984250" cy="379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Arial" charset="0"/>
              </a:rPr>
              <a:t>SP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(T2)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810000" y="1600200"/>
            <a:ext cx="27432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810000" y="1905000"/>
            <a:ext cx="2743200" cy="5334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thread 2 stack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3810000" y="2438400"/>
            <a:ext cx="27432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810000" y="2743200"/>
            <a:ext cx="2743200" cy="3810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thread 3 stack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5181600" y="24384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5181600" y="1600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6705600" y="16002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7156450" y="1447800"/>
            <a:ext cx="984250" cy="379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Arial" charset="0"/>
              </a:rPr>
              <a:t>SP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(T1)</a:t>
            </a: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6705600" y="3138488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7156450" y="2986088"/>
            <a:ext cx="98425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Arial" charset="0"/>
              </a:rPr>
              <a:t>SP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(T3)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6705600" y="5881688"/>
            <a:ext cx="838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7543800" y="5729288"/>
            <a:ext cx="99695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rPr>
              <a:t>PC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(T1)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6705600" y="6186488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7080250" y="6034088"/>
            <a:ext cx="99695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rPr>
              <a:t>PC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(T3)</a:t>
            </a:r>
          </a:p>
        </p:txBody>
      </p:sp>
    </p:spTree>
    <p:extLst>
      <p:ext uri="{BB962C8B-B14F-4D97-AF65-F5344CB8AC3E}">
        <p14:creationId xmlns:p14="http://schemas.microsoft.com/office/powerpoint/2010/main" val="133466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Ambiente de los </a:t>
            </a:r>
            <a:r>
              <a:rPr lang="es-MX" dirty="0" err="1"/>
              <a:t>Threads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527050" y="1418853"/>
            <a:ext cx="8134350" cy="4725144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El ambiente para un </a:t>
            </a:r>
            <a:r>
              <a:rPr kumimoji="0" lang="es-ES_tradnl" altLang="es-MX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thread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es “similar” al de planificación que tiene un proceso pesado.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s-ES_tradnl" altLang="es-MX" sz="2800" b="0" i="0" u="sng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Prioridad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existe para ambos.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Identificación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un TID que se asocia con su referencia y su nombre.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Los </a:t>
            </a:r>
            <a:r>
              <a:rPr kumimoji="0" lang="es-ES_tradnl" altLang="es-MX" sz="2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estados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new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</a:t>
            </a:r>
            <a:r>
              <a:rPr kumimoji="0" lang="es-ES_tradnl" altLang="es-MX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runnable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</a:t>
            </a:r>
            <a:r>
              <a:rPr kumimoji="0" lang="es-ES_tradnl" altLang="es-MX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blocked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y </a:t>
            </a:r>
            <a:r>
              <a:rPr kumimoji="0" lang="es-ES_tradnl" altLang="es-MX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dead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se manejan en ambos casos.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800" b="0" i="0" u="sng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Scheduling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librería de Java </a:t>
            </a:r>
            <a:r>
              <a:rPr kumimoji="0" lang="es-ES_tradnl" altLang="es-MX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Threads</a:t>
            </a:r>
            <a:endParaRPr kumimoji="0" lang="es-ES_tradnl" altLang="es-MX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800" b="0" i="0" u="sng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Scheduling</a:t>
            </a:r>
            <a:r>
              <a:rPr kumimoji="0" lang="es-ES_tradnl" altLang="es-MX" sz="2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2800" b="0" i="0" u="sng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algorithm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</a:t>
            </a:r>
            <a:r>
              <a:rPr kumimoji="0" lang="es-ES_tradnl" altLang="es-MX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preemptive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Round-</a:t>
            </a:r>
            <a:r>
              <a:rPr kumimoji="0" lang="es-ES_tradnl" altLang="es-MX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Robin</a:t>
            </a:r>
            <a:endParaRPr kumimoji="0" lang="es-ES_tradnl" altLang="es-MX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93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Estados de los Java </a:t>
            </a:r>
            <a:r>
              <a:rPr lang="es-MX" dirty="0" err="1"/>
              <a:t>Threads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t="30240" r="677" b="30238"/>
          <a:stretch>
            <a:fillRect/>
          </a:stretch>
        </p:blipFill>
        <p:spPr bwMode="auto">
          <a:xfrm>
            <a:off x="683568" y="2276872"/>
            <a:ext cx="77089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93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Admon</a:t>
            </a:r>
            <a:r>
              <a:rPr lang="es-MX" dirty="0"/>
              <a:t>. de los Java </a:t>
            </a:r>
            <a:r>
              <a:rPr lang="es-MX" dirty="0" err="1"/>
              <a:t>Threads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513904" y="1924253"/>
            <a:ext cx="8099425" cy="379669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start()</a:t>
            </a:r>
            <a:r>
              <a:rPr kumimoji="0" lang="en-US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– 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inicio de</a:t>
            </a:r>
            <a:r>
              <a:rPr kumimoji="0" lang="en-US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la ejecución de</a:t>
            </a:r>
            <a:r>
              <a:rPr kumimoji="0" lang="es-ES_tradnl" altLang="es-MX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un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s-ES_tradnl" altLang="es-MX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thread</a:t>
            </a:r>
            <a:r>
              <a:rPr kumimoji="0" lang="en-US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</a:p>
          <a:p>
            <a:pPr>
              <a:defRPr/>
            </a:pPr>
            <a:r>
              <a:rPr lang="en-US" altLang="es-MX" sz="2800" b="1" kern="0" dirty="0">
                <a:solidFill>
                  <a:srgbClr val="000000"/>
                </a:solidFill>
                <a:latin typeface="Times New Roman"/>
              </a:rPr>
              <a:t>suspend()</a:t>
            </a:r>
            <a:r>
              <a:rPr lang="en-US" altLang="es-MX" sz="2800" kern="0" dirty="0">
                <a:solidFill>
                  <a:srgbClr val="000000"/>
                </a:solidFill>
                <a:latin typeface="Times New Roman"/>
              </a:rPr>
              <a:t> – </a:t>
            </a:r>
            <a:r>
              <a:rPr lang="es-ES_tradnl" altLang="es-MX" sz="2800" kern="0" dirty="0">
                <a:solidFill>
                  <a:srgbClr val="000000"/>
                </a:solidFill>
                <a:latin typeface="Times New Roman"/>
              </a:rPr>
              <a:t>suspende</a:t>
            </a:r>
            <a:r>
              <a:rPr lang="en-US" altLang="es-MX" sz="280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ES_tradnl" altLang="es-MX" sz="2800" kern="0" dirty="0">
                <a:solidFill>
                  <a:srgbClr val="000000"/>
                </a:solidFill>
                <a:latin typeface="Times New Roman"/>
              </a:rPr>
              <a:t>la ejecución del </a:t>
            </a:r>
            <a:r>
              <a:rPr lang="es-ES_tradnl" altLang="es-MX" sz="2800" kern="0" dirty="0" err="1" smtClean="0">
                <a:solidFill>
                  <a:srgbClr val="000000"/>
                </a:solidFill>
                <a:latin typeface="Times New Roman"/>
              </a:rPr>
              <a:t>thread</a:t>
            </a:r>
            <a:r>
              <a:rPr lang="es-ES_tradnl" altLang="es-MX" sz="2800" kern="0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s-ES_tradnl" altLang="es-MX" sz="2800" kern="0" dirty="0">
                <a:solidFill>
                  <a:srgbClr val="000000"/>
                </a:solidFill>
                <a:latin typeface="Times New Roman"/>
              </a:rPr>
              <a:t>en procesamiento</a:t>
            </a:r>
            <a:r>
              <a:rPr lang="en-US" altLang="es-MX" sz="2800" kern="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sleep()</a:t>
            </a:r>
            <a:r>
              <a:rPr kumimoji="0" lang="en-US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– 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pone a dormir al </a:t>
            </a:r>
            <a:r>
              <a:rPr kumimoji="0" lang="es-ES_tradnl" altLang="es-MX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thread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, en procesamiento, por una cierta cantidad de tiempo</a:t>
            </a:r>
            <a:r>
              <a:rPr kumimoji="0" lang="en-US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resume()</a:t>
            </a:r>
            <a:r>
              <a:rPr kumimoji="0" lang="en-US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– 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continua</a:t>
            </a:r>
            <a:r>
              <a:rPr kumimoji="0" lang="en-US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la ejecución de un </a:t>
            </a:r>
            <a:r>
              <a:rPr kumimoji="0" lang="es-ES_tradnl" altLang="es-MX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thread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suspendido</a:t>
            </a:r>
            <a:r>
              <a:rPr kumimoji="0" lang="en-US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stop()</a:t>
            </a:r>
            <a:r>
              <a:rPr kumimoji="0" lang="en-US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– </a:t>
            </a:r>
            <a:r>
              <a:rPr lang="es-ES_tradnl" altLang="es-MX" sz="2800" kern="0" dirty="0" smtClean="0">
                <a:solidFill>
                  <a:srgbClr val="000000"/>
                </a:solidFill>
                <a:latin typeface="Times New Roman"/>
              </a:rPr>
              <a:t>detiene</a:t>
            </a:r>
            <a:r>
              <a:rPr kumimoji="0" lang="es-ES_tradnl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la ejecución de un </a:t>
            </a:r>
            <a:r>
              <a:rPr kumimoji="0" lang="es-ES_tradnl" altLang="es-MX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thread</a:t>
            </a:r>
            <a:r>
              <a:rPr kumimoji="0" lang="en-US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293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dirty="0"/>
              <a:t>Código Compartido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503238" y="2205500"/>
            <a:ext cx="8137525" cy="3266152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Código, en un método (estático o de instancia),</a:t>
            </a:r>
            <a:r>
              <a:rPr kumimoji="0" lang="es-ES_tradnl" altLang="es-MX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puede ser invocado desde distintos </a:t>
            </a:r>
            <a:r>
              <a:rPr kumimoji="0" lang="es-ES_tradnl" altLang="es-MX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threads</a:t>
            </a: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 hilos</a:t>
            </a:r>
            <a:r>
              <a:rPr kumimoji="0" lang="en-US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s-ES_tradnl" altLang="es-MX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es-ES_tradnl" altLang="es-MX" sz="3200" kern="0" dirty="0" smtClean="0">
                <a:solidFill>
                  <a:srgbClr val="000000"/>
                </a:solidFill>
                <a:latin typeface="Times New Roman"/>
              </a:rPr>
              <a:t>Métodos implementados con la técnica de</a:t>
            </a: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código re-entrante</a:t>
            </a: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  <a:endParaRPr kumimoji="0" lang="en-US" altLang="es-MX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93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Java </a:t>
            </a:r>
            <a:r>
              <a:rPr lang="es-MX" dirty="0" err="1"/>
              <a:t>Threads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559765" y="1484784"/>
            <a:ext cx="7972425" cy="48196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Los threads están definidos como parte de la librería estándar de Java: </a:t>
            </a:r>
            <a:r>
              <a:rPr kumimoji="0" lang="es-ES_tradnl" altLang="es-MX" sz="3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java.lang.Thread</a:t>
            </a:r>
            <a:endParaRPr kumimoji="0" lang="es-ES_tradnl" altLang="es-MX" sz="3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Para un thread de usuario es necesario definir la clase derivada de Thread.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Siendo parte integral de Java, siempre se encuentran disponibles, independientemente de la plataforma.</a:t>
            </a:r>
            <a:endParaRPr kumimoji="0" lang="es-ES_tradnl" altLang="es-MX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933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4818</TotalTime>
  <Words>581</Words>
  <Application>Microsoft Office PowerPoint</Application>
  <PresentationFormat>Presentación en pantalla (4:3)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MS PGothic</vt:lpstr>
      <vt:lpstr>Arial</vt:lpstr>
      <vt:lpstr>Calibri</vt:lpstr>
      <vt:lpstr>Helvetica</vt:lpstr>
      <vt:lpstr>Monotype Sorts</vt:lpstr>
      <vt:lpstr>Times New Roman</vt:lpstr>
      <vt:lpstr>Tema de Office</vt:lpstr>
      <vt:lpstr>1_Diseño personalizado</vt:lpstr>
      <vt:lpstr>Diseño personalizado</vt:lpstr>
      <vt:lpstr>SISTEMAS OPERATIVOS</vt:lpstr>
      <vt:lpstr>Cooperating Processes</vt:lpstr>
      <vt:lpstr>Single and Multithreaded Processes</vt:lpstr>
      <vt:lpstr>Process Address Space with Threads</vt:lpstr>
      <vt:lpstr>Ambiente de los Threads</vt:lpstr>
      <vt:lpstr>Estados de los Java Threads</vt:lpstr>
      <vt:lpstr>Admon. de los Java Threads</vt:lpstr>
      <vt:lpstr>Código Compartido</vt:lpstr>
      <vt:lpstr>Java Threads</vt:lpstr>
      <vt:lpstr>Clase Thread</vt:lpstr>
      <vt:lpstr>Métodos de Thread</vt:lpstr>
      <vt:lpstr>Presentación de PowerPoint</vt:lpstr>
      <vt:lpstr>Presentación de PowerPoint</vt:lpstr>
      <vt:lpstr>Presentación de PowerPoint</vt:lpstr>
      <vt:lpstr>Presentación de PowerPoint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494</cp:revision>
  <cp:lastPrinted>2016-02-11T00:30:33Z</cp:lastPrinted>
  <dcterms:created xsi:type="dcterms:W3CDTF">2014-08-28T12:23:32Z</dcterms:created>
  <dcterms:modified xsi:type="dcterms:W3CDTF">2019-03-19T17:21:09Z</dcterms:modified>
</cp:coreProperties>
</file>