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  <p:sldMasterId id="2147483663" r:id="rId2"/>
  </p:sldMasterIdLst>
  <p:notesMasterIdLst>
    <p:notesMasterId r:id="rId16"/>
  </p:notesMasterIdLst>
  <p:handoutMasterIdLst>
    <p:handoutMasterId r:id="rId17"/>
  </p:handoutMasterIdLst>
  <p:sldIdLst>
    <p:sldId id="288" r:id="rId3"/>
    <p:sldId id="277" r:id="rId4"/>
    <p:sldId id="290" r:id="rId5"/>
    <p:sldId id="278" r:id="rId6"/>
    <p:sldId id="281" r:id="rId7"/>
    <p:sldId id="279" r:id="rId8"/>
    <p:sldId id="282" r:id="rId9"/>
    <p:sldId id="285" r:id="rId10"/>
    <p:sldId id="283" r:id="rId11"/>
    <p:sldId id="280" r:id="rId12"/>
    <p:sldId id="284" r:id="rId13"/>
    <p:sldId id="286" r:id="rId14"/>
    <p:sldId id="289" r:id="rId15"/>
  </p:sldIdLst>
  <p:sldSz cx="9144000" cy="6858000" type="letter"/>
  <p:notesSz cx="6858000" cy="9296400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87342" autoAdjust="0"/>
  </p:normalViewPr>
  <p:slideViewPr>
    <p:cSldViewPr snapToGrid="0">
      <p:cViewPr varScale="1">
        <p:scale>
          <a:sx n="97" d="100"/>
          <a:sy n="97" d="100"/>
        </p:scale>
        <p:origin x="148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632" y="684"/>
      </p:cViewPr>
      <p:guideLst>
        <p:guide orient="horz" pos="292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1456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9" name="Rectangle 2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95400" y="4416425"/>
            <a:ext cx="4429125" cy="3814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787" tIns="44597" rIns="90787" bIns="44597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  <a:p>
            <a:pPr lvl="0"/>
            <a:r>
              <a:rPr lang="en-US" noProof="0" smtClean="0"/>
              <a:t>Click to edit Master notes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1433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8075" y="698500"/>
            <a:ext cx="4643438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8" name="Rectangle 8"/>
          <p:cNvSpPr>
            <a:spLocks noChangeArrowheads="1"/>
          </p:cNvSpPr>
          <p:nvPr/>
        </p:nvSpPr>
        <p:spPr bwMode="auto">
          <a:xfrm>
            <a:off x="990600" y="233363"/>
            <a:ext cx="4930775" cy="2841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endParaRPr lang="es-ES" altLang="es-MX" smtClean="0"/>
          </a:p>
        </p:txBody>
      </p:sp>
      <p:sp>
        <p:nvSpPr>
          <p:cNvPr id="11269" name="Rectangle 9"/>
          <p:cNvSpPr>
            <a:spLocks noChangeArrowheads="1"/>
          </p:cNvSpPr>
          <p:nvPr/>
        </p:nvSpPr>
        <p:spPr bwMode="auto">
          <a:xfrm>
            <a:off x="2457450" y="233363"/>
            <a:ext cx="14462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787" tIns="44597" rIns="90787" bIns="44597">
            <a:spAutoFit/>
          </a:bodyPr>
          <a:lstStyle>
            <a:lvl1pPr defTabSz="9175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s-MX" sz="1200" smtClean="0"/>
              <a:t>Sistemas Operativos</a:t>
            </a:r>
          </a:p>
        </p:txBody>
      </p:sp>
      <p:sp>
        <p:nvSpPr>
          <p:cNvPr id="11270" name="Rectangle 11"/>
          <p:cNvSpPr>
            <a:spLocks noChangeArrowheads="1"/>
          </p:cNvSpPr>
          <p:nvPr/>
        </p:nvSpPr>
        <p:spPr bwMode="auto">
          <a:xfrm>
            <a:off x="1069975" y="8728075"/>
            <a:ext cx="1905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787" tIns="44597" rIns="90787" bIns="44597">
            <a:spAutoFit/>
          </a:bodyPr>
          <a:lstStyle>
            <a:lvl1pPr defTabSz="9175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s-MX" sz="1000" smtClean="0"/>
              <a:t>M. de </a:t>
            </a:r>
            <a:r>
              <a:rPr lang="es-ES_tradnl" altLang="es-MX" sz="1000" smtClean="0"/>
              <a:t>Programación Concurrente</a:t>
            </a:r>
            <a:endParaRPr lang="en-US" altLang="es-MX" sz="1000" smtClean="0"/>
          </a:p>
        </p:txBody>
      </p:sp>
      <p:sp>
        <p:nvSpPr>
          <p:cNvPr id="11271" name="Rectangle 12"/>
          <p:cNvSpPr>
            <a:spLocks noChangeArrowheads="1"/>
          </p:cNvSpPr>
          <p:nvPr/>
        </p:nvSpPr>
        <p:spPr bwMode="auto">
          <a:xfrm>
            <a:off x="1016000" y="8697913"/>
            <a:ext cx="4930775" cy="2873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endParaRPr lang="es-ES" altLang="es-MX" smtClean="0"/>
          </a:p>
        </p:txBody>
      </p:sp>
      <p:pic>
        <p:nvPicPr>
          <p:cNvPr id="14344" name="Picture 1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75" y="8732838"/>
            <a:ext cx="6572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3" name="Rectangle 14"/>
          <p:cNvSpPr>
            <a:spLocks noChangeArrowheads="1"/>
          </p:cNvSpPr>
          <p:nvPr/>
        </p:nvSpPr>
        <p:spPr bwMode="auto">
          <a:xfrm>
            <a:off x="4114800" y="8710613"/>
            <a:ext cx="18700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87" tIns="44597" rIns="90787" bIns="44597">
            <a:spAutoFit/>
          </a:bodyPr>
          <a:lstStyle>
            <a:lvl1pPr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s-MX" altLang="es-MX" sz="1000" smtClean="0"/>
              <a:t>Problemáticas Concu</a:t>
            </a:r>
            <a:r>
              <a:rPr lang="es-ES_tradnl" altLang="es-MX" sz="1000" smtClean="0"/>
              <a:t>rrentes</a:t>
            </a:r>
            <a:r>
              <a:rPr lang="en-US" altLang="es-MX" sz="1000" smtClean="0"/>
              <a:t> </a:t>
            </a:r>
            <a:fld id="{6F4040D9-94C3-4040-AB8C-1ED1AA5B5637}" type="slidenum">
              <a:rPr lang="en-US" altLang="es-MX" sz="1000" smtClean="0"/>
              <a:pPr>
                <a:defRPr/>
              </a:pPr>
              <a:t>‹Nº›</a:t>
            </a:fld>
            <a:endParaRPr lang="en-US" altLang="es-MX" sz="1000" smtClean="0"/>
          </a:p>
        </p:txBody>
      </p:sp>
      <p:grpSp>
        <p:nvGrpSpPr>
          <p:cNvPr id="14346" name="Group 40"/>
          <p:cNvGrpSpPr>
            <a:grpSpLocks/>
          </p:cNvGrpSpPr>
          <p:nvPr/>
        </p:nvGrpSpPr>
        <p:grpSpPr bwMode="auto">
          <a:xfrm>
            <a:off x="1149350" y="6972300"/>
            <a:ext cx="4616450" cy="1395413"/>
            <a:chOff x="724" y="4320"/>
            <a:chExt cx="2908" cy="864"/>
          </a:xfrm>
        </p:grpSpPr>
        <p:sp>
          <p:nvSpPr>
            <p:cNvPr id="14347" name="Line 33"/>
            <p:cNvSpPr>
              <a:spLocks noChangeShapeType="1"/>
            </p:cNvSpPr>
            <p:nvPr/>
          </p:nvSpPr>
          <p:spPr bwMode="auto">
            <a:xfrm>
              <a:off x="724" y="4320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48" name="Line 34"/>
            <p:cNvSpPr>
              <a:spLocks noChangeShapeType="1"/>
            </p:cNvSpPr>
            <p:nvPr/>
          </p:nvSpPr>
          <p:spPr bwMode="auto">
            <a:xfrm>
              <a:off x="724" y="4464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49" name="Line 35"/>
            <p:cNvSpPr>
              <a:spLocks noChangeShapeType="1"/>
            </p:cNvSpPr>
            <p:nvPr/>
          </p:nvSpPr>
          <p:spPr bwMode="auto">
            <a:xfrm>
              <a:off x="724" y="4752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50" name="Line 36"/>
            <p:cNvSpPr>
              <a:spLocks noChangeShapeType="1"/>
            </p:cNvSpPr>
            <p:nvPr/>
          </p:nvSpPr>
          <p:spPr bwMode="auto">
            <a:xfrm>
              <a:off x="724" y="4608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51" name="Line 37"/>
            <p:cNvSpPr>
              <a:spLocks noChangeShapeType="1"/>
            </p:cNvSpPr>
            <p:nvPr/>
          </p:nvSpPr>
          <p:spPr bwMode="auto">
            <a:xfrm>
              <a:off x="724" y="4896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52" name="Line 38"/>
            <p:cNvSpPr>
              <a:spLocks noChangeShapeType="1"/>
            </p:cNvSpPr>
            <p:nvPr/>
          </p:nvSpPr>
          <p:spPr bwMode="auto">
            <a:xfrm>
              <a:off x="724" y="5040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53" name="Line 39"/>
            <p:cNvSpPr>
              <a:spLocks noChangeShapeType="1"/>
            </p:cNvSpPr>
            <p:nvPr/>
          </p:nvSpPr>
          <p:spPr bwMode="auto">
            <a:xfrm>
              <a:off x="724" y="5184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85036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80000"/>
      </a:lnSpc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742950" indent="-285750" algn="just" rtl="0" eaLnBrk="0" fontAlgn="base" hangingPunct="0">
      <a:lnSpc>
        <a:spcPct val="80000"/>
      </a:lnSpc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1143000" indent="-228600" algn="just" rtl="0" eaLnBrk="0" fontAlgn="base" hangingPunct="0">
      <a:lnSpc>
        <a:spcPct val="80000"/>
      </a:lnSpc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600200" indent="-228600" algn="just" rtl="0" eaLnBrk="0" fontAlgn="base" hangingPunct="0">
      <a:lnSpc>
        <a:spcPct val="80000"/>
      </a:lnSpc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2057400" indent="-228600" algn="just" rtl="0" eaLnBrk="0" fontAlgn="base" hangingPunct="0">
      <a:lnSpc>
        <a:spcPct val="80000"/>
      </a:lnSpc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743" tIns="45871" rIns="91743" bIns="45871"/>
          <a:lstStyle/>
          <a:p>
            <a:r>
              <a:rPr lang="es-ES_tradnl" altLang="es-MX" smtClean="0">
                <a:latin typeface="Times New Roman" panose="02020603050405020304" pitchFamily="18" charset="0"/>
              </a:rPr>
              <a:t>Los programas secuenciales ordinarios que conforman un programa concurrente, en ejecución –como procesos concurrentes- presentan algunas problemáticas que parecen increíbles que sucedan.</a:t>
            </a:r>
          </a:p>
          <a:p>
            <a:r>
              <a:rPr lang="es-ES_tradnl" altLang="es-MX" smtClean="0">
                <a:latin typeface="Times New Roman" panose="02020603050405020304" pitchFamily="18" charset="0"/>
              </a:rPr>
              <a:t>Estas situaciones problemáticas conducen a un malfuncionamiento de la aplicación concurrente, afectando lo más preciado en un sistema, la información, originando una falta de integridad.</a:t>
            </a:r>
          </a:p>
          <a:p>
            <a:r>
              <a:rPr lang="es-ES_tradnl" altLang="es-MX" smtClean="0">
                <a:latin typeface="Times New Roman" panose="02020603050405020304" pitchFamily="18" charset="0"/>
              </a:rPr>
              <a:t>Estos situaciones se presentan tanto en implementaciones con procesos pesados –tradicionales o con un solo hilo de flujo- como en implementaciones con procesos ligeros –threads o varios hilos de flujo-.</a:t>
            </a:r>
            <a:endParaRPr lang="en-US" altLang="es-MX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965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_tradnl" altLang="es-MX" smtClean="0">
                <a:latin typeface="Times New Roman" panose="02020603050405020304" pitchFamily="18" charset="0"/>
              </a:rPr>
              <a:t>Estos métodos de instancia pertenecen a la </a:t>
            </a:r>
            <a:r>
              <a:rPr lang="es-ES_tradnl" altLang="es-MX" b="1" u="sng" smtClean="0">
                <a:latin typeface="Times New Roman" panose="02020603050405020304" pitchFamily="18" charset="0"/>
              </a:rPr>
              <a:t>clase raíz Object</a:t>
            </a:r>
            <a:r>
              <a:rPr lang="es-ES_tradnl" altLang="es-MX" smtClean="0">
                <a:latin typeface="Times New Roman" panose="02020603050405020304" pitchFamily="18" charset="0"/>
              </a:rPr>
              <a:t>.</a:t>
            </a:r>
            <a:endParaRPr lang="en-US" altLang="es-MX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612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416425"/>
            <a:ext cx="5029200" cy="41814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3" tIns="45871" rIns="91743" bIns="45871"/>
          <a:lstStyle/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n-US" altLang="es-MX" dirty="0" err="1" smtClean="0">
                <a:latin typeface="Times New Roman" panose="02020603050405020304" pitchFamily="18" charset="0"/>
              </a:rPr>
              <a:t>Recuerde</a:t>
            </a:r>
            <a:r>
              <a:rPr lang="en-US" altLang="es-MX" dirty="0" smtClean="0">
                <a:latin typeface="Times New Roman" panose="02020603050405020304" pitchFamily="18" charset="0"/>
              </a:rPr>
              <a:t> que las</a:t>
            </a:r>
            <a:r>
              <a:rPr lang="en-US" altLang="es-MX" baseline="0" dirty="0" smtClean="0">
                <a:latin typeface="Times New Roman" panose="02020603050405020304" pitchFamily="18" charset="0"/>
              </a:rPr>
              <a:t> </a:t>
            </a:r>
            <a:r>
              <a:rPr lang="en-US" altLang="es-MX" baseline="0" dirty="0" err="1" smtClean="0">
                <a:latin typeface="Times New Roman" panose="02020603050405020304" pitchFamily="18" charset="0"/>
              </a:rPr>
              <a:t>operaciones</a:t>
            </a:r>
            <a:r>
              <a:rPr lang="en-US" altLang="es-MX" baseline="0" dirty="0" smtClean="0">
                <a:latin typeface="Times New Roman" panose="02020603050405020304" pitchFamily="18" charset="0"/>
              </a:rPr>
              <a:t> del Sistema de </a:t>
            </a:r>
            <a:r>
              <a:rPr lang="en-US" altLang="es-MX" baseline="0" dirty="0" err="1" smtClean="0">
                <a:latin typeface="Times New Roman" panose="02020603050405020304" pitchFamily="18" charset="0"/>
              </a:rPr>
              <a:t>Cómputo</a:t>
            </a:r>
            <a:r>
              <a:rPr lang="en-US" altLang="es-MX" baseline="0" dirty="0" smtClean="0">
                <a:latin typeface="Times New Roman" panose="02020603050405020304" pitchFamily="18" charset="0"/>
              </a:rPr>
              <a:t> son </a:t>
            </a:r>
            <a:r>
              <a:rPr lang="en-US" altLang="es-MX" baseline="0" dirty="0" err="1" smtClean="0">
                <a:latin typeface="Times New Roman" panose="02020603050405020304" pitchFamily="18" charset="0"/>
              </a:rPr>
              <a:t>permitidas</a:t>
            </a:r>
            <a:r>
              <a:rPr lang="en-US" altLang="es-MX" baseline="0" dirty="0" smtClean="0">
                <a:latin typeface="Times New Roman" panose="02020603050405020304" pitchFamily="18" charset="0"/>
              </a:rPr>
              <a:t> a </a:t>
            </a:r>
            <a:r>
              <a:rPr lang="en-US" altLang="es-MX" baseline="0" dirty="0" err="1" smtClean="0">
                <a:latin typeface="Times New Roman" panose="02020603050405020304" pitchFamily="18" charset="0"/>
              </a:rPr>
              <a:t>los</a:t>
            </a:r>
            <a:r>
              <a:rPr lang="en-US" altLang="es-MX" baseline="0" dirty="0" smtClean="0">
                <a:latin typeface="Times New Roman" panose="02020603050405020304" pitchFamily="18" charset="0"/>
              </a:rPr>
              <a:t> </a:t>
            </a:r>
            <a:r>
              <a:rPr lang="en-US" altLang="es-MX" baseline="0" dirty="0" err="1" smtClean="0">
                <a:latin typeface="Times New Roman" panose="02020603050405020304" pitchFamily="18" charset="0"/>
              </a:rPr>
              <a:t>usuarios</a:t>
            </a:r>
            <a:r>
              <a:rPr lang="en-US" altLang="es-MX" baseline="0" dirty="0" smtClean="0">
                <a:latin typeface="Times New Roman" panose="02020603050405020304" pitchFamily="18" charset="0"/>
              </a:rPr>
              <a:t>. </a:t>
            </a:r>
            <a:r>
              <a:rPr lang="en-US" altLang="es-MX" dirty="0" smtClean="0">
                <a:latin typeface="Times New Roman" panose="02020603050405020304" pitchFamily="18" charset="0"/>
              </a:rPr>
              <a:t>Mem </a:t>
            </a:r>
            <a:r>
              <a:rPr lang="en-US" altLang="es-MX" dirty="0" err="1" smtClean="0">
                <a:latin typeface="Times New Roman" panose="02020603050405020304" pitchFamily="18" charset="0"/>
              </a:rPr>
              <a:t>peri</a:t>
            </a:r>
            <a:r>
              <a:rPr lang="en-US" altLang="es-MX" dirty="0" smtClean="0">
                <a:latin typeface="Times New Roman" panose="02020603050405020304" pitchFamily="18" charset="0"/>
              </a:rPr>
              <a:t> pro </a:t>
            </a:r>
            <a:r>
              <a:rPr lang="en-US" altLang="es-MX" dirty="0" err="1" smtClean="0">
                <a:latin typeface="Times New Roman" panose="02020603050405020304" pitchFamily="18" charset="0"/>
              </a:rPr>
              <a:t>syc</a:t>
            </a:r>
            <a:r>
              <a:rPr lang="en-US" altLang="es-MX" smtClean="0">
                <a:latin typeface="Times New Roman" panose="02020603050405020304" pitchFamily="18" charset="0"/>
              </a:rPr>
              <a:t>.</a:t>
            </a:r>
            <a:endParaRPr lang="en-US" altLang="es-MX" dirty="0" smtClean="0">
              <a:latin typeface="Times New Roman" panose="02020603050405020304" pitchFamily="18" charset="0"/>
            </a:endParaRP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n-US" altLang="es-MX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8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2 Marcador de notas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MX" altLang="es-MX" dirty="0" smtClean="0">
                <a:latin typeface="Times New Roman" panose="02020603050405020304" pitchFamily="18" charset="0"/>
              </a:rPr>
              <a:t>El “</a:t>
            </a:r>
            <a:r>
              <a:rPr lang="es-MX" altLang="es-MX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Ente Común</a:t>
            </a:r>
            <a:r>
              <a:rPr lang="es-MX" altLang="es-MX" dirty="0" smtClean="0">
                <a:latin typeface="Times New Roman" panose="02020603050405020304" pitchFamily="18" charset="0"/>
              </a:rPr>
              <a:t>” puede ser desde memoria compartida,</a:t>
            </a:r>
            <a:r>
              <a:rPr lang="es-MX" altLang="es-MX" baseline="0" dirty="0" smtClean="0">
                <a:latin typeface="Times New Roman" panose="02020603050405020304" pitchFamily="18" charset="0"/>
              </a:rPr>
              <a:t> </a:t>
            </a:r>
            <a:r>
              <a:rPr lang="es-MX" altLang="es-MX" dirty="0" smtClean="0">
                <a:latin typeface="Times New Roman" panose="02020603050405020304" pitchFamily="18" charset="0"/>
              </a:rPr>
              <a:t>un archivo, una base de datos, un pipe o un socket.</a:t>
            </a:r>
          </a:p>
        </p:txBody>
      </p:sp>
    </p:spTree>
    <p:extLst>
      <p:ext uri="{BB962C8B-B14F-4D97-AF65-F5344CB8AC3E}">
        <p14:creationId xmlns:p14="http://schemas.microsoft.com/office/powerpoint/2010/main" val="1638226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7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990600" y="4416425"/>
            <a:ext cx="5029200" cy="41814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3" tIns="45871" rIns="91743" bIns="45871"/>
          <a:lstStyle/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smtClean="0">
                <a:latin typeface="Times New Roman" panose="02020603050405020304" pitchFamily="18" charset="0"/>
              </a:rPr>
              <a:t>Estas tres recomendaciones, muy generales, nos aseguran un buen funcionamiento de los procesos concurrentes de una aplicación concurrente.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 smtClean="0">
              <a:latin typeface="Times New Roman" panose="02020603050405020304" pitchFamily="18" charset="0"/>
            </a:endParaRP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 smtClean="0">
              <a:latin typeface="Times New Roman" panose="02020603050405020304" pitchFamily="18" charset="0"/>
            </a:endParaRP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n-US" altLang="es-MX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430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5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990600" y="4416425"/>
            <a:ext cx="5029200" cy="41814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3" tIns="45871" rIns="91743" bIns="45871"/>
          <a:lstStyle/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smtClean="0">
                <a:latin typeface="Times New Roman" panose="02020603050405020304" pitchFamily="18" charset="0"/>
              </a:rPr>
              <a:t>SECCIÓN CRÍTICA: es la sección, o segmento de código, en que cada uno de los procesos concurrentes cooperantes, puede estar cambiando variables comunes, accesando archivos comunes y/o en general modificando los objetos que son comunes o compartidos.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 smtClean="0">
              <a:latin typeface="Times New Roman" panose="02020603050405020304" pitchFamily="18" charset="0"/>
            </a:endParaRP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smtClean="0">
                <a:latin typeface="Times New Roman" panose="02020603050405020304" pitchFamily="18" charset="0"/>
              </a:rPr>
              <a:t>En programación orientada a objetos (POO) se crea un objeto con las secciones críticas que manejan un grupo de datos comunes.</a:t>
            </a:r>
            <a:endParaRPr lang="en-US" altLang="es-MX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34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416425"/>
            <a:ext cx="5029200" cy="41814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3" tIns="45871" rIns="91743" bIns="45871"/>
          <a:lstStyle/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smtClean="0">
                <a:latin typeface="Times New Roman" panose="02020603050405020304" pitchFamily="18" charset="0"/>
              </a:rPr>
              <a:t>RACE CONDITIONS: es una situación en la cual varios procesos –concurrentes cooperantes- acceden al mismo </a:t>
            </a:r>
            <a:r>
              <a:rPr lang="es-MX" altLang="es-MX" u="sng" smtClean="0">
                <a:latin typeface="Times New Roman" panose="02020603050405020304" pitchFamily="18" charset="0"/>
              </a:rPr>
              <a:t>objeto</a:t>
            </a:r>
            <a:r>
              <a:rPr lang="es-MX" altLang="es-MX" smtClean="0">
                <a:latin typeface="Times New Roman" panose="02020603050405020304" pitchFamily="18" charset="0"/>
              </a:rPr>
              <a:t> (o ente) </a:t>
            </a:r>
            <a:r>
              <a:rPr lang="es-MX" altLang="es-MX" u="sng" smtClean="0">
                <a:latin typeface="Times New Roman" panose="02020603050405020304" pitchFamily="18" charset="0"/>
              </a:rPr>
              <a:t>común</a:t>
            </a:r>
            <a:r>
              <a:rPr lang="es-MX" altLang="es-MX" smtClean="0">
                <a:latin typeface="Times New Roman" panose="02020603050405020304" pitchFamily="18" charset="0"/>
              </a:rPr>
              <a:t>, y el o los resultados de la ejecución dependen del orden en que los procesos fueron accesando al </a:t>
            </a:r>
            <a:r>
              <a:rPr lang="es-MX" altLang="es-MX" u="sng" smtClean="0">
                <a:latin typeface="Times New Roman" panose="02020603050405020304" pitchFamily="18" charset="0"/>
              </a:rPr>
              <a:t>objeto común</a:t>
            </a:r>
            <a:r>
              <a:rPr lang="es-MX" altLang="es-MX" smtClean="0">
                <a:latin typeface="Times New Roman" panose="02020603050405020304" pitchFamily="18" charset="0"/>
              </a:rPr>
              <a:t> pudiendo originar resultado no deterministas.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 smtClean="0">
              <a:latin typeface="Times New Roman" panose="02020603050405020304" pitchFamily="18" charset="0"/>
            </a:endParaRP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smtClean="0">
                <a:latin typeface="Times New Roman" panose="02020603050405020304" pitchFamily="18" charset="0"/>
              </a:rPr>
              <a:t>Entonces, si en cada corrida, en idénticas condiciones de valores, los procesos accesan al </a:t>
            </a:r>
            <a:r>
              <a:rPr lang="es-MX" altLang="es-MX" u="sng" smtClean="0">
                <a:latin typeface="Times New Roman" panose="02020603050405020304" pitchFamily="18" charset="0"/>
              </a:rPr>
              <a:t>objeto común</a:t>
            </a:r>
            <a:r>
              <a:rPr lang="es-MX" altLang="es-MX" smtClean="0">
                <a:latin typeface="Times New Roman" panose="02020603050405020304" pitchFamily="18" charset="0"/>
              </a:rPr>
              <a:t> en diferente orden, los resultados debieran ser siempre iguales o deterministas.</a:t>
            </a:r>
          </a:p>
        </p:txBody>
      </p:sp>
    </p:spTree>
    <p:extLst>
      <p:ext uri="{BB962C8B-B14F-4D97-AF65-F5344CB8AC3E}">
        <p14:creationId xmlns:p14="http://schemas.microsoft.com/office/powerpoint/2010/main" val="2341977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416425"/>
            <a:ext cx="5029200" cy="41814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3" tIns="45871" rIns="91743" bIns="45871"/>
          <a:lstStyle/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n-US" altLang="es-MX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987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416425"/>
            <a:ext cx="5029200" cy="41814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3" tIns="45871" rIns="91743" bIns="45871"/>
          <a:lstStyle/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n-US" altLang="es-MX" dirty="0" smtClean="0">
                <a:latin typeface="Times New Roman" panose="02020603050405020304" pitchFamily="18" charset="0"/>
              </a:rPr>
              <a:t>La EXCLUSIÓN MUTUA, entre PROCESOS, </a:t>
            </a:r>
            <a:r>
              <a:rPr lang="en-US" altLang="es-MX" dirty="0" err="1" smtClean="0">
                <a:latin typeface="Times New Roman" panose="02020603050405020304" pitchFamily="18" charset="0"/>
              </a:rPr>
              <a:t>es</a:t>
            </a:r>
            <a:r>
              <a:rPr lang="en-US" altLang="es-MX" dirty="0" smtClean="0">
                <a:latin typeface="Times New Roman" panose="02020603050405020304" pitchFamily="18" charset="0"/>
              </a:rPr>
              <a:t> la </a:t>
            </a:r>
            <a:r>
              <a:rPr lang="en-US" altLang="es-MX" dirty="0" err="1" smtClean="0">
                <a:latin typeface="Times New Roman" panose="02020603050405020304" pitchFamily="18" charset="0"/>
              </a:rPr>
              <a:t>solución</a:t>
            </a:r>
            <a:r>
              <a:rPr lang="en-US" altLang="es-MX" dirty="0" smtClean="0">
                <a:latin typeface="Times New Roman" panose="02020603050405020304" pitchFamily="18" charset="0"/>
              </a:rPr>
              <a:t> que </a:t>
            </a:r>
            <a:r>
              <a:rPr lang="en-US" altLang="es-MX" dirty="0" err="1" smtClean="0">
                <a:latin typeface="Times New Roman" panose="02020603050405020304" pitchFamily="18" charset="0"/>
              </a:rPr>
              <a:t>evita</a:t>
            </a:r>
            <a:r>
              <a:rPr lang="en-US" altLang="es-MX" dirty="0" smtClean="0">
                <a:latin typeface="Times New Roman" panose="02020603050405020304" pitchFamily="18" charset="0"/>
              </a:rPr>
              <a:t> </a:t>
            </a:r>
            <a:r>
              <a:rPr lang="en-US" altLang="es-MX" dirty="0" err="1" smtClean="0">
                <a:latin typeface="Times New Roman" panose="02020603050405020304" pitchFamily="18" charset="0"/>
              </a:rPr>
              <a:t>los</a:t>
            </a:r>
            <a:r>
              <a:rPr lang="en-US" altLang="es-MX" dirty="0" smtClean="0">
                <a:latin typeface="Times New Roman" panose="02020603050405020304" pitchFamily="18" charset="0"/>
              </a:rPr>
              <a:t> </a:t>
            </a:r>
            <a:r>
              <a:rPr lang="en-US" altLang="es-MX" dirty="0" err="1" smtClean="0">
                <a:latin typeface="Times New Roman" panose="02020603050405020304" pitchFamily="18" charset="0"/>
              </a:rPr>
              <a:t>resultados</a:t>
            </a:r>
            <a:r>
              <a:rPr lang="en-US" altLang="es-MX" dirty="0" smtClean="0">
                <a:latin typeface="Times New Roman" panose="02020603050405020304" pitchFamily="18" charset="0"/>
              </a:rPr>
              <a:t> no </a:t>
            </a:r>
            <a:r>
              <a:rPr lang="en-US" altLang="es-MX" dirty="0" err="1" smtClean="0">
                <a:latin typeface="Times New Roman" panose="02020603050405020304" pitchFamily="18" charset="0"/>
              </a:rPr>
              <a:t>deterministas</a:t>
            </a:r>
            <a:r>
              <a:rPr lang="en-US" altLang="es-MX" dirty="0" smtClean="0"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1291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s-MX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202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90600" y="4416425"/>
            <a:ext cx="5029200" cy="41814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3" tIns="45871" rIns="91743" bIns="45871"/>
          <a:lstStyle/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smtClean="0">
                <a:latin typeface="Times New Roman" panose="02020603050405020304" pitchFamily="18" charset="0"/>
              </a:rPr>
              <a:t>DEADLOCK: es un problema recurrente en el que un proceso A para poder continuar su ejecución  necesita que un proceso B libere un recurso X, pero a su vez el proceso B para poder continuar su ejecución requiere que el proceso A libere un recurso Y, dando origen a lo que se conoce como DEADLOCK.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122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598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061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4788" y="76200"/>
            <a:ext cx="1981200" cy="44259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8013" y="76200"/>
            <a:ext cx="5794375" cy="44259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433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807B8976-C9C1-47CA-AD9B-DBD1F4138EB9}" type="datetime1">
              <a:rPr lang="es-MX"/>
              <a:pPr>
                <a:defRPr/>
              </a:pPr>
              <a:t>26/03/2019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5427B12-38E0-4305-A2E1-22AB96A34760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127938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1F4BA5D7-B512-4CF7-B3F0-2C8A7EEF3160}" type="datetime1">
              <a:rPr lang="es-MX"/>
              <a:pPr>
                <a:defRPr/>
              </a:pPr>
              <a:t>26/03/2019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B135E1A-2F3B-40FC-8296-C02206DAD69B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70107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DECA3B28-F892-4F10-B214-CFB1BFAA20E6}" type="datetime1">
              <a:rPr lang="es-MX"/>
              <a:pPr>
                <a:defRPr/>
              </a:pPr>
              <a:t>26/03/2019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E8FA891-647B-4AC8-8C27-1857250781C2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277924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8C64CCBE-E81D-4FB0-B1BA-2FB5CB4E7D11}" type="datetime1">
              <a:rPr lang="es-MX"/>
              <a:pPr>
                <a:defRPr/>
              </a:pPr>
              <a:t>26/03/2019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366353C-06D7-4D8A-8E66-514670D2C895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181788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DF2B991F-CAAD-47BA-8114-D9807F25345E}" type="datetime1">
              <a:rPr lang="es-MX"/>
              <a:pPr>
                <a:defRPr/>
              </a:pPr>
              <a:t>26/03/2019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D3C3ECD-C4F1-4378-9095-BABFB7C66615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294946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04733C37-E03D-44A8-9C93-144FF9064E85}" type="datetime1">
              <a:rPr lang="es-MX"/>
              <a:pPr>
                <a:defRPr/>
              </a:pPr>
              <a:t>26/03/2019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5C0D7CA-E6B3-45AF-A852-ECEBC7047394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563694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64950AAD-9A94-4E94-A4D3-CAE34BE465E4}" type="datetime1">
              <a:rPr lang="es-MX"/>
              <a:pPr>
                <a:defRPr/>
              </a:pPr>
              <a:t>26/03/2019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38CE0B7-FEBA-4D83-AD33-BB4CC719CD79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41844747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8682E853-6C71-4079-AEC7-506B6152D554}" type="datetime1">
              <a:rPr lang="es-MX"/>
              <a:pPr>
                <a:defRPr/>
              </a:pPr>
              <a:t>26/03/2019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99BCB5B-666F-442B-8FDE-4B836129BAFF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55614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49286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AAAF1D20-84C9-4862-ADDA-7FBC7C819CF7}" type="datetime1">
              <a:rPr lang="es-MX"/>
              <a:pPr>
                <a:defRPr/>
              </a:pPr>
              <a:t>26/03/2019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C827C1C-BFC1-4A90-BC8B-54B9F32F1502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0748456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EE6A2B0F-75B5-4CE3-898E-12778218BBFE}" type="datetime1">
              <a:rPr lang="es-MX"/>
              <a:pPr>
                <a:defRPr/>
              </a:pPr>
              <a:t>26/03/2019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FB562C1-6BC1-41A3-9E10-532002C52FD1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2398944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F302FE0A-5ACB-4DFB-8F16-1F166C2EA131}" type="datetime1">
              <a:rPr lang="es-MX"/>
              <a:pPr>
                <a:defRPr/>
              </a:pPr>
              <a:t>26/03/2019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5DF6D6E-16B2-477E-956F-7807E0AD5975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17247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1120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8013" y="2057400"/>
            <a:ext cx="3887787" cy="244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87788" cy="244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521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292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970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88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7806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4931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313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endParaRPr lang="es-ES" altLang="es-MX" smtClean="0"/>
          </a:p>
        </p:txBody>
      </p:sp>
      <p:sp>
        <p:nvSpPr>
          <p:cNvPr id="1028" name="AutoShape 3"/>
          <p:cNvSpPr>
            <a:spLocks noChangeArrowheads="1"/>
          </p:cNvSpPr>
          <p:nvPr/>
        </p:nvSpPr>
        <p:spPr bwMode="auto">
          <a:xfrm>
            <a:off x="127000" y="107950"/>
            <a:ext cx="8890000" cy="662305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endParaRPr lang="es-ES" altLang="es-MX" smtClean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 smtClean="0"/>
              <a:t>Click to edit Master title style</a:t>
            </a:r>
          </a:p>
        </p:txBody>
      </p:sp>
      <p:sp>
        <p:nvSpPr>
          <p:cNvPr id="1030" name="AutoShap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13" y="2057400"/>
            <a:ext cx="7927975" cy="2444750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s-MX" smtClean="0"/>
              <a:t>Click to edit Master text styles</a:t>
            </a:r>
          </a:p>
          <a:p>
            <a:pPr lvl="1"/>
            <a:r>
              <a:rPr lang="en-US" altLang="es-MX" smtClean="0"/>
              <a:t>Second Level</a:t>
            </a:r>
          </a:p>
          <a:p>
            <a:pPr lvl="2"/>
            <a:r>
              <a:rPr lang="en-US" altLang="es-MX" smtClean="0"/>
              <a:t>Third Level</a:t>
            </a:r>
          </a:p>
          <a:p>
            <a:pPr lvl="3"/>
            <a:r>
              <a:rPr lang="en-US" altLang="es-MX" smtClean="0"/>
              <a:t>Fourth Level</a:t>
            </a:r>
          </a:p>
          <a:p>
            <a:pPr lvl="4"/>
            <a:r>
              <a:rPr lang="en-US" altLang="es-MX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9pPr>
    </p:titleStyle>
    <p:bodyStyle>
      <a:lvl1pPr marL="293688" indent="-293688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3600">
          <a:solidFill>
            <a:schemeClr val="bg2"/>
          </a:solidFill>
          <a:latin typeface="+mn-lt"/>
          <a:ea typeface="+mn-ea"/>
          <a:cs typeface="+mn-cs"/>
        </a:defRPr>
      </a:lvl1pPr>
      <a:lvl2pPr marL="857250" indent="-373063" algn="l" rtl="0" eaLnBrk="0" fontAlgn="base" hangingPunct="0">
        <a:spcBef>
          <a:spcPct val="0"/>
        </a:spcBef>
        <a:spcAft>
          <a:spcPct val="0"/>
        </a:spcAft>
        <a:buSzPct val="100000"/>
        <a:buChar char="»"/>
        <a:defRPr sz="3200">
          <a:solidFill>
            <a:schemeClr val="bg2"/>
          </a:solidFill>
          <a:latin typeface="+mn-lt"/>
        </a:defRPr>
      </a:lvl2pPr>
      <a:lvl3pPr marL="1181100" indent="-381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800">
          <a:solidFill>
            <a:schemeClr val="bg2"/>
          </a:solidFill>
          <a:latin typeface="+mn-lt"/>
        </a:defRPr>
      </a:lvl3pPr>
      <a:lvl4pPr marL="13716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4pPr>
      <a:lvl5pPr marL="18288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5pPr>
      <a:lvl6pPr marL="22860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6pPr>
      <a:lvl7pPr marL="27432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7pPr>
      <a:lvl8pPr marL="32004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8pPr>
      <a:lvl9pPr marL="36576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2051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modificar el estilo de texto del patrón</a:t>
            </a:r>
          </a:p>
          <a:p>
            <a:pPr lvl="1"/>
            <a:r>
              <a:rPr lang="es-ES" altLang="es-MX" smtClean="0"/>
              <a:t>Segundo nivel</a:t>
            </a:r>
          </a:p>
          <a:p>
            <a:pPr lvl="2"/>
            <a:r>
              <a:rPr lang="es-ES" altLang="es-MX" smtClean="0"/>
              <a:t>Tercer nivel</a:t>
            </a:r>
          </a:p>
          <a:p>
            <a:pPr lvl="3"/>
            <a:r>
              <a:rPr lang="es-ES" altLang="es-MX" smtClean="0"/>
              <a:t>Cuarto nivel</a:t>
            </a:r>
          </a:p>
          <a:p>
            <a:pPr lvl="4"/>
            <a:r>
              <a:rPr lang="es-ES" altLang="es-MX" smtClean="0"/>
              <a:t>Quinto nivel</a:t>
            </a:r>
            <a:endParaRPr lang="es-MX" altLang="es-MX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1AAFF2C4-95C5-47A7-B141-A854842C7092}" type="datetime1">
              <a:rPr lang="es-MX"/>
              <a:pPr>
                <a:defRPr/>
              </a:pPr>
              <a:t>26/03/2019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4208159-C046-4DE1-99E7-881449C33794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/>
          <p:cNvSpPr>
            <a:spLocks noGrp="1"/>
          </p:cNvSpPr>
          <p:nvPr>
            <p:ph type="ctr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MX" altLang="es-MX" smtClean="0"/>
              <a:t>SISTEMAS OPERATIVOS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dirty="0" smtClean="0"/>
              <a:t>SO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E</a:t>
            </a:r>
            <a:r>
              <a:rPr lang="es-MX" dirty="0" smtClean="0"/>
              <a:t> – </a:t>
            </a:r>
            <a:r>
              <a:rPr lang="es-MX" dirty="0"/>
              <a:t>M</a:t>
            </a:r>
            <a:r>
              <a:rPr lang="es-MX" dirty="0" smtClean="0"/>
              <a:t>  2019</a:t>
            </a:r>
            <a:endParaRPr lang="es-MX" dirty="0"/>
          </a:p>
        </p:txBody>
      </p:sp>
      <p:sp>
        <p:nvSpPr>
          <p:cNvPr id="15364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C4D42A-2329-4433-88CB-177F33D1E770}" type="slidenum">
              <a:rPr lang="es-MX" altLang="es-MX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s-MX" altLang="es-MX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5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Sistemas Operativos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MX" smtClean="0"/>
              <a:t>DEADLOCK</a:t>
            </a:r>
          </a:p>
        </p:txBody>
      </p:sp>
      <p:sp>
        <p:nvSpPr>
          <p:cNvPr id="32771" name="AutoShape 1027"/>
          <p:cNvSpPr>
            <a:spLocks noGrp="1" noChangeArrowheads="1"/>
          </p:cNvSpPr>
          <p:nvPr>
            <p:ph type="body" idx="1"/>
          </p:nvPr>
        </p:nvSpPr>
        <p:spPr>
          <a:xfrm>
            <a:off x="688975" y="2276475"/>
            <a:ext cx="7766050" cy="3067050"/>
          </a:xfrm>
        </p:spPr>
        <p:txBody>
          <a:bodyPr/>
          <a:lstStyle/>
          <a:p>
            <a:pPr>
              <a:buFontTx/>
              <a:buNone/>
            </a:pPr>
            <a:r>
              <a:rPr lang="es-ES_tradnl" altLang="es-MX" smtClean="0"/>
              <a:t>Deadlock </a:t>
            </a:r>
            <a:r>
              <a:rPr lang="es-ES_tradnl" altLang="es-MX" sz="2400" smtClean="0"/>
              <a:t>o abrazo mortal</a:t>
            </a:r>
          </a:p>
          <a:p>
            <a:endParaRPr lang="es-ES_tradnl" altLang="es-MX" smtClean="0"/>
          </a:p>
          <a:p>
            <a:r>
              <a:rPr lang="es-ES_tradnl" altLang="es-MX" smtClean="0"/>
              <a:t>ocurre cuando se espera por una liberación cruzada de recursos, entre procesos concurrentes cooperantes.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MX" smtClean="0"/>
              <a:t>Métodos</a:t>
            </a:r>
          </a:p>
        </p:txBody>
      </p:sp>
      <p:sp>
        <p:nvSpPr>
          <p:cNvPr id="34819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538163" y="1055688"/>
            <a:ext cx="8067675" cy="4459287"/>
          </a:xfrm>
        </p:spPr>
        <p:txBody>
          <a:bodyPr/>
          <a:lstStyle/>
          <a:p>
            <a:r>
              <a:rPr lang="es-ES_tradnl" altLang="es-MX" sz="3200" dirty="0" err="1" smtClean="0"/>
              <a:t>void</a:t>
            </a:r>
            <a:r>
              <a:rPr lang="es-ES_tradnl" altLang="es-MX" sz="3200" dirty="0" smtClean="0"/>
              <a:t> </a:t>
            </a:r>
            <a:r>
              <a:rPr lang="es-ES_tradnl" altLang="es-MX" sz="3200" dirty="0" err="1" smtClean="0"/>
              <a:t>wait</a:t>
            </a:r>
            <a:r>
              <a:rPr lang="es-ES_tradnl" altLang="es-MX" sz="3200" dirty="0" smtClean="0"/>
              <a:t>()</a:t>
            </a:r>
          </a:p>
          <a:p>
            <a:pPr lvl="1"/>
            <a:r>
              <a:rPr lang="es-ES_tradnl" altLang="es-MX" sz="2800" dirty="0" smtClean="0"/>
              <a:t>El </a:t>
            </a:r>
            <a:r>
              <a:rPr lang="es-ES_tradnl" altLang="es-MX" sz="2800" dirty="0" err="1" smtClean="0"/>
              <a:t>hread</a:t>
            </a:r>
            <a:r>
              <a:rPr lang="es-ES_tradnl" altLang="es-MX" sz="2800" dirty="0" smtClean="0"/>
              <a:t> espera hasta que se produce una situación. Bloque al proceso emisor.</a:t>
            </a:r>
          </a:p>
          <a:p>
            <a:r>
              <a:rPr lang="es-ES_tradnl" altLang="es-MX" sz="3200" dirty="0" err="1" smtClean="0"/>
              <a:t>void</a:t>
            </a:r>
            <a:r>
              <a:rPr lang="es-ES_tradnl" altLang="es-MX" sz="3200" dirty="0" smtClean="0"/>
              <a:t> </a:t>
            </a:r>
            <a:r>
              <a:rPr lang="es-ES_tradnl" altLang="es-MX" sz="3200" dirty="0" err="1" smtClean="0"/>
              <a:t>notify</a:t>
            </a:r>
            <a:r>
              <a:rPr lang="es-ES_tradnl" altLang="es-MX" sz="3200" dirty="0" smtClean="0"/>
              <a:t>()</a:t>
            </a:r>
          </a:p>
          <a:p>
            <a:pPr lvl="1"/>
            <a:r>
              <a:rPr lang="es-ES_tradnl" altLang="es-MX" sz="2800" dirty="0" smtClean="0"/>
              <a:t>Indica, como máximo a un </a:t>
            </a:r>
            <a:r>
              <a:rPr lang="es-ES_tradnl" altLang="es-MX" sz="2800" dirty="0" err="1" smtClean="0"/>
              <a:t>thread</a:t>
            </a:r>
            <a:r>
              <a:rPr lang="es-ES_tradnl" altLang="es-MX" sz="2800" dirty="0" smtClean="0"/>
              <a:t>, que ha ocurrido algo.</a:t>
            </a:r>
          </a:p>
          <a:p>
            <a:r>
              <a:rPr lang="es-ES_tradnl" altLang="es-MX" sz="3200" dirty="0" err="1" smtClean="0"/>
              <a:t>void</a:t>
            </a:r>
            <a:r>
              <a:rPr lang="es-ES_tradnl" altLang="es-MX" sz="3200" dirty="0" smtClean="0"/>
              <a:t> </a:t>
            </a:r>
            <a:r>
              <a:rPr lang="es-ES_tradnl" altLang="es-MX" sz="3200" dirty="0" err="1" smtClean="0"/>
              <a:t>notifyAll</a:t>
            </a:r>
            <a:r>
              <a:rPr lang="es-ES_tradnl" altLang="es-MX" sz="3200" dirty="0" smtClean="0"/>
              <a:t>()</a:t>
            </a:r>
          </a:p>
          <a:p>
            <a:pPr lvl="1"/>
            <a:r>
              <a:rPr lang="es-ES_tradnl" altLang="es-MX" sz="2800" dirty="0" smtClean="0"/>
              <a:t>Notifica a </a:t>
            </a:r>
            <a:r>
              <a:rPr lang="es-ES_tradnl" altLang="es-MX" sz="2800" b="1" dirty="0" smtClean="0"/>
              <a:t>todos</a:t>
            </a:r>
            <a:r>
              <a:rPr lang="es-ES_tradnl" altLang="es-MX" sz="2800" dirty="0" smtClean="0"/>
              <a:t> los </a:t>
            </a:r>
            <a:r>
              <a:rPr lang="es-ES_tradnl" altLang="es-MX" sz="2800" dirty="0" err="1" smtClean="0"/>
              <a:t>threads</a:t>
            </a:r>
            <a:r>
              <a:rPr lang="es-ES_tradnl" altLang="es-MX" sz="2800" dirty="0" smtClean="0"/>
              <a:t> que están en espera que ha cambiado una condición.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MX" sz="3600" dirty="0" smtClean="0"/>
              <a:t>Desde el SISTEMA de CÓMPUTO</a:t>
            </a:r>
          </a:p>
        </p:txBody>
      </p:sp>
      <p:sp>
        <p:nvSpPr>
          <p:cNvPr id="36867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582613" y="1381125"/>
            <a:ext cx="7978775" cy="4857750"/>
          </a:xfrm>
        </p:spPr>
        <p:txBody>
          <a:bodyPr/>
          <a:lstStyle/>
          <a:p>
            <a:r>
              <a:rPr lang="es-ES_tradnl" altLang="es-MX" dirty="0" smtClean="0"/>
              <a:t>¿Cuál es o cuáles son los entes comunes en un S de C? </a:t>
            </a:r>
            <a:r>
              <a:rPr lang="es-ES_tradnl" altLang="es-MX" dirty="0" smtClean="0"/>
              <a:t>Memoria</a:t>
            </a:r>
            <a:endParaRPr lang="es-ES_tradnl" altLang="es-MX" dirty="0" smtClean="0"/>
          </a:p>
          <a:p>
            <a:endParaRPr lang="es-ES_tradnl" altLang="es-MX" dirty="0" smtClean="0"/>
          </a:p>
          <a:p>
            <a:r>
              <a:rPr lang="es-ES_tradnl" altLang="es-MX" dirty="0" smtClean="0"/>
              <a:t>¿Quién o quiénes pelean por los entes comunes? </a:t>
            </a:r>
            <a:r>
              <a:rPr lang="es-ES_tradnl" altLang="es-MX" dirty="0" smtClean="0"/>
              <a:t>Los procesos</a:t>
            </a:r>
            <a:endParaRPr lang="es-ES_tradnl" altLang="es-MX" dirty="0" smtClean="0"/>
          </a:p>
          <a:p>
            <a:endParaRPr lang="es-ES_tradnl" altLang="es-MX" dirty="0" smtClean="0"/>
          </a:p>
          <a:p>
            <a:r>
              <a:rPr lang="es-ES_tradnl" altLang="es-MX" dirty="0" smtClean="0"/>
              <a:t>¿Dónde se encuentran las secciones críticas? </a:t>
            </a:r>
            <a:r>
              <a:rPr lang="es-ES_tradnl" altLang="es-MX" smtClean="0"/>
              <a:t>Kernel</a:t>
            </a:r>
            <a:endParaRPr lang="es-ES_tradnl" altLang="es-MX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smtClean="0"/>
              <a:t>References</a:t>
            </a:r>
          </a:p>
        </p:txBody>
      </p:sp>
      <p:sp>
        <p:nvSpPr>
          <p:cNvPr id="38915" name="2 Marcador de contenido"/>
          <p:cNvSpPr>
            <a:spLocks noGrp="1"/>
          </p:cNvSpPr>
          <p:nvPr>
            <p:ph idx="1"/>
          </p:nvPr>
        </p:nvSpPr>
        <p:spPr>
          <a:xfrm>
            <a:off x="608013" y="1565275"/>
            <a:ext cx="7927975" cy="3067050"/>
          </a:xfrm>
        </p:spPr>
        <p:txBody>
          <a:bodyPr/>
          <a:lstStyle/>
          <a:p>
            <a:r>
              <a:rPr lang="en-US" altLang="es-MX" dirty="0" err="1" smtClean="0"/>
              <a:t>Presentación</a:t>
            </a:r>
            <a:r>
              <a:rPr lang="en-US" altLang="es-MX" dirty="0" smtClean="0"/>
              <a:t> de Ramón Ríos.</a:t>
            </a:r>
          </a:p>
          <a:p>
            <a:r>
              <a:rPr lang="en-US" altLang="es-MX" dirty="0" err="1" smtClean="0"/>
              <a:t>Capítulos</a:t>
            </a:r>
            <a:r>
              <a:rPr lang="en-US" altLang="es-MX" dirty="0" smtClean="0"/>
              <a:t>: Operating System Concepts; </a:t>
            </a:r>
            <a:r>
              <a:rPr lang="en-US" altLang="es-MX" dirty="0" err="1" smtClean="0"/>
              <a:t>Silberschatz</a:t>
            </a:r>
            <a:r>
              <a:rPr lang="en-US" altLang="es-MX" dirty="0" smtClean="0"/>
              <a:t>, Galvin, Gagne.</a:t>
            </a:r>
          </a:p>
          <a:p>
            <a:r>
              <a:rPr lang="en-US" altLang="es-MX" dirty="0" smtClean="0"/>
              <a:t>26-mar-2019</a:t>
            </a:r>
          </a:p>
          <a:p>
            <a:endParaRPr lang="es-MX" altLang="es-MX" dirty="0" smtClean="0"/>
          </a:p>
        </p:txBody>
      </p:sp>
      <p:sp>
        <p:nvSpPr>
          <p:cNvPr id="38916" name="3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3999621-A520-410C-8321-D47C7418EC28}" type="slidenum">
              <a:rPr lang="es-MX" altLang="es-MX"/>
              <a:pPr/>
              <a:t>13</a:t>
            </a:fld>
            <a:endParaRPr lang="es-MX" altLang="es-MX"/>
          </a:p>
        </p:txBody>
      </p:sp>
      <p:sp>
        <p:nvSpPr>
          <p:cNvPr id="38917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MX"/>
              <a:t>Sistemas Operativos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2446338"/>
          </a:xfrm>
        </p:spPr>
        <p:txBody>
          <a:bodyPr/>
          <a:lstStyle/>
          <a:p>
            <a:r>
              <a:rPr lang="es-ES_tradnl" altLang="es-MX" smtClean="0"/>
              <a:t>PROBLEMÁTICAS DE LOS PROCESOS </a:t>
            </a:r>
            <a:r>
              <a:rPr lang="es-ES_tradnl" altLang="es-MX" sz="1800" smtClean="0"/>
              <a:t>(</a:t>
            </a:r>
            <a:r>
              <a:rPr lang="es-ES_tradnl" altLang="es-MX" sz="1800" b="1" i="1" smtClean="0">
                <a:solidFill>
                  <a:srgbClr val="FF0000"/>
                </a:solidFill>
              </a:rPr>
              <a:t>pesados</a:t>
            </a:r>
            <a:r>
              <a:rPr lang="es-ES_tradnl" altLang="es-MX" sz="1800" smtClean="0"/>
              <a:t> y </a:t>
            </a:r>
            <a:r>
              <a:rPr lang="es-ES_tradnl" altLang="es-MX" sz="1800" b="1" i="1" smtClean="0">
                <a:solidFill>
                  <a:srgbClr val="FF0000"/>
                </a:solidFill>
              </a:rPr>
              <a:t>ligeros</a:t>
            </a:r>
            <a:r>
              <a:rPr lang="es-ES_tradnl" altLang="es-MX" sz="1800" smtClean="0"/>
              <a:t>)</a:t>
            </a:r>
            <a:r>
              <a:rPr lang="es-ES_tradnl" altLang="es-MX" smtClean="0"/>
              <a:t/>
            </a:r>
            <a:br>
              <a:rPr lang="es-ES_tradnl" altLang="es-MX" smtClean="0"/>
            </a:br>
            <a:r>
              <a:rPr lang="es-ES_tradnl" altLang="es-MX" smtClean="0"/>
              <a:t>CONCURRENTES COOPERANTES</a:t>
            </a:r>
            <a:br>
              <a:rPr lang="es-ES_tradnl" altLang="es-MX" smtClean="0"/>
            </a:br>
            <a:r>
              <a:rPr lang="es-ES_tradnl" altLang="es-MX" sz="2800" smtClean="0"/>
              <a:t> (provenientes de un programa concurrente)</a:t>
            </a:r>
            <a:br>
              <a:rPr lang="es-ES_tradnl" altLang="es-MX" sz="2800" smtClean="0"/>
            </a:br>
            <a:endParaRPr lang="es-ES_tradnl" altLang="es-MX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smtClean="0"/>
              <a:t>Procesos Cooperantes / Programa Concurrente</a:t>
            </a:r>
          </a:p>
        </p:txBody>
      </p:sp>
      <p:sp>
        <p:nvSpPr>
          <p:cNvPr id="4" name="3 Marco"/>
          <p:cNvSpPr/>
          <p:nvPr/>
        </p:nvSpPr>
        <p:spPr bwMode="auto">
          <a:xfrm>
            <a:off x="1936750" y="1757363"/>
            <a:ext cx="1119188" cy="1393825"/>
          </a:xfrm>
          <a:prstGeom prst="frame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s-MX" sz="1800" dirty="0" err="1">
                <a:solidFill>
                  <a:schemeClr val="bg2"/>
                </a:solidFill>
                <a:latin typeface="Times New Roman" charset="0"/>
              </a:rPr>
              <a:t>ProcA</a:t>
            </a:r>
            <a:endParaRPr lang="es-MX" sz="1800" dirty="0">
              <a:solidFill>
                <a:schemeClr val="bg2"/>
              </a:solidFill>
              <a:latin typeface="Times New Roman" charset="0"/>
            </a:endParaRPr>
          </a:p>
          <a:p>
            <a:pPr>
              <a:defRPr/>
            </a:pPr>
            <a:r>
              <a:rPr lang="es-MX" sz="1800" dirty="0">
                <a:solidFill>
                  <a:schemeClr val="bg2"/>
                </a:solidFill>
                <a:latin typeface="Times New Roman" charset="0"/>
              </a:rPr>
              <a:t>-----</a:t>
            </a:r>
          </a:p>
          <a:p>
            <a:pPr>
              <a:defRPr/>
            </a:pPr>
            <a:r>
              <a:rPr lang="es-MX" sz="1800" dirty="0">
                <a:solidFill>
                  <a:schemeClr val="bg2"/>
                </a:solidFill>
                <a:latin typeface="Times New Roman" charset="0"/>
              </a:rPr>
              <a:t>-----</a:t>
            </a:r>
          </a:p>
          <a:p>
            <a:pPr>
              <a:defRPr/>
            </a:pPr>
            <a:r>
              <a:rPr lang="es-MX" sz="1800" dirty="0">
                <a:solidFill>
                  <a:schemeClr val="bg2"/>
                </a:solidFill>
                <a:latin typeface="Times New Roman" charset="0"/>
              </a:rPr>
              <a:t>-----</a:t>
            </a:r>
          </a:p>
        </p:txBody>
      </p:sp>
      <p:sp>
        <p:nvSpPr>
          <p:cNvPr id="5" name="4 Anillo"/>
          <p:cNvSpPr/>
          <p:nvPr/>
        </p:nvSpPr>
        <p:spPr bwMode="auto">
          <a:xfrm>
            <a:off x="3817938" y="2239963"/>
            <a:ext cx="1570037" cy="2232025"/>
          </a:xfrm>
          <a:prstGeom prst="donut">
            <a:avLst>
              <a:gd name="adj" fmla="val 6460"/>
            </a:avLst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s-MX" dirty="0">
              <a:solidFill>
                <a:schemeClr val="bg2"/>
              </a:solidFill>
              <a:latin typeface="Times New Roman" charset="0"/>
            </a:endParaRPr>
          </a:p>
          <a:p>
            <a:pPr algn="ctr">
              <a:defRPr/>
            </a:pPr>
            <a:r>
              <a:rPr lang="es-MX" dirty="0">
                <a:solidFill>
                  <a:schemeClr val="bg2"/>
                </a:solidFill>
                <a:latin typeface="Times New Roman" charset="0"/>
              </a:rPr>
              <a:t>Ente</a:t>
            </a:r>
          </a:p>
          <a:p>
            <a:pPr algn="ctr">
              <a:defRPr/>
            </a:pPr>
            <a:r>
              <a:rPr lang="es-MX" dirty="0">
                <a:solidFill>
                  <a:schemeClr val="bg2"/>
                </a:solidFill>
                <a:latin typeface="Times New Roman" charset="0"/>
              </a:rPr>
              <a:t>Común.</a:t>
            </a:r>
          </a:p>
        </p:txBody>
      </p:sp>
      <p:sp>
        <p:nvSpPr>
          <p:cNvPr id="6" name="5 Marco"/>
          <p:cNvSpPr/>
          <p:nvPr/>
        </p:nvSpPr>
        <p:spPr bwMode="auto">
          <a:xfrm>
            <a:off x="1936750" y="3713163"/>
            <a:ext cx="1119188" cy="1393825"/>
          </a:xfrm>
          <a:prstGeom prst="frame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s-MX" sz="1800" dirty="0" err="1">
                <a:solidFill>
                  <a:schemeClr val="bg2"/>
                </a:solidFill>
                <a:latin typeface="Times New Roman" charset="0"/>
              </a:rPr>
              <a:t>ProcB</a:t>
            </a:r>
            <a:endParaRPr lang="es-MX" sz="1800" dirty="0">
              <a:solidFill>
                <a:schemeClr val="bg2"/>
              </a:solidFill>
              <a:latin typeface="Times New Roman" charset="0"/>
            </a:endParaRPr>
          </a:p>
          <a:p>
            <a:pPr>
              <a:defRPr/>
            </a:pPr>
            <a:r>
              <a:rPr lang="es-MX" sz="1800" dirty="0">
                <a:solidFill>
                  <a:schemeClr val="bg2"/>
                </a:solidFill>
                <a:latin typeface="Times New Roman" charset="0"/>
              </a:rPr>
              <a:t>-----</a:t>
            </a:r>
          </a:p>
          <a:p>
            <a:pPr>
              <a:defRPr/>
            </a:pPr>
            <a:r>
              <a:rPr lang="es-MX" sz="1800" dirty="0">
                <a:solidFill>
                  <a:schemeClr val="bg2"/>
                </a:solidFill>
                <a:latin typeface="Times New Roman" charset="0"/>
              </a:rPr>
              <a:t>-----</a:t>
            </a:r>
          </a:p>
          <a:p>
            <a:pPr>
              <a:defRPr/>
            </a:pPr>
            <a:r>
              <a:rPr lang="es-MX" sz="1800" dirty="0">
                <a:solidFill>
                  <a:schemeClr val="bg2"/>
                </a:solidFill>
                <a:latin typeface="Times New Roman" charset="0"/>
              </a:rPr>
              <a:t>-----</a:t>
            </a:r>
          </a:p>
        </p:txBody>
      </p:sp>
      <p:sp>
        <p:nvSpPr>
          <p:cNvPr id="7" name="6 Marco"/>
          <p:cNvSpPr/>
          <p:nvPr/>
        </p:nvSpPr>
        <p:spPr bwMode="auto">
          <a:xfrm>
            <a:off x="6191250" y="1757363"/>
            <a:ext cx="1117600" cy="1393825"/>
          </a:xfrm>
          <a:prstGeom prst="frame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s-MX" sz="1800" dirty="0" err="1">
                <a:solidFill>
                  <a:schemeClr val="bg2"/>
                </a:solidFill>
                <a:latin typeface="Times New Roman" charset="0"/>
              </a:rPr>
              <a:t>ProcC</a:t>
            </a:r>
            <a:endParaRPr lang="es-MX" sz="1800" dirty="0">
              <a:solidFill>
                <a:schemeClr val="bg2"/>
              </a:solidFill>
              <a:latin typeface="Times New Roman" charset="0"/>
            </a:endParaRPr>
          </a:p>
          <a:p>
            <a:pPr>
              <a:defRPr/>
            </a:pPr>
            <a:r>
              <a:rPr lang="es-MX" sz="1800" dirty="0">
                <a:solidFill>
                  <a:schemeClr val="bg2"/>
                </a:solidFill>
                <a:latin typeface="Times New Roman" charset="0"/>
              </a:rPr>
              <a:t>-----</a:t>
            </a:r>
          </a:p>
          <a:p>
            <a:pPr>
              <a:defRPr/>
            </a:pPr>
            <a:r>
              <a:rPr lang="es-MX" sz="1800" dirty="0">
                <a:solidFill>
                  <a:schemeClr val="bg2"/>
                </a:solidFill>
                <a:latin typeface="Times New Roman" charset="0"/>
              </a:rPr>
              <a:t>-----</a:t>
            </a:r>
          </a:p>
          <a:p>
            <a:pPr>
              <a:defRPr/>
            </a:pPr>
            <a:r>
              <a:rPr lang="es-MX" sz="1800" dirty="0">
                <a:solidFill>
                  <a:schemeClr val="bg2"/>
                </a:solidFill>
                <a:latin typeface="Times New Roman" charset="0"/>
              </a:rPr>
              <a:t>-----</a:t>
            </a:r>
          </a:p>
        </p:txBody>
      </p:sp>
      <p:sp>
        <p:nvSpPr>
          <p:cNvPr id="8" name="7 Marco"/>
          <p:cNvSpPr/>
          <p:nvPr/>
        </p:nvSpPr>
        <p:spPr bwMode="auto">
          <a:xfrm>
            <a:off x="6191250" y="3713163"/>
            <a:ext cx="1117600" cy="1393825"/>
          </a:xfrm>
          <a:prstGeom prst="frame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s-MX" sz="1800" dirty="0" err="1">
                <a:solidFill>
                  <a:schemeClr val="bg2"/>
                </a:solidFill>
                <a:latin typeface="Times New Roman" charset="0"/>
              </a:rPr>
              <a:t>ProcD</a:t>
            </a:r>
            <a:endParaRPr lang="es-MX" sz="1800" dirty="0">
              <a:solidFill>
                <a:schemeClr val="bg2"/>
              </a:solidFill>
              <a:latin typeface="Times New Roman" charset="0"/>
            </a:endParaRPr>
          </a:p>
          <a:p>
            <a:pPr>
              <a:defRPr/>
            </a:pPr>
            <a:r>
              <a:rPr lang="es-MX" sz="1800" dirty="0">
                <a:solidFill>
                  <a:schemeClr val="bg2"/>
                </a:solidFill>
                <a:latin typeface="Times New Roman" charset="0"/>
              </a:rPr>
              <a:t>-----</a:t>
            </a:r>
          </a:p>
          <a:p>
            <a:pPr>
              <a:defRPr/>
            </a:pPr>
            <a:r>
              <a:rPr lang="es-MX" sz="1800" dirty="0">
                <a:solidFill>
                  <a:schemeClr val="bg2"/>
                </a:solidFill>
                <a:latin typeface="Times New Roman" charset="0"/>
              </a:rPr>
              <a:t>-----</a:t>
            </a:r>
          </a:p>
          <a:p>
            <a:pPr>
              <a:defRPr/>
            </a:pPr>
            <a:r>
              <a:rPr lang="es-MX" sz="1800" dirty="0">
                <a:solidFill>
                  <a:schemeClr val="bg2"/>
                </a:solidFill>
                <a:latin typeface="Times New Roman" charset="0"/>
              </a:rPr>
              <a:t>-----</a:t>
            </a:r>
          </a:p>
        </p:txBody>
      </p:sp>
      <p:cxnSp>
        <p:nvCxnSpPr>
          <p:cNvPr id="18440" name="9 Conector recto de flecha"/>
          <p:cNvCxnSpPr>
            <a:cxnSpLocks noChangeShapeType="1"/>
            <a:stCxn id="4" idx="3"/>
            <a:endCxn id="5" idx="1"/>
          </p:cNvCxnSpPr>
          <p:nvPr/>
        </p:nvCxnSpPr>
        <p:spPr bwMode="auto">
          <a:xfrm>
            <a:off x="3055938" y="2454275"/>
            <a:ext cx="992187" cy="112713"/>
          </a:xfrm>
          <a:prstGeom prst="straightConnector1">
            <a:avLst/>
          </a:prstGeom>
          <a:noFill/>
          <a:ln w="12700" algn="ctr">
            <a:solidFill>
              <a:schemeClr val="bg2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1" name="11 Conector recto de flecha"/>
          <p:cNvCxnSpPr>
            <a:cxnSpLocks noChangeShapeType="1"/>
            <a:stCxn id="6" idx="3"/>
            <a:endCxn id="5" idx="3"/>
          </p:cNvCxnSpPr>
          <p:nvPr/>
        </p:nvCxnSpPr>
        <p:spPr bwMode="auto">
          <a:xfrm flipV="1">
            <a:off x="3055938" y="4144963"/>
            <a:ext cx="992187" cy="265112"/>
          </a:xfrm>
          <a:prstGeom prst="straightConnector1">
            <a:avLst/>
          </a:prstGeom>
          <a:noFill/>
          <a:ln w="12700" algn="ctr">
            <a:solidFill>
              <a:schemeClr val="bg2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2" name="14 Conector recto de flecha"/>
          <p:cNvCxnSpPr>
            <a:cxnSpLocks noChangeShapeType="1"/>
            <a:stCxn id="5" idx="7"/>
            <a:endCxn id="7" idx="1"/>
          </p:cNvCxnSpPr>
          <p:nvPr/>
        </p:nvCxnSpPr>
        <p:spPr bwMode="auto">
          <a:xfrm flipV="1">
            <a:off x="5157788" y="2454275"/>
            <a:ext cx="1033462" cy="112713"/>
          </a:xfrm>
          <a:prstGeom prst="straightConnector1">
            <a:avLst/>
          </a:prstGeom>
          <a:noFill/>
          <a:ln w="12700" algn="ctr">
            <a:solidFill>
              <a:schemeClr val="bg2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3" name="17 Conector recto de flecha"/>
          <p:cNvCxnSpPr>
            <a:cxnSpLocks noChangeShapeType="1"/>
            <a:stCxn id="5" idx="5"/>
            <a:endCxn id="8" idx="1"/>
          </p:cNvCxnSpPr>
          <p:nvPr/>
        </p:nvCxnSpPr>
        <p:spPr bwMode="auto">
          <a:xfrm>
            <a:off x="5157788" y="4144963"/>
            <a:ext cx="1033462" cy="265112"/>
          </a:xfrm>
          <a:prstGeom prst="straightConnector1">
            <a:avLst/>
          </a:prstGeom>
          <a:noFill/>
          <a:ln w="12700" algn="ctr">
            <a:solidFill>
              <a:schemeClr val="bg2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4" name="21 CuadroTexto"/>
          <p:cNvSpPr txBox="1">
            <a:spLocks noChangeArrowheads="1"/>
          </p:cNvSpPr>
          <p:nvPr/>
        </p:nvSpPr>
        <p:spPr bwMode="auto">
          <a:xfrm>
            <a:off x="896938" y="5530850"/>
            <a:ext cx="7172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MX" sz="1800" dirty="0">
                <a:solidFill>
                  <a:schemeClr val="bg2"/>
                </a:solidFill>
              </a:rPr>
              <a:t>El “</a:t>
            </a:r>
            <a:r>
              <a:rPr lang="es-MX" altLang="es-MX" sz="1800" i="1" dirty="0">
                <a:solidFill>
                  <a:schemeClr val="bg2"/>
                </a:solidFill>
              </a:rPr>
              <a:t>Ente Común</a:t>
            </a:r>
            <a:r>
              <a:rPr lang="es-MX" altLang="es-MX" sz="1800" dirty="0">
                <a:solidFill>
                  <a:schemeClr val="bg2"/>
                </a:solidFill>
              </a:rPr>
              <a:t>” guarda gran parte del estado de la Aplicación (programa </a:t>
            </a:r>
            <a:r>
              <a:rPr lang="es-MX" altLang="es-MX" sz="1800" dirty="0" smtClean="0">
                <a:solidFill>
                  <a:schemeClr val="bg2"/>
                </a:solidFill>
              </a:rPr>
              <a:t>concurrente, que puede ser distribuido).</a:t>
            </a:r>
            <a:endParaRPr lang="es-MX" altLang="es-MX" sz="1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MX" dirty="0" smtClean="0"/>
              <a:t>Cooperación exitosa </a:t>
            </a:r>
            <a:r>
              <a:rPr lang="es-ES_tradnl" altLang="es-MX" dirty="0" smtClean="0"/>
              <a:t>entre </a:t>
            </a:r>
            <a:r>
              <a:rPr lang="es-ES_tradnl" altLang="es-MX" dirty="0" smtClean="0"/>
              <a:t>procesos</a:t>
            </a:r>
          </a:p>
        </p:txBody>
      </p:sp>
      <p:sp>
        <p:nvSpPr>
          <p:cNvPr id="20483" name="AutoShape 2051"/>
          <p:cNvSpPr>
            <a:spLocks noGrp="1" noChangeArrowheads="1"/>
          </p:cNvSpPr>
          <p:nvPr>
            <p:ph type="body" idx="1"/>
          </p:nvPr>
        </p:nvSpPr>
        <p:spPr>
          <a:xfrm>
            <a:off x="608013" y="1679575"/>
            <a:ext cx="7927975" cy="4260850"/>
          </a:xfrm>
        </p:spPr>
        <p:txBody>
          <a:bodyPr/>
          <a:lstStyle/>
          <a:p>
            <a:pPr>
              <a:buFontTx/>
              <a:buNone/>
            </a:pPr>
            <a:r>
              <a:rPr lang="es-ES_tradnl" altLang="es-MX" dirty="0" smtClean="0"/>
              <a:t>Para lograr que la cooperación se lleve a cabo entre procesos, se deben:</a:t>
            </a:r>
          </a:p>
          <a:p>
            <a:endParaRPr lang="es-ES_tradnl" altLang="es-MX" dirty="0" smtClean="0"/>
          </a:p>
          <a:p>
            <a:r>
              <a:rPr lang="es-ES_tradnl" altLang="es-MX" dirty="0" smtClean="0"/>
              <a:t>controlar el acceso a las </a:t>
            </a:r>
            <a:r>
              <a:rPr lang="es-ES_tradnl" altLang="es-MX" b="1" i="1" dirty="0" smtClean="0"/>
              <a:t>secciones críticas</a:t>
            </a:r>
            <a:r>
              <a:rPr lang="es-ES_tradnl" altLang="es-MX" dirty="0" smtClean="0"/>
              <a:t>.</a:t>
            </a:r>
          </a:p>
          <a:p>
            <a:r>
              <a:rPr lang="es-ES_tradnl" altLang="es-MX" dirty="0" smtClean="0"/>
              <a:t>evitar resultados </a:t>
            </a:r>
            <a:r>
              <a:rPr lang="es-ES_tradnl" altLang="es-MX" b="1" i="1" dirty="0" smtClean="0"/>
              <a:t>no deterministas</a:t>
            </a:r>
            <a:r>
              <a:rPr lang="es-ES_tradnl" altLang="es-MX" dirty="0" smtClean="0"/>
              <a:t>.</a:t>
            </a:r>
          </a:p>
          <a:p>
            <a:r>
              <a:rPr lang="es-ES_tradnl" altLang="es-MX" dirty="0" smtClean="0"/>
              <a:t>impedir </a:t>
            </a:r>
            <a:r>
              <a:rPr lang="es-ES_tradnl" altLang="es-MX" b="1" i="1" dirty="0" err="1" smtClean="0"/>
              <a:t>deadlocks</a:t>
            </a:r>
            <a:r>
              <a:rPr lang="es-ES_tradnl" altLang="es-MX" dirty="0" smtClean="0"/>
              <a:t> o </a:t>
            </a:r>
            <a:r>
              <a:rPr lang="es-ES_tradnl" altLang="es-MX" i="1" dirty="0" smtClean="0"/>
              <a:t>abrazos mortales</a:t>
            </a:r>
            <a:r>
              <a:rPr lang="es-ES_tradnl" altLang="es-MX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MX" smtClean="0"/>
              <a:t>SECCIÓN CRÍTICA</a:t>
            </a:r>
          </a:p>
        </p:txBody>
      </p:sp>
      <p:sp>
        <p:nvSpPr>
          <p:cNvPr id="22531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603250" y="1679575"/>
            <a:ext cx="7937500" cy="4260850"/>
          </a:xfrm>
          <a:solidFill>
            <a:schemeClr val="bg1"/>
          </a:solidFill>
        </p:spPr>
        <p:txBody>
          <a:bodyPr/>
          <a:lstStyle/>
          <a:p>
            <a:r>
              <a:rPr lang="es-ES_tradnl" altLang="es-MX" smtClean="0"/>
              <a:t>Segmento de código, de donde, cada uno de los procesos concurrentes accede al </a:t>
            </a:r>
            <a:r>
              <a:rPr lang="es-ES_tradnl" altLang="es-MX" i="1" smtClean="0"/>
              <a:t>ente común</a:t>
            </a:r>
            <a:r>
              <a:rPr lang="es-ES_tradnl" altLang="es-MX" smtClean="0"/>
              <a:t> u objeto compartido.</a:t>
            </a:r>
          </a:p>
          <a:p>
            <a:endParaRPr lang="es-ES_tradnl" altLang="es-MX" smtClean="0"/>
          </a:p>
          <a:p>
            <a:r>
              <a:rPr lang="es-ES_tradnl" altLang="es-MX" smtClean="0"/>
              <a:t>Cada proceso puede tener una o varias </a:t>
            </a:r>
            <a:r>
              <a:rPr lang="es-ES_tradnl" altLang="es-MX" i="1" smtClean="0"/>
              <a:t>secciones críticas</a:t>
            </a:r>
            <a:r>
              <a:rPr lang="es-ES_tradnl" altLang="es-MX" smtClean="0"/>
              <a:t>.</a:t>
            </a:r>
          </a:p>
        </p:txBody>
      </p:sp>
      <p:graphicFrame>
        <p:nvGraphicFramePr>
          <p:cNvPr id="2253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277772"/>
              </p:ext>
            </p:extLst>
          </p:nvPr>
        </p:nvGraphicFramePr>
        <p:xfrm>
          <a:off x="7896225" y="3252788"/>
          <a:ext cx="644525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Acrobat Document" r:id="rId4" imgW="5829480" imgH="7543800" progId="AcroExch.Document.11">
                  <p:embed/>
                </p:oleObj>
              </mc:Choice>
              <mc:Fallback>
                <p:oleObj name="Acrobat Document" r:id="rId4" imgW="5829480" imgH="7543800" progId="AcroExch.Document.11">
                  <p:embed/>
                  <p:pic>
                    <p:nvPicPr>
                      <p:cNvPr id="0" name="Objeto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6225" y="3252788"/>
                        <a:ext cx="644525" cy="677862"/>
                      </a:xfrm>
                      <a:prstGeom prst="rect">
                        <a:avLst/>
                      </a:prstGeom>
                      <a:solidFill>
                        <a:srgbClr val="E3E500"/>
                      </a:solidFill>
                      <a:ln w="12700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MX" smtClean="0"/>
              <a:t>Resultados </a:t>
            </a:r>
            <a:r>
              <a:rPr lang="es-ES_tradnl" altLang="es-MX" i="1" smtClean="0"/>
              <a:t>no deterministas</a:t>
            </a:r>
          </a:p>
        </p:txBody>
      </p:sp>
      <p:sp>
        <p:nvSpPr>
          <p:cNvPr id="24579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606425" y="1468438"/>
            <a:ext cx="7931150" cy="4686300"/>
          </a:xfrm>
        </p:spPr>
        <p:txBody>
          <a:bodyPr/>
          <a:lstStyle/>
          <a:p>
            <a:r>
              <a:rPr lang="es-ES_tradnl" altLang="es-MX" smtClean="0"/>
              <a:t>Son resultados que debiendo ser iguales, en diferentes ejecuciones de la misma aplicación concurrente (en condiciones idénticas), arrojan valores diferentes o </a:t>
            </a:r>
            <a:r>
              <a:rPr lang="es-ES_tradnl" altLang="es-MX" b="1" smtClean="0"/>
              <a:t>no deterministas</a:t>
            </a:r>
            <a:r>
              <a:rPr lang="es-ES_tradnl" altLang="es-MX" smtClean="0"/>
              <a:t>. </a:t>
            </a:r>
          </a:p>
          <a:p>
            <a:r>
              <a:rPr lang="es-ES_tradnl" altLang="es-MX" smtClean="0"/>
              <a:t>Causa: </a:t>
            </a:r>
            <a:r>
              <a:rPr lang="es-ES_tradnl" altLang="es-MX" b="1" smtClean="0"/>
              <a:t>Race Condition entre Procesos</a:t>
            </a:r>
          </a:p>
          <a:p>
            <a:pPr>
              <a:buFontTx/>
              <a:buNone/>
            </a:pPr>
            <a:endParaRPr lang="es-ES_tradnl" altLang="es-MX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MX" smtClean="0"/>
              <a:t>Control de la RACE CONDITION</a:t>
            </a:r>
          </a:p>
        </p:txBody>
      </p:sp>
      <p:sp>
        <p:nvSpPr>
          <p:cNvPr id="26627" name="AutoShape 2051"/>
          <p:cNvSpPr>
            <a:spLocks noGrp="1" noChangeArrowheads="1"/>
          </p:cNvSpPr>
          <p:nvPr>
            <p:ph type="body" idx="1"/>
          </p:nvPr>
        </p:nvSpPr>
        <p:spPr>
          <a:xfrm>
            <a:off x="582613" y="1400175"/>
            <a:ext cx="7978775" cy="4818063"/>
          </a:xfrm>
        </p:spPr>
        <p:txBody>
          <a:bodyPr/>
          <a:lstStyle/>
          <a:p>
            <a:r>
              <a:rPr lang="es-ES_tradnl" altLang="es-MX" smtClean="0"/>
              <a:t>Mediante la implementación de una EXCLUSIÓN MUTUA entre PROCESOS.</a:t>
            </a:r>
          </a:p>
          <a:p>
            <a:endParaRPr lang="es-ES_tradnl" altLang="es-MX" smtClean="0"/>
          </a:p>
          <a:p>
            <a:r>
              <a:rPr lang="es-ES_tradnl" altLang="es-MX" smtClean="0"/>
              <a:t>Solución, en un principio, para evitar los resultados NO DETERMINISTAS causados por la RACE CONDITIONS entre los procesos.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4355"/>
            <a:ext cx="7772400" cy="1143000"/>
          </a:xfrm>
        </p:spPr>
        <p:txBody>
          <a:bodyPr/>
          <a:lstStyle/>
          <a:p>
            <a:r>
              <a:rPr lang="es-ES_tradnl" altLang="es-MX" sz="3600" dirty="0" smtClean="0"/>
              <a:t>EXCLUSIÓN MUTUA </a:t>
            </a:r>
            <a:r>
              <a:rPr lang="es-ES_tradnl" altLang="es-MX" sz="3600" dirty="0" smtClean="0"/>
              <a:t>ENTRE </a:t>
            </a:r>
            <a:r>
              <a:rPr lang="es-ES_tradnl" altLang="es-MX" sz="3600" dirty="0" smtClean="0"/>
              <a:t>PROCESOS</a:t>
            </a:r>
          </a:p>
        </p:txBody>
      </p:sp>
      <p:sp>
        <p:nvSpPr>
          <p:cNvPr id="28675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582613" y="1978025"/>
            <a:ext cx="7978775" cy="3663950"/>
          </a:xfrm>
        </p:spPr>
        <p:txBody>
          <a:bodyPr/>
          <a:lstStyle/>
          <a:p>
            <a:r>
              <a:rPr lang="es-ES_tradnl" altLang="es-MX" dirty="0" smtClean="0"/>
              <a:t>Condiciona a que sólo un proceso, a la vez, puede entrar a su </a:t>
            </a:r>
            <a:r>
              <a:rPr lang="es-ES_tradnl" altLang="es-MX" b="1" i="1" dirty="0" smtClean="0"/>
              <a:t>sección crítica</a:t>
            </a:r>
            <a:r>
              <a:rPr lang="es-ES_tradnl" altLang="es-MX" dirty="0" smtClean="0"/>
              <a:t>.</a:t>
            </a:r>
          </a:p>
          <a:p>
            <a:endParaRPr lang="es-ES_tradnl" altLang="es-MX" dirty="0" smtClean="0"/>
          </a:p>
          <a:p>
            <a:r>
              <a:rPr lang="es-ES_tradnl" altLang="es-MX" dirty="0" smtClean="0"/>
              <a:t>Nunca dos o más procesos pueden entrar a sus </a:t>
            </a:r>
            <a:r>
              <a:rPr lang="es-ES_tradnl" altLang="es-MX" b="1" i="1" dirty="0" smtClean="0"/>
              <a:t>secciones críticas</a:t>
            </a:r>
            <a:r>
              <a:rPr lang="es-ES_tradnl" altLang="es-MX" dirty="0" smtClean="0"/>
              <a:t>.</a:t>
            </a:r>
          </a:p>
          <a:p>
            <a:endParaRPr lang="es-ES_tradnl" altLang="es-MX" dirty="0" smtClean="0"/>
          </a:p>
        </p:txBody>
      </p:sp>
      <p:graphicFrame>
        <p:nvGraphicFramePr>
          <p:cNvPr id="28676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953071"/>
              </p:ext>
            </p:extLst>
          </p:nvPr>
        </p:nvGraphicFramePr>
        <p:xfrm>
          <a:off x="8191500" y="3465513"/>
          <a:ext cx="5334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name="Acrobat Document" r:id="rId4" imgW="5829480" imgH="7543800" progId="AcroExch.Document.11">
                  <p:embed/>
                </p:oleObj>
              </mc:Choice>
              <mc:Fallback>
                <p:oleObj name="Acrobat Document" r:id="rId4" imgW="5829480" imgH="7543800" progId="AcroExch.Document.11">
                  <p:embed/>
                  <p:pic>
                    <p:nvPicPr>
                      <p:cNvPr id="0" name="Objeto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0" y="3465513"/>
                        <a:ext cx="533400" cy="688975"/>
                      </a:xfrm>
                      <a:prstGeom prst="rect">
                        <a:avLst/>
                      </a:prstGeom>
                      <a:solidFill>
                        <a:srgbClr val="E3E500"/>
                      </a:solidFill>
                      <a:ln w="12700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MX" smtClean="0"/>
              <a:t>Exclusión Mutua con Java</a:t>
            </a:r>
          </a:p>
        </p:txBody>
      </p:sp>
      <p:sp>
        <p:nvSpPr>
          <p:cNvPr id="30723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579438" y="1147728"/>
            <a:ext cx="7983537" cy="4260919"/>
          </a:xfrm>
        </p:spPr>
        <p:txBody>
          <a:bodyPr/>
          <a:lstStyle/>
          <a:p>
            <a:r>
              <a:rPr lang="es-ES_tradnl" altLang="es-MX" sz="2800" dirty="0" smtClean="0"/>
              <a:t>Mecanismo de Java para Exclusión Mutua: </a:t>
            </a:r>
            <a:r>
              <a:rPr lang="es-ES_tradnl" altLang="es-MX" sz="2800" i="1" dirty="0" smtClean="0"/>
              <a:t>modificador </a:t>
            </a:r>
            <a:r>
              <a:rPr lang="es-ES_tradnl" altLang="es-MX" sz="2800" b="1" i="1" u="sng" dirty="0" err="1" smtClean="0"/>
              <a:t>synchronized</a:t>
            </a:r>
            <a:r>
              <a:rPr lang="es-ES_tradnl" altLang="es-MX" sz="2800" dirty="0" smtClean="0"/>
              <a:t>.</a:t>
            </a:r>
          </a:p>
          <a:p>
            <a:endParaRPr lang="es-ES_tradnl" altLang="es-MX" sz="2800" i="1" dirty="0" smtClean="0"/>
          </a:p>
          <a:p>
            <a:r>
              <a:rPr lang="es-ES_tradnl" altLang="es-MX" sz="2800" i="1" dirty="0" err="1" smtClean="0"/>
              <a:t>Synchronized</a:t>
            </a:r>
            <a:r>
              <a:rPr lang="es-ES_tradnl" altLang="es-MX" sz="2800" dirty="0" smtClean="0"/>
              <a:t> sobre un método de un objeto</a:t>
            </a:r>
          </a:p>
          <a:p>
            <a:pPr lvl="1"/>
            <a:r>
              <a:rPr lang="es-ES_tradnl" altLang="es-MX" sz="2800" dirty="0" smtClean="0"/>
              <a:t>Si un </a:t>
            </a:r>
            <a:r>
              <a:rPr lang="es-ES_tradnl" altLang="es-MX" sz="2800" dirty="0" err="1"/>
              <a:t>T</a:t>
            </a:r>
            <a:r>
              <a:rPr lang="es-ES_tradnl" altLang="es-MX" sz="2800" dirty="0" err="1" smtClean="0"/>
              <a:t>hread</a:t>
            </a:r>
            <a:r>
              <a:rPr lang="es-ES_tradnl" altLang="es-MX" sz="2800" dirty="0" smtClean="0"/>
              <a:t> ejecuta éste método, el objeto queda bloqueado. Si otro </a:t>
            </a:r>
            <a:r>
              <a:rPr lang="es-ES_tradnl" altLang="es-MX" sz="2800" dirty="0" err="1" smtClean="0"/>
              <a:t>thread</a:t>
            </a:r>
            <a:r>
              <a:rPr lang="es-ES_tradnl" altLang="es-MX" sz="2800" dirty="0" smtClean="0"/>
              <a:t> invoca otro método </a:t>
            </a:r>
            <a:r>
              <a:rPr lang="es-ES_tradnl" altLang="es-MX" sz="2800" i="1" dirty="0" err="1" smtClean="0"/>
              <a:t>syncronized</a:t>
            </a:r>
            <a:r>
              <a:rPr lang="es-ES_tradnl" altLang="es-MX" sz="2800" dirty="0" smtClean="0"/>
              <a:t>, sobre el mismo objeto, quedará inmovilizado hasta que se libere el bloqueo (</a:t>
            </a:r>
            <a:r>
              <a:rPr lang="es-ES_tradnl" altLang="es-MX" sz="2400" dirty="0" smtClean="0"/>
              <a:t>al salir del método el primer </a:t>
            </a:r>
            <a:r>
              <a:rPr lang="es-ES_tradnl" altLang="es-MX" sz="2400" dirty="0" err="1"/>
              <a:t>T</a:t>
            </a:r>
            <a:r>
              <a:rPr lang="es-ES_tradnl" altLang="es-MX" sz="2400" dirty="0" err="1" smtClean="0"/>
              <a:t>hread</a:t>
            </a:r>
            <a:r>
              <a:rPr lang="es-ES_tradnl" altLang="es-MX" sz="2800" dirty="0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ix">
  <a:themeElements>
    <a:clrScheme name="">
      <a:dk1>
        <a:srgbClr val="FFFFFF"/>
      </a:dk1>
      <a:lt1>
        <a:srgbClr val="FFFFFF"/>
      </a:lt1>
      <a:dk2>
        <a:srgbClr val="F6BF69"/>
      </a:dk2>
      <a:lt2>
        <a:srgbClr val="000000"/>
      </a:lt2>
      <a:accent1>
        <a:srgbClr val="00FFFF"/>
      </a:accent1>
      <a:accent2>
        <a:srgbClr val="FAFD00"/>
      </a:accent2>
      <a:accent3>
        <a:srgbClr val="FFFFFF"/>
      </a:accent3>
      <a:accent4>
        <a:srgbClr val="DADADA"/>
      </a:accent4>
      <a:accent5>
        <a:srgbClr val="AAFFFF"/>
      </a:accent5>
      <a:accent6>
        <a:srgbClr val="E3E500"/>
      </a:accent6>
      <a:hlink>
        <a:srgbClr val="FC0128"/>
      </a:hlink>
      <a:folHlink>
        <a:srgbClr val="3365FB"/>
      </a:folHlink>
    </a:clrScheme>
    <a:fontScheme name="unix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unix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x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A:\unix.pot</Template>
  <TotalTime>2816</TotalTime>
  <Words>831</Words>
  <Application>Microsoft Office PowerPoint</Application>
  <PresentationFormat>Carta (216 x 279 mm)</PresentationFormat>
  <Paragraphs>92</Paragraphs>
  <Slides>13</Slides>
  <Notes>11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unix</vt:lpstr>
      <vt:lpstr>Tema de Office</vt:lpstr>
      <vt:lpstr>Adobe Acrobat Document</vt:lpstr>
      <vt:lpstr>SISTEMAS OPERATIVOS</vt:lpstr>
      <vt:lpstr>PROBLEMÁTICAS DE LOS PROCESOS (pesados y ligeros) CONCURRENTES COOPERANTES  (provenientes de un programa concurrente) </vt:lpstr>
      <vt:lpstr>Procesos Cooperantes / Programa Concurrente</vt:lpstr>
      <vt:lpstr>Cooperación exitosa entre procesos</vt:lpstr>
      <vt:lpstr>SECCIÓN CRÍTICA</vt:lpstr>
      <vt:lpstr>Resultados no deterministas</vt:lpstr>
      <vt:lpstr>Control de la RACE CONDITION</vt:lpstr>
      <vt:lpstr>EXCLUSIÓN MUTUA ENTRE PROCESOS</vt:lpstr>
      <vt:lpstr>Exclusión Mutua con Java</vt:lpstr>
      <vt:lpstr>DEADLOCK</vt:lpstr>
      <vt:lpstr>Métodos</vt:lpstr>
      <vt:lpstr>Desde el SISTEMA de CÓMPUTO</vt:lpstr>
      <vt:lpstr>References</vt:lpstr>
    </vt:vector>
  </TitlesOfParts>
  <Company>ITAM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</dc:title>
  <dc:creator>JRRS</dc:creator>
  <cp:lastModifiedBy>sdist</cp:lastModifiedBy>
  <cp:revision>68</cp:revision>
  <cp:lastPrinted>2017-03-22T19:02:47Z</cp:lastPrinted>
  <dcterms:created xsi:type="dcterms:W3CDTF">1998-09-21T19:01:18Z</dcterms:created>
  <dcterms:modified xsi:type="dcterms:W3CDTF">2019-03-26T19:36:08Z</dcterms:modified>
</cp:coreProperties>
</file>