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8" r:id="rId4"/>
    <p:sldId id="299" r:id="rId5"/>
    <p:sldId id="322" r:id="rId6"/>
    <p:sldId id="300" r:id="rId7"/>
    <p:sldId id="301" r:id="rId8"/>
    <p:sldId id="323" r:id="rId9"/>
    <p:sldId id="324" r:id="rId10"/>
    <p:sldId id="325" r:id="rId11"/>
    <p:sldId id="326" r:id="rId12"/>
    <p:sldId id="327" r:id="rId13"/>
    <p:sldId id="328" r:id="rId14"/>
    <p:sldId id="260" r:id="rId15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1" autoAdjust="0"/>
    <p:restoredTop sz="94660" autoAdjust="0"/>
  </p:normalViewPr>
  <p:slideViewPr>
    <p:cSldViewPr>
      <p:cViewPr varScale="1">
        <p:scale>
          <a:sx n="121" d="100"/>
          <a:sy n="121" d="100"/>
        </p:scale>
        <p:origin x="2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28/03/2019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28/03/2019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28/03/2019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28/03/2019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28/03/2019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28/03/2019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28/03/2019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28/03/2019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28/03/2019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28/03/2019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28/03/2019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Problema </a:t>
            </a:r>
            <a:r>
              <a:rPr lang="es-MX" dirty="0" err="1" smtClean="0"/>
              <a:t>Filosofos</a:t>
            </a:r>
            <a:r>
              <a:rPr lang="es-MX" dirty="0" smtClean="0"/>
              <a:t> Comelones - 2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2264230"/>
            <a:ext cx="5227811" cy="313351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Dining</a:t>
            </a:r>
            <a:r>
              <a:rPr lang="es-MX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Philosophers</a:t>
            </a:r>
            <a:r>
              <a:rPr lang="es-MX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Problem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Una variación, el mismo caso con espagueti y tenedores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Cada proceso Filósofo </a:t>
            </a:r>
            <a:r>
              <a:rPr lang="es-ES_tradnl" altLang="es-MX" sz="1800" i="1" kern="0" dirty="0" smtClean="0">
                <a:solidFill>
                  <a:srgbClr val="000000"/>
                </a:solidFill>
                <a:latin typeface="Times New Roman"/>
              </a:rPr>
              <a:t>piensa</a:t>
            </a: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 por un rato, agarra los palillos/tenedores requeridos, </a:t>
            </a:r>
            <a:r>
              <a:rPr lang="es-ES_tradnl" altLang="es-MX" sz="1800" i="1" kern="0" dirty="0" smtClean="0">
                <a:solidFill>
                  <a:srgbClr val="000000"/>
                </a:solidFill>
                <a:latin typeface="Times New Roman"/>
              </a:rPr>
              <a:t>come</a:t>
            </a: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, y pone los palillos/tenedores en la mesa, en un ciclo sin fin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Esto ilustra la dificultad de asignar recursos entre procesos sin </a:t>
            </a:r>
            <a:r>
              <a:rPr lang="es-ES_tradnl" altLang="es-MX" sz="1800" kern="0" dirty="0" err="1" smtClean="0">
                <a:solidFill>
                  <a:srgbClr val="000000"/>
                </a:solidFill>
                <a:latin typeface="Times New Roman"/>
              </a:rPr>
              <a:t>deadlock</a:t>
            </a: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 y </a:t>
            </a:r>
            <a:r>
              <a:rPr lang="es-ES_tradnl" altLang="es-MX" sz="1800" kern="0" dirty="0" err="1" smtClean="0">
                <a:solidFill>
                  <a:srgbClr val="000000"/>
                </a:solidFill>
                <a:latin typeface="Times New Roman"/>
              </a:rPr>
              <a:t>starvation</a:t>
            </a:r>
            <a:endParaRPr lang="es-ES_tradnl" altLang="es-MX" sz="18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Picture 7" descr="02-44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8144" y="1988840"/>
            <a:ext cx="2660650" cy="206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14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Problemas clásicos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611560" y="2082630"/>
            <a:ext cx="7905750" cy="346510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s-MX" altLang="es-MX" sz="2000" b="1" kern="0" dirty="0">
                <a:solidFill>
                  <a:srgbClr val="000000"/>
                </a:solidFill>
                <a:latin typeface="Times New Roman"/>
              </a:rPr>
              <a:t>Sleeping </a:t>
            </a:r>
            <a:r>
              <a:rPr lang="es-MX" altLang="es-MX" sz="2000" b="1" kern="0" dirty="0" err="1">
                <a:solidFill>
                  <a:srgbClr val="000000"/>
                </a:solidFill>
                <a:latin typeface="Times New Roman"/>
              </a:rPr>
              <a:t>Barber</a:t>
            </a:r>
            <a:r>
              <a:rPr lang="es-MX" altLang="es-MX" sz="2000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Problem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endParaRPr lang="es-ES_tradnl" altLang="es-MX" sz="2000" b="1" kern="0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r>
              <a:rPr lang="es-ES_tradnl" altLang="es-MX" sz="2000" b="1" kern="0" dirty="0" err="1">
                <a:solidFill>
                  <a:srgbClr val="000000"/>
                </a:solidFill>
                <a:latin typeface="Times New Roman"/>
              </a:rPr>
              <a:t>Cigarette</a:t>
            </a:r>
            <a:r>
              <a:rPr lang="es-ES_tradnl" altLang="es-MX" sz="2000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000" b="1" kern="0" dirty="0" err="1">
                <a:solidFill>
                  <a:srgbClr val="000000"/>
                </a:solidFill>
                <a:latin typeface="Times New Roman"/>
              </a:rPr>
              <a:t>Smokers</a:t>
            </a:r>
            <a:r>
              <a:rPr lang="es-ES_tradnl" altLang="es-MX" sz="2000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000" b="1" kern="0" dirty="0" err="1">
                <a:solidFill>
                  <a:srgbClr val="000000"/>
                </a:solidFill>
                <a:latin typeface="Times New Roman"/>
              </a:rPr>
              <a:t>Problem</a:t>
            </a:r>
            <a:endParaRPr lang="es-ES_tradnl" altLang="es-MX" sz="2000" b="1" kern="0" dirty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r>
              <a:rPr lang="es-ES_tradnl" altLang="es-MX" sz="2000" b="1" kern="0" dirty="0" smtClean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s-ES_tradnl" altLang="es-MX" sz="2000" b="1" kern="0" dirty="0" err="1" smtClean="0">
                <a:solidFill>
                  <a:srgbClr val="000000"/>
                </a:solidFill>
                <a:latin typeface="Times New Roman"/>
              </a:rPr>
              <a:t>many</a:t>
            </a:r>
            <a:r>
              <a:rPr lang="es-ES_tradnl" altLang="es-MX" sz="2000" b="1" kern="0" dirty="0" smtClean="0">
                <a:solidFill>
                  <a:srgbClr val="000000"/>
                </a:solidFill>
                <a:latin typeface="Times New Roman"/>
              </a:rPr>
              <a:t> more …</a:t>
            </a:r>
            <a:endParaRPr lang="es-ES_tradnl" altLang="es-MX" sz="2000" i="1" kern="0" dirty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kumimoji="0" lang="es-ES_tradnl" altLang="es-MX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kern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01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Classical Problems </a:t>
            </a:r>
            <a:r>
              <a:rPr lang="en-US" dirty="0"/>
              <a:t>of </a:t>
            </a:r>
            <a:r>
              <a:rPr lang="en-US" dirty="0" smtClean="0"/>
              <a:t>Concurrency; </a:t>
            </a:r>
            <a:r>
              <a:rPr lang="en-US" dirty="0"/>
              <a:t>A. Frank - P. </a:t>
            </a:r>
            <a:r>
              <a:rPr lang="en-US" dirty="0" smtClean="0"/>
              <a:t>Weisberg.</a:t>
            </a:r>
            <a:endParaRPr lang="en-US" dirty="0" smtClean="0"/>
          </a:p>
          <a:p>
            <a:r>
              <a:rPr lang="en-US" dirty="0" smtClean="0"/>
              <a:t>28</a:t>
            </a:r>
            <a:r>
              <a:rPr lang="en-US" dirty="0" smtClean="0"/>
              <a:t>-mar-2019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Classical</a:t>
            </a:r>
            <a:r>
              <a:rPr lang="es-MX" dirty="0" smtClean="0"/>
              <a:t> </a:t>
            </a:r>
            <a:r>
              <a:rPr lang="es-MX" dirty="0" err="1" smtClean="0"/>
              <a:t>Problems</a:t>
            </a:r>
            <a:r>
              <a:rPr lang="es-MX" dirty="0" smtClean="0"/>
              <a:t> in </a:t>
            </a:r>
            <a:r>
              <a:rPr lang="es-MX" dirty="0" err="1" smtClean="0"/>
              <a:t>Concurrency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Problemas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Clásicos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en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Concurrencia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,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aplicando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Exclusión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 err="1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Mutua</a:t>
            </a: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Problemas clásicos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611560" y="1585247"/>
            <a:ext cx="7905750" cy="445987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Producers</a:t>
            </a:r>
            <a:r>
              <a:rPr lang="es-MX" altLang="es-MX" sz="2000" b="1" kern="0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Consumers</a:t>
            </a:r>
            <a:r>
              <a:rPr kumimoji="0" lang="es-MX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Problem</a:t>
            </a:r>
            <a:endParaRPr kumimoji="0" lang="es-ES_tradnl" altLang="es-MX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lvl="1" indent="-285750"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También </a:t>
            </a: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conocido como </a:t>
            </a:r>
            <a:r>
              <a:rPr lang="es-ES_tradnl" altLang="es-MX" sz="2000" i="1" kern="0" dirty="0" err="1">
                <a:solidFill>
                  <a:srgbClr val="000000"/>
                </a:solidFill>
                <a:latin typeface="Times New Roman"/>
              </a:rPr>
              <a:t>Bounded</a:t>
            </a:r>
            <a:r>
              <a:rPr lang="es-ES_tradnl" altLang="es-MX" sz="2000" i="1" kern="0" dirty="0">
                <a:solidFill>
                  <a:srgbClr val="000000"/>
                </a:solidFill>
                <a:latin typeface="Times New Roman"/>
              </a:rPr>
              <a:t>-Buffer </a:t>
            </a:r>
            <a:r>
              <a:rPr lang="es-ES_tradnl" altLang="es-MX" sz="2000" i="1" kern="0" dirty="0" err="1" smtClean="0">
                <a:solidFill>
                  <a:srgbClr val="000000"/>
                </a:solidFill>
                <a:latin typeface="Times New Roman"/>
              </a:rPr>
              <a:t>Problem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endParaRPr lang="es-ES_tradnl" altLang="es-MX" sz="2000" b="1" kern="0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r>
              <a:rPr lang="es-ES_tradnl" altLang="es-MX" sz="2000" b="1" kern="0" dirty="0" err="1" smtClean="0">
                <a:solidFill>
                  <a:srgbClr val="000000"/>
                </a:solidFill>
                <a:latin typeface="Times New Roman"/>
              </a:rPr>
              <a:t>Readers-Writers</a:t>
            </a:r>
            <a:r>
              <a:rPr lang="es-ES_tradnl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000" b="1" kern="0" dirty="0" err="1">
                <a:solidFill>
                  <a:srgbClr val="000000"/>
                </a:solidFill>
                <a:latin typeface="Times New Roman"/>
              </a:rPr>
              <a:t>Problem</a:t>
            </a:r>
            <a:endParaRPr lang="es-ES_tradnl" altLang="es-MX" sz="2000" b="1" kern="0" dirty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r>
              <a:rPr lang="es-ES_tradnl" altLang="es-MX" sz="2000" b="1" kern="0" dirty="0" err="1" smtClean="0">
                <a:solidFill>
                  <a:srgbClr val="000000"/>
                </a:solidFill>
                <a:latin typeface="Times New Roman"/>
              </a:rPr>
              <a:t>Dining</a:t>
            </a:r>
            <a:r>
              <a:rPr lang="es-ES_tradnl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000" b="1" kern="0" dirty="0" err="1">
                <a:solidFill>
                  <a:srgbClr val="000000"/>
                </a:solidFill>
                <a:latin typeface="Times New Roman"/>
              </a:rPr>
              <a:t>Philosophers</a:t>
            </a:r>
            <a:r>
              <a:rPr lang="es-ES_tradnl" altLang="es-MX" sz="2000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000" b="1" kern="0" dirty="0" err="1" smtClean="0">
                <a:solidFill>
                  <a:srgbClr val="000000"/>
                </a:solidFill>
                <a:latin typeface="Times New Roman"/>
              </a:rPr>
              <a:t>Problem</a:t>
            </a:r>
            <a:endParaRPr lang="es-ES_tradnl" altLang="es-MX" sz="2000" i="1" kern="0" dirty="0">
              <a:solidFill>
                <a:srgbClr val="000000"/>
              </a:solidFill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kumimoji="0" lang="es-ES_tradnl" altLang="es-MX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endParaRPr lang="es-ES_tradnl" altLang="es-MX" sz="2000" kern="0" dirty="0">
              <a:solidFill>
                <a:srgbClr val="000000"/>
              </a:solidFill>
              <a:latin typeface="Times New Roman"/>
            </a:endParaRP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kumimoji="0" lang="es-ES_tradnl" altLang="es-MX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Todas estas</a:t>
            </a:r>
            <a:r>
              <a:rPr kumimoji="0" lang="es-ES_tradnl" altLang="es-MX" sz="200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implementaciones (programas concurrentes) son la base del desarrollo de Sistemas y Aplicaciones</a:t>
            </a:r>
            <a:endParaRPr kumimoji="0" lang="es-ES_tradnl" altLang="es-MX" sz="200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4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Productor-Consumidor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1302623"/>
            <a:ext cx="7905750" cy="505673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Producers</a:t>
            </a:r>
            <a:r>
              <a:rPr lang="es-MX" altLang="es-MX" sz="2000" b="1" kern="0" noProof="0" dirty="0" err="1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Consumers</a:t>
            </a:r>
            <a:r>
              <a:rPr kumimoji="0" lang="es-MX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Problem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Almacén o Buffer de capacidad para N bienes (ente común)</a:t>
            </a:r>
            <a:endParaRPr lang="es-ES_tradnl" altLang="es-MX" sz="2000" i="1" kern="0" dirty="0">
              <a:solidFill>
                <a:srgbClr val="000000"/>
              </a:solidFill>
              <a:latin typeface="Times New Roman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endParaRPr lang="es-ES_tradnl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Los procesos </a:t>
            </a:r>
            <a:r>
              <a:rPr lang="es-ES_tradnl" altLang="es-MX" sz="2000" kern="0" dirty="0" err="1" smtClean="0">
                <a:solidFill>
                  <a:srgbClr val="000000"/>
                </a:solidFill>
                <a:latin typeface="Times New Roman"/>
              </a:rPr>
              <a:t>Producers</a:t>
            </a: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 producen bienes que guardan en un almacén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kumimoji="0" lang="es-ES_tradnl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Sólo</a:t>
            </a:r>
            <a:r>
              <a:rPr kumimoji="0" lang="es-ES_tradnl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se pueden guardar bienes, sí el almacén no esta lleno (&lt;N)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En caso de estar lleno el almacén, el Producer tiene que esperar a que un Consumidor tome un bien</a:t>
            </a:r>
            <a:endParaRPr kumimoji="0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MX" altLang="es-MX" sz="2000" kern="0" dirty="0" smtClean="0">
                <a:solidFill>
                  <a:srgbClr val="000000"/>
                </a:solidFill>
                <a:latin typeface="Times New Roman"/>
              </a:rPr>
              <a:t>Los procesos </a:t>
            </a:r>
            <a:r>
              <a:rPr lang="es-MX" altLang="es-MX" sz="2000" kern="0" dirty="0" err="1" smtClean="0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s-MX" altLang="es-MX" sz="2000" kern="0" dirty="0" smtClean="0">
                <a:solidFill>
                  <a:srgbClr val="000000"/>
                </a:solidFill>
                <a:latin typeface="Times New Roman"/>
              </a:rPr>
              <a:t> consumen bienes que toman del almacén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>
                <a:solidFill>
                  <a:srgbClr val="000000"/>
                </a:solidFill>
                <a:latin typeface="Times New Roman"/>
              </a:rPr>
              <a:t>Sólo se pueden 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tomar bienes, </a:t>
            </a:r>
            <a:r>
              <a:rPr lang="es-ES_tradnl" altLang="es-MX" sz="1600" kern="0" dirty="0">
                <a:solidFill>
                  <a:srgbClr val="000000"/>
                </a:solidFill>
                <a:latin typeface="Times New Roman"/>
              </a:rPr>
              <a:t>si el almacén 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tiene al menos un bien (&gt;=1)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En caso de estar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vacio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 el almacén, el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Consumer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 tiene que esperar a que un Productor guarde un bien.</a:t>
            </a:r>
            <a:endParaRPr lang="en-US" altLang="es-MX" sz="1600" kern="0" dirty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5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Productores-Consumidores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46069"/>
            <a:ext cx="6768752" cy="48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0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Lectores-Escritores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1335782"/>
            <a:ext cx="7905750" cy="499041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lvl="0" indent="-228600">
              <a:buFont typeface="Wingdings" pitchFamily="2" charset="2"/>
              <a:buChar char="Ø"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s-MX" altLang="es-MX" sz="2000" b="1" kern="0" dirty="0" err="1">
                <a:solidFill>
                  <a:srgbClr val="000000"/>
                </a:solidFill>
                <a:latin typeface="Times New Roman"/>
              </a:rPr>
              <a:t>Readers-Writers</a:t>
            </a:r>
            <a:r>
              <a:rPr lang="es-MX" altLang="es-MX" sz="2000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kumimoji="0" lang="es-MX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Problem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Ente Común es compartido entre los procesos Lectores y Escritores</a:t>
            </a:r>
            <a:endParaRPr lang="es-ES_tradnl" altLang="es-MX" sz="2000" i="1" kern="0" dirty="0">
              <a:solidFill>
                <a:srgbClr val="000000"/>
              </a:solidFill>
              <a:latin typeface="Times New Roman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endParaRPr lang="es-ES_tradnl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Los procesos </a:t>
            </a:r>
            <a:r>
              <a:rPr lang="es-ES_tradnl" altLang="es-MX" sz="2000" kern="0" dirty="0" err="1" smtClean="0">
                <a:solidFill>
                  <a:srgbClr val="000000"/>
                </a:solidFill>
                <a:latin typeface="Times New Roman"/>
              </a:rPr>
              <a:t>Readers</a:t>
            </a:r>
            <a:endParaRPr lang="es-ES_tradnl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kumimoji="0" lang="es-ES_tradnl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Sólo</a:t>
            </a:r>
            <a:r>
              <a:rPr kumimoji="0" lang="es-ES_tradnl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leen del ente común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No llevan a cabo modificaciones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kumimoji="0" lang="es-ES_tradnl" altLang="es-MX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Multiples</a:t>
            </a:r>
            <a:r>
              <a:rPr kumimoji="0" lang="es-ES_tradnl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procesos </a:t>
            </a:r>
            <a:r>
              <a:rPr kumimoji="0" lang="es-ES_tradnl" altLang="es-MX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Readers</a:t>
            </a:r>
            <a:r>
              <a:rPr kumimoji="0" lang="es-ES_tradnl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pueden leer al mismo tiempo</a:t>
            </a:r>
            <a:endParaRPr kumimoji="0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MX" altLang="es-MX" sz="2000" kern="0" dirty="0" smtClean="0">
                <a:solidFill>
                  <a:srgbClr val="000000"/>
                </a:solidFill>
                <a:latin typeface="Times New Roman"/>
              </a:rPr>
              <a:t>Los procesos </a:t>
            </a:r>
            <a:r>
              <a:rPr lang="es-MX" altLang="es-MX" sz="2000" kern="0" dirty="0" err="1" smtClean="0">
                <a:solidFill>
                  <a:srgbClr val="000000"/>
                </a:solidFill>
                <a:latin typeface="Times New Roman"/>
              </a:rPr>
              <a:t>Writers</a:t>
            </a: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Pueden leer y escribir en el ente común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Sólo un proceso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Writer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 puede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accesar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 el ente común al mismo tiempo</a:t>
            </a:r>
          </a:p>
          <a:p>
            <a:pPr marL="1123950" lvl="2" indent="-342900">
              <a:buFont typeface="Wingdings" panose="05000000000000000000" pitchFamily="2" charset="2"/>
              <a:buChar char="ü"/>
              <a:defRPr/>
            </a:pP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Durante el acceso de un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Writer</a:t>
            </a:r>
            <a:r>
              <a:rPr lang="es-ES_tradnl" altLang="es-MX" sz="1600" kern="0" dirty="0" smtClean="0">
                <a:solidFill>
                  <a:srgbClr val="000000"/>
                </a:solidFill>
                <a:latin typeface="Times New Roman"/>
              </a:rPr>
              <a:t> ningún otro proceso puede tener acceso, ni Reader ni </a:t>
            </a:r>
            <a:r>
              <a:rPr lang="es-ES_tradnl" altLang="es-MX" sz="1600" kern="0" dirty="0" err="1" smtClean="0">
                <a:solidFill>
                  <a:srgbClr val="000000"/>
                </a:solidFill>
                <a:latin typeface="Times New Roman"/>
              </a:rPr>
              <a:t>Writer</a:t>
            </a:r>
            <a:endParaRPr lang="en-US" altLang="es-MX" sz="1600" kern="0" dirty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41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Lectores-Escritores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7" name="Picture 3" descr="7_0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7560"/>
            <a:ext cx="7919095" cy="488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14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Lectores-Escritores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3" descr="7_0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5" y="1583451"/>
            <a:ext cx="7700590" cy="475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1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Problema </a:t>
            </a:r>
            <a:r>
              <a:rPr lang="es-MX" dirty="0" err="1" smtClean="0"/>
              <a:t>Filosofos</a:t>
            </a:r>
            <a:r>
              <a:rPr lang="es-MX" dirty="0" smtClean="0"/>
              <a:t> Comelones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1391041"/>
            <a:ext cx="4723755" cy="487989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Dining</a:t>
            </a:r>
            <a:r>
              <a:rPr lang="es-MX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Philosophers</a:t>
            </a:r>
            <a:r>
              <a:rPr lang="es-MX" altLang="es-MX" sz="2000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000" b="1" kern="0" dirty="0" err="1" smtClean="0">
                <a:solidFill>
                  <a:srgbClr val="000000"/>
                </a:solidFill>
                <a:latin typeface="Times New Roman"/>
              </a:rPr>
              <a:t>Problem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Cinco procesos Filósofos se pueden sentar alrededor de una mesa circular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Hay un tazón compartido de arroz (rice)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Los Filósofos pasan sus vidas alternando entre </a:t>
            </a:r>
            <a:r>
              <a:rPr lang="es-ES_tradnl" altLang="es-MX" sz="1800" i="1" kern="0" dirty="0" smtClean="0">
                <a:solidFill>
                  <a:srgbClr val="000000"/>
                </a:solidFill>
                <a:latin typeface="Times New Roman"/>
              </a:rPr>
              <a:t>pensar</a:t>
            </a: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 y </a:t>
            </a:r>
            <a:r>
              <a:rPr lang="es-ES_tradnl" altLang="es-MX" sz="1800" i="1" kern="0" dirty="0" smtClean="0">
                <a:solidFill>
                  <a:srgbClr val="000000"/>
                </a:solidFill>
                <a:latin typeface="Times New Roman"/>
              </a:rPr>
              <a:t>comer</a:t>
            </a:r>
            <a:endParaRPr lang="es-ES_tradnl" altLang="es-MX" sz="18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s-ES_tradnl" altLang="es-MX" sz="1800" kern="0" dirty="0" smtClean="0">
                <a:solidFill>
                  <a:srgbClr val="000000"/>
                </a:solidFill>
                <a:latin typeface="Times New Roman"/>
              </a:rPr>
              <a:t>Cada Filósofo tiene un plato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MX" altLang="es-MX" sz="1800" kern="0" dirty="0" smtClean="0">
                <a:solidFill>
                  <a:srgbClr val="000000"/>
                </a:solidFill>
                <a:latin typeface="Times New Roman"/>
              </a:rPr>
              <a:t>Entre cada dos Filósofos hay un palillo oriental</a:t>
            </a:r>
            <a:r>
              <a:rPr lang="es-MX" altLang="es-MX" sz="1800" kern="0" dirty="0" smtClean="0">
                <a:solidFill>
                  <a:srgbClr val="000000"/>
                </a:solidFill>
                <a:latin typeface="Times New Roman"/>
              </a:rPr>
              <a:t>; total cinco palillos</a:t>
            </a:r>
            <a:endParaRPr lang="es-MX" altLang="es-MX" sz="18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s-MX" altLang="es-MX" sz="1800" kern="0" dirty="0" smtClean="0">
                <a:solidFill>
                  <a:srgbClr val="000000"/>
                </a:solidFill>
                <a:latin typeface="Times New Roman"/>
              </a:rPr>
              <a:t>Se necesitan dos palillos para que un Filósofo pueda comer arroz, por lo tanto sólo dos de cinco pueden estar comiendo </a:t>
            </a:r>
          </a:p>
          <a:p>
            <a:pPr marL="800100" lvl="1" indent="-342900">
              <a:buFont typeface="Wingdings" panose="05000000000000000000" pitchFamily="2" charset="2"/>
              <a:buChar char="v"/>
              <a:defRPr/>
            </a:pPr>
            <a:endParaRPr lang="es-MX" altLang="es-MX" sz="2000" kern="0" dirty="0" smtClean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0194" y="1628800"/>
            <a:ext cx="3278188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863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462</Words>
  <Application>Microsoft Office PowerPoint</Application>
  <PresentationFormat>Presentación en pantalla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MS PGothic</vt:lpstr>
      <vt:lpstr>Arial</vt:lpstr>
      <vt:lpstr>Calibri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SISTEMAS OPERATIVOS</vt:lpstr>
      <vt:lpstr>Classical Problems in Concurrency</vt:lpstr>
      <vt:lpstr>Problemas clásicos</vt:lpstr>
      <vt:lpstr>Problema Productor-Consumidor</vt:lpstr>
      <vt:lpstr>Productores-Consumidores</vt:lpstr>
      <vt:lpstr>Problema Lectores-Escritores</vt:lpstr>
      <vt:lpstr>Lectores-Escritores 1</vt:lpstr>
      <vt:lpstr>Lectores-Escritores 2</vt:lpstr>
      <vt:lpstr>Problema Filosofos Comelones - 1</vt:lpstr>
      <vt:lpstr>Problema Filosofos Comelones - 2</vt:lpstr>
      <vt:lpstr>Otros Problemas clásicos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511</cp:revision>
  <cp:lastPrinted>2016-02-11T00:30:33Z</cp:lastPrinted>
  <dcterms:created xsi:type="dcterms:W3CDTF">2014-08-28T12:23:32Z</dcterms:created>
  <dcterms:modified xsi:type="dcterms:W3CDTF">2019-03-28T18:49:47Z</dcterms:modified>
</cp:coreProperties>
</file>