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handoutMasterIdLst>
    <p:handoutMasterId r:id="rId11"/>
  </p:handoutMasterIdLst>
  <p:sldIdLst>
    <p:sldId id="310" r:id="rId4"/>
    <p:sldId id="256" r:id="rId5"/>
    <p:sldId id="308" r:id="rId6"/>
    <p:sldId id="307" r:id="rId7"/>
    <p:sldId id="266" r:id="rId8"/>
    <p:sldId id="311" r:id="rId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660"/>
    <a:srgbClr val="F8955E"/>
    <a:srgbClr val="F3B563"/>
    <a:srgbClr val="F8A05E"/>
    <a:srgbClr val="F9AF5D"/>
    <a:srgbClr val="FBE85B"/>
    <a:srgbClr val="F7CF5F"/>
    <a:srgbClr val="F7B65F"/>
    <a:srgbClr val="F4C06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 snapToGrid="0">
      <p:cViewPr varScale="1">
        <p:scale>
          <a:sx n="92" d="100"/>
          <a:sy n="92" d="100"/>
        </p:scale>
        <p:origin x="102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203" cy="464263"/>
          </a:xfrm>
          <a:prstGeom prst="rect">
            <a:avLst/>
          </a:prstGeom>
        </p:spPr>
        <p:txBody>
          <a:bodyPr vert="horz" lIns="91623" tIns="45811" rIns="91623" bIns="45811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1606" y="0"/>
            <a:ext cx="3037203" cy="464263"/>
          </a:xfrm>
          <a:prstGeom prst="rect">
            <a:avLst/>
          </a:prstGeom>
        </p:spPr>
        <p:txBody>
          <a:bodyPr vert="horz" lIns="91623" tIns="45811" rIns="91623" bIns="45811" rtlCol="0"/>
          <a:lstStyle>
            <a:lvl1pPr algn="r">
              <a:defRPr sz="1200"/>
            </a:lvl1pPr>
          </a:lstStyle>
          <a:p>
            <a:fld id="{B4BD7791-B677-467C-B7F7-593FD2686532}" type="datetimeFigureOut">
              <a:rPr lang="es-MX" smtClean="0"/>
              <a:t>09/04/2019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30546"/>
            <a:ext cx="3037203" cy="464263"/>
          </a:xfrm>
          <a:prstGeom prst="rect">
            <a:avLst/>
          </a:prstGeom>
        </p:spPr>
        <p:txBody>
          <a:bodyPr vert="horz" lIns="91623" tIns="45811" rIns="91623" bIns="45811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1606" y="8830546"/>
            <a:ext cx="3037203" cy="464263"/>
          </a:xfrm>
          <a:prstGeom prst="rect">
            <a:avLst/>
          </a:prstGeom>
        </p:spPr>
        <p:txBody>
          <a:bodyPr vert="horz" lIns="91623" tIns="45811" rIns="91623" bIns="45811" rtlCol="0" anchor="b"/>
          <a:lstStyle>
            <a:lvl1pPr algn="r">
              <a:defRPr sz="1200"/>
            </a:lvl1pPr>
          </a:lstStyle>
          <a:p>
            <a:fld id="{E8455EC2-5AF0-46C8-9354-13DBFF4E65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433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203" cy="4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ctr" anchorCtr="0" compatLnSpc="1">
            <a:prstTxWarp prst="textNoShape">
              <a:avLst/>
            </a:prstTxWarp>
          </a:bodyPr>
          <a:lstStyle>
            <a:lvl1pPr algn="l" defTabSz="932136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197" y="0"/>
            <a:ext cx="3037203" cy="4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ctr" anchorCtr="0" compatLnSpc="1">
            <a:prstTxWarp prst="textNoShape">
              <a:avLst/>
            </a:prstTxWarp>
          </a:bodyPr>
          <a:lstStyle>
            <a:lvl1pPr algn="r" defTabSz="932136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403" y="4415273"/>
            <a:ext cx="5141597" cy="418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37"/>
            <a:ext cx="3037203" cy="4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l" defTabSz="932136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197" y="8832137"/>
            <a:ext cx="3037203" cy="4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2136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EB53528-B957-4A77-AA3B-5081321C0B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5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99664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4201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319838" y="495300"/>
            <a:ext cx="1757362" cy="5343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47750" y="495300"/>
            <a:ext cx="5119688" cy="5343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252291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3D427F1-E420-4DD1-ACB3-8C0A46C08C46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2EAAF1B-00F4-4130-BC03-65A55069F34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739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9FF6E9E-AF54-4A87-987C-88CF9E86CD8D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9426787-8937-4C7E-B32A-B196E71BBFE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589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62F3FA2-21B7-4DC3-AA84-AE54CD7ECAED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AB17DF5-2E45-4AE8-B3E9-F9B4B127733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772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77A4401-BBAD-4C1D-958F-85517A48C1A6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5CFD41A-0754-4EED-BC03-1AF56B79A62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162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518DF9E-FFCD-4D58-AFF0-0116722ADDA8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03B52325-1CB2-4CA1-A685-0C63116E486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0342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B34DE76-93C2-47D0-8683-3A6171CAB78F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C6AB1F7-C324-4E01-83B5-1289DE9F427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2412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156C381-F93F-4D94-89CF-C88266323F20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DE55DDD-2A81-4D7C-82E1-888057F80EE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991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47B1104A-776C-4E41-8281-49E8FE25415A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F287833E-93F2-433D-A335-1E6C9D559E9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381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797632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06C9848-1918-4156-988B-D8756DE0ECA3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50FC785E-71D5-408F-8061-62C4CBB9E29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507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6BC1A11-A367-4EE3-9D2F-AB4D4D7B328B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83EC9F9-A680-4F86-B0EB-B8C1397CD31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816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2FDFD96-D761-4CA8-A049-91397E596828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5AE3364-0AE7-4E3B-AE1B-E4B589901EB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28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476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944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4871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638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2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0364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66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5954650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4337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08873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543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83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47750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8675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6642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7765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61128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74609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99399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00581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684213" y="342900"/>
            <a:ext cx="7831137" cy="685800"/>
          </a:xfrm>
          <a:prstGeom prst="rect">
            <a:avLst/>
          </a:prstGeom>
          <a:solidFill>
            <a:srgbClr val="F6B6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62050" y="495300"/>
            <a:ext cx="688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0" y="1724025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6248400" y="6537325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 altLang="es-MX" sz="1000" smtClean="0"/>
              <a:t>Sistemas Operativos</a:t>
            </a:r>
            <a:r>
              <a:rPr lang="en-US" altLang="es-MX" sz="1400" smtClean="0">
                <a:latin typeface="Times New Roman" charset="0"/>
              </a:rPr>
              <a:t> </a:t>
            </a:r>
          </a:p>
        </p:txBody>
      </p:sp>
      <p:sp>
        <p:nvSpPr>
          <p:cNvPr id="1031" name="AutoShape 9"/>
          <p:cNvSpPr>
            <a:spLocks noChangeArrowheads="1"/>
          </p:cNvSpPr>
          <p:nvPr/>
        </p:nvSpPr>
        <p:spPr bwMode="auto">
          <a:xfrm>
            <a:off x="120650" y="95250"/>
            <a:ext cx="8909050" cy="6448425"/>
          </a:xfrm>
          <a:prstGeom prst="roundRect">
            <a:avLst>
              <a:gd name="adj" fmla="val 17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4087813" y="6583363"/>
            <a:ext cx="512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smtClean="0"/>
              <a:t>6.</a:t>
            </a:r>
            <a:fld id="{5EB58D0A-D64B-47F0-B320-AD47B1A042F4}" type="slidenum">
              <a:rPr lang="en-US" sz="1000" smtClean="0"/>
              <a:pPr>
                <a:spcBef>
                  <a:spcPct val="50000"/>
                </a:spcBef>
                <a:defRPr/>
              </a:pPr>
              <a:t>‹Nº›</a:t>
            </a:fld>
            <a:endParaRPr lang="en-US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SzPct val="14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5000"/>
        <a:buFont typeface="Monotype Sorts" pitchFamily="2" charset="2"/>
        <a:buChar char="T"/>
        <a:defRPr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  <a:endParaRPr lang="es-MX" alt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A63BB87-4CC6-48D7-ABCF-CC02F912F19E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1578624D-7CAD-479B-9EC6-33A5F2737AB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513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313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 smtClean="0">
              <a:solidFill>
                <a:srgbClr val="FFFFFF"/>
              </a:solidFill>
            </a:endParaRPr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 smtClean="0">
              <a:solidFill>
                <a:srgbClr val="FFFFFF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30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54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ctr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MX" altLang="es-MX" smtClean="0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 smtClean="0"/>
              <a:t>SO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1434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96C4C-8FE6-492C-AD7A-AD2825C33FA0}" type="slidenum">
              <a:rPr lang="es-MX" altLang="es-MX" sz="12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MX" altLang="es-MX" sz="12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4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 smtClean="0">
                <a:solidFill>
                  <a:srgbClr val="000000"/>
                </a:solidFill>
                <a:latin typeface="Times New Roman" charset="0"/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17767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Process Scheduling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s-ES_tradnl" altLang="es-MX" dirty="0" smtClean="0"/>
          </a:p>
          <a:p>
            <a:pPr>
              <a:buFontTx/>
              <a:buNone/>
            </a:pPr>
            <a:endParaRPr lang="es-ES_tradnl" altLang="es-MX" dirty="0" smtClean="0"/>
          </a:p>
          <a:p>
            <a:pPr>
              <a:buFontTx/>
              <a:buNone/>
            </a:pPr>
            <a:endParaRPr lang="es-ES_tradnl" altLang="es-MX" dirty="0" smtClean="0"/>
          </a:p>
          <a:p>
            <a:pPr>
              <a:buFontTx/>
              <a:buNone/>
            </a:pPr>
            <a:endParaRPr lang="es-ES_tradnl" altLang="es-MX" dirty="0" smtClean="0"/>
          </a:p>
          <a:p>
            <a:pPr algn="ctr">
              <a:buFontTx/>
              <a:buNone/>
            </a:pPr>
            <a:r>
              <a:rPr lang="es-ES_tradnl" altLang="es-MX" sz="2400" dirty="0" smtClean="0"/>
              <a:t>PLANIFICACION DE LOS PROCESOS – 3</a:t>
            </a:r>
          </a:p>
          <a:p>
            <a:pPr algn="ctr">
              <a:buFontTx/>
              <a:buNone/>
            </a:pPr>
            <a:r>
              <a:rPr lang="es-ES_tradnl" altLang="es-MX" sz="2400" dirty="0" smtClean="0"/>
              <a:t>PREEMPTIVE </a:t>
            </a:r>
            <a:r>
              <a:rPr lang="es-ES_tradnl" altLang="es-MX" sz="2400" dirty="0" err="1" smtClean="0"/>
              <a:t>algorithms</a:t>
            </a:r>
            <a:r>
              <a:rPr lang="es-ES_tradnl" altLang="es-MX" sz="2400" dirty="0" smtClean="0"/>
              <a:t> SRTF</a:t>
            </a:r>
            <a:endParaRPr lang="en-US" altLang="es-MX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495300"/>
            <a:ext cx="7572375" cy="457200"/>
          </a:xfrm>
        </p:spPr>
        <p:txBody>
          <a:bodyPr/>
          <a:lstStyle/>
          <a:p>
            <a:r>
              <a:rPr lang="en-US" altLang="es-MX" smtClean="0"/>
              <a:t>Non-Preemptive vs Preemptive Scheduling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406525"/>
            <a:ext cx="7931150" cy="4432300"/>
          </a:xfrm>
        </p:spPr>
        <p:txBody>
          <a:bodyPr/>
          <a:lstStyle/>
          <a:p>
            <a:r>
              <a:rPr lang="en-US" altLang="es-MX" smtClean="0"/>
              <a:t>Scheduling is NON-PREEMPTIVE if once the CPU has been allocated to a process, the process can keep the CPU until it releases it, either by terminating or switching to the waiting state.</a:t>
            </a:r>
          </a:p>
          <a:p>
            <a:endParaRPr lang="en-US" altLang="es-MX" smtClean="0"/>
          </a:p>
          <a:p>
            <a:endParaRPr lang="en-US" altLang="es-MX" smtClean="0"/>
          </a:p>
          <a:p>
            <a:endParaRPr lang="en-US" altLang="es-MX" smtClean="0"/>
          </a:p>
          <a:p>
            <a:endParaRPr lang="en-US" altLang="es-MX" smtClean="0"/>
          </a:p>
          <a:p>
            <a:r>
              <a:rPr lang="en-US" altLang="es-MX" smtClean="0"/>
              <a:t>Scheduling is PREEMPTIVE if the CPU can be taken away from a process during its CPU burst execution. </a:t>
            </a:r>
            <a:r>
              <a:rPr lang="en-US" altLang="es-MX" smtClean="0">
                <a:solidFill>
                  <a:srgbClr val="FF0000"/>
                </a:solidFill>
              </a:rPr>
              <a:t>(Timer interval feature)</a:t>
            </a:r>
            <a:r>
              <a:rPr lang="en-US" altLang="es-MX" smtClean="0"/>
              <a:t>.</a:t>
            </a:r>
          </a:p>
          <a:p>
            <a:endParaRPr lang="en-US" altLang="es-MX" smtClean="0"/>
          </a:p>
        </p:txBody>
      </p:sp>
      <p:sp>
        <p:nvSpPr>
          <p:cNvPr id="3077" name="Oval 4"/>
          <p:cNvSpPr>
            <a:spLocks noChangeArrowheads="1"/>
          </p:cNvSpPr>
          <p:nvPr/>
        </p:nvSpPr>
        <p:spPr bwMode="auto">
          <a:xfrm>
            <a:off x="1384300" y="27432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3078" name="Oval 5"/>
          <p:cNvSpPr>
            <a:spLocks noChangeArrowheads="1"/>
          </p:cNvSpPr>
          <p:nvPr/>
        </p:nvSpPr>
        <p:spPr bwMode="auto">
          <a:xfrm>
            <a:off x="2578100" y="26797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3079" name="Oval 6"/>
          <p:cNvSpPr>
            <a:spLocks noChangeArrowheads="1"/>
          </p:cNvSpPr>
          <p:nvPr/>
        </p:nvSpPr>
        <p:spPr bwMode="auto">
          <a:xfrm>
            <a:off x="4216400" y="26543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3080" name="Oval 7"/>
          <p:cNvSpPr>
            <a:spLocks noChangeArrowheads="1"/>
          </p:cNvSpPr>
          <p:nvPr/>
        </p:nvSpPr>
        <p:spPr bwMode="auto">
          <a:xfrm>
            <a:off x="6083300" y="26416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3081" name="Oval 8"/>
          <p:cNvSpPr>
            <a:spLocks noChangeArrowheads="1"/>
          </p:cNvSpPr>
          <p:nvPr/>
        </p:nvSpPr>
        <p:spPr bwMode="auto">
          <a:xfrm>
            <a:off x="3543300" y="32893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3082" name="AutoShape 10"/>
          <p:cNvCxnSpPr>
            <a:cxnSpLocks noChangeShapeType="1"/>
            <a:stCxn id="3078" idx="6"/>
            <a:endCxn id="3079" idx="2"/>
          </p:cNvCxnSpPr>
          <p:nvPr/>
        </p:nvCxnSpPr>
        <p:spPr bwMode="auto">
          <a:xfrm flipV="1">
            <a:off x="3556000" y="2863850"/>
            <a:ext cx="660400" cy="19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AutoShape 11"/>
          <p:cNvCxnSpPr>
            <a:cxnSpLocks noChangeShapeType="1"/>
            <a:stCxn id="3079" idx="6"/>
            <a:endCxn id="3080" idx="2"/>
          </p:cNvCxnSpPr>
          <p:nvPr/>
        </p:nvCxnSpPr>
        <p:spPr bwMode="auto">
          <a:xfrm>
            <a:off x="5194300" y="28638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AutoShape 12"/>
          <p:cNvCxnSpPr>
            <a:cxnSpLocks noChangeShapeType="1"/>
            <a:stCxn id="3079" idx="4"/>
            <a:endCxn id="3081" idx="6"/>
          </p:cNvCxnSpPr>
          <p:nvPr/>
        </p:nvCxnSpPr>
        <p:spPr bwMode="auto">
          <a:xfrm flipH="1">
            <a:off x="4521200" y="30734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AutoShape 13"/>
          <p:cNvCxnSpPr>
            <a:cxnSpLocks noChangeShapeType="1"/>
            <a:stCxn id="3081" idx="2"/>
            <a:endCxn id="3078" idx="4"/>
          </p:cNvCxnSpPr>
          <p:nvPr/>
        </p:nvCxnSpPr>
        <p:spPr bwMode="auto">
          <a:xfrm flipH="1" flipV="1">
            <a:off x="3067050" y="30861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AutoShape 14"/>
          <p:cNvCxnSpPr>
            <a:cxnSpLocks noChangeShapeType="1"/>
            <a:stCxn id="3077" idx="6"/>
            <a:endCxn id="3078" idx="2"/>
          </p:cNvCxnSpPr>
          <p:nvPr/>
        </p:nvCxnSpPr>
        <p:spPr bwMode="auto">
          <a:xfrm flipV="1">
            <a:off x="1892300" y="28829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7" name="Oval 15"/>
          <p:cNvSpPr>
            <a:spLocks noChangeArrowheads="1"/>
          </p:cNvSpPr>
          <p:nvPr/>
        </p:nvSpPr>
        <p:spPr bwMode="auto">
          <a:xfrm>
            <a:off x="1574800" y="49149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3088" name="Oval 16"/>
          <p:cNvSpPr>
            <a:spLocks noChangeArrowheads="1"/>
          </p:cNvSpPr>
          <p:nvPr/>
        </p:nvSpPr>
        <p:spPr bwMode="auto">
          <a:xfrm>
            <a:off x="2768600" y="48514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auto">
          <a:xfrm>
            <a:off x="4406900" y="48260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6273800" y="48133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3733800" y="54610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3092" name="AutoShape 20"/>
          <p:cNvCxnSpPr>
            <a:cxnSpLocks noChangeShapeType="1"/>
            <a:stCxn id="3088" idx="5"/>
            <a:endCxn id="3089" idx="3"/>
          </p:cNvCxnSpPr>
          <p:nvPr/>
        </p:nvCxnSpPr>
        <p:spPr bwMode="auto">
          <a:xfrm flipV="1">
            <a:off x="3603625" y="5183188"/>
            <a:ext cx="946150" cy="15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3" name="AutoShape 21"/>
          <p:cNvCxnSpPr>
            <a:cxnSpLocks noChangeShapeType="1"/>
            <a:stCxn id="3089" idx="6"/>
            <a:endCxn id="3090" idx="2"/>
          </p:cNvCxnSpPr>
          <p:nvPr/>
        </p:nvCxnSpPr>
        <p:spPr bwMode="auto">
          <a:xfrm>
            <a:off x="5384800" y="50355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4" name="AutoShape 22"/>
          <p:cNvCxnSpPr>
            <a:cxnSpLocks noChangeShapeType="1"/>
            <a:stCxn id="3089" idx="4"/>
            <a:endCxn id="3091" idx="6"/>
          </p:cNvCxnSpPr>
          <p:nvPr/>
        </p:nvCxnSpPr>
        <p:spPr bwMode="auto">
          <a:xfrm flipH="1">
            <a:off x="4711700" y="52451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5" name="AutoShape 23"/>
          <p:cNvCxnSpPr>
            <a:cxnSpLocks noChangeShapeType="1"/>
            <a:stCxn id="3091" idx="2"/>
            <a:endCxn id="3088" idx="4"/>
          </p:cNvCxnSpPr>
          <p:nvPr/>
        </p:nvCxnSpPr>
        <p:spPr bwMode="auto">
          <a:xfrm flipH="1" flipV="1">
            <a:off x="3257550" y="52578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6" name="AutoShape 24"/>
          <p:cNvCxnSpPr>
            <a:cxnSpLocks noChangeShapeType="1"/>
            <a:stCxn id="3087" idx="6"/>
            <a:endCxn id="3088" idx="2"/>
          </p:cNvCxnSpPr>
          <p:nvPr/>
        </p:nvCxnSpPr>
        <p:spPr bwMode="auto">
          <a:xfrm flipV="1">
            <a:off x="2082800" y="50546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7" name="AutoShape 25"/>
          <p:cNvCxnSpPr>
            <a:cxnSpLocks noChangeShapeType="1"/>
            <a:stCxn id="3089" idx="1"/>
            <a:endCxn id="3088" idx="7"/>
          </p:cNvCxnSpPr>
          <p:nvPr/>
        </p:nvCxnSpPr>
        <p:spPr bwMode="auto">
          <a:xfrm flipH="1">
            <a:off x="3603625" y="4887913"/>
            <a:ext cx="946150" cy="22225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Shortest-Job-First (SJF) Scheduling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dirty="0" smtClean="0"/>
              <a:t>Associate with each process the length of its next CPU burst.  Use these lengths to schedule the process with the shortest time.</a:t>
            </a:r>
          </a:p>
          <a:p>
            <a:r>
              <a:rPr lang="en-US" altLang="es-MX" dirty="0" smtClean="0"/>
              <a:t>Two schemes: </a:t>
            </a:r>
          </a:p>
          <a:p>
            <a:pPr lvl="1"/>
            <a:r>
              <a:rPr lang="en-US" altLang="es-MX" i="1" dirty="0" smtClean="0">
                <a:solidFill>
                  <a:srgbClr val="0070C0"/>
                </a:solidFill>
              </a:rPr>
              <a:t>Non-preemptive</a:t>
            </a:r>
            <a:r>
              <a:rPr lang="en-US" altLang="es-MX" dirty="0" smtClean="0"/>
              <a:t> – once CPU given to the process it cannot be preempted until completes its CPU burst (SJF).</a:t>
            </a:r>
          </a:p>
          <a:p>
            <a:pPr lvl="1"/>
            <a:r>
              <a:rPr lang="en-US" altLang="es-MX" i="1" dirty="0" smtClean="0">
                <a:solidFill>
                  <a:srgbClr val="FF0000"/>
                </a:solidFill>
              </a:rPr>
              <a:t>Preemptive</a:t>
            </a:r>
            <a:r>
              <a:rPr lang="en-US" altLang="es-MX" dirty="0" smtClean="0"/>
              <a:t> – if a </a:t>
            </a:r>
            <a:r>
              <a:rPr lang="en-US" altLang="es-MX" i="1" dirty="0" smtClean="0"/>
              <a:t>New</a:t>
            </a:r>
            <a:r>
              <a:rPr lang="en-US" altLang="es-MX" dirty="0" smtClean="0"/>
              <a:t> process arrives to </a:t>
            </a:r>
            <a:r>
              <a:rPr lang="en-US" altLang="es-MX" i="1" dirty="0" smtClean="0"/>
              <a:t>Ready</a:t>
            </a:r>
            <a:r>
              <a:rPr lang="en-US" altLang="es-MX" dirty="0" smtClean="0"/>
              <a:t> with CPU burst length less than remaining time of current executing process, then </a:t>
            </a:r>
            <a:r>
              <a:rPr lang="en-US" altLang="es-MX" i="1" dirty="0" smtClean="0"/>
              <a:t>preempt</a:t>
            </a:r>
            <a:r>
              <a:rPr lang="en-US" altLang="es-MX" dirty="0" smtClean="0"/>
              <a:t>.  This scheme is know as the </a:t>
            </a:r>
            <a:br>
              <a:rPr lang="en-US" altLang="es-MX" dirty="0" smtClean="0"/>
            </a:br>
            <a:r>
              <a:rPr lang="en-US" altLang="es-MX" dirty="0" smtClean="0">
                <a:solidFill>
                  <a:srgbClr val="FF0000"/>
                </a:solidFill>
              </a:rPr>
              <a:t>Shortest-Remaining-Time-First (SRTF)</a:t>
            </a:r>
            <a:r>
              <a:rPr lang="en-US" altLang="es-MX" dirty="0" smtClean="0"/>
              <a:t>. Without new process arriving it works like SJF non-preemptive.</a:t>
            </a:r>
          </a:p>
          <a:p>
            <a:r>
              <a:rPr lang="en-US" altLang="es-MX" dirty="0" smtClean="0"/>
              <a:t>SRTF is optimal – gives minimum average waiting time for a given set of processes.</a:t>
            </a: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289956"/>
              </p:ext>
            </p:extLst>
          </p:nvPr>
        </p:nvGraphicFramePr>
        <p:xfrm>
          <a:off x="7517805" y="5129199"/>
          <a:ext cx="425860" cy="55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3" imgW="5829480" imgH="7543800" progId="AcroExch.Document.11">
                  <p:embed/>
                </p:oleObj>
              </mc:Choice>
              <mc:Fallback>
                <p:oleObj name="Acrobat Document" r:id="rId3" imgW="5829480" imgH="75438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7805" y="5129199"/>
                        <a:ext cx="425860" cy="55116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Example of Preemptive SRTF</a:t>
            </a:r>
          </a:p>
        </p:txBody>
      </p:sp>
      <p:sp>
        <p:nvSpPr>
          <p:cNvPr id="5124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		</a:t>
            </a:r>
            <a:r>
              <a:rPr lang="en-US" altLang="es-MX" u="sng" smtClean="0"/>
              <a:t>Process	Arrival Time</a:t>
            </a:r>
            <a:r>
              <a:rPr lang="en-US" altLang="es-MX" smtClean="0"/>
              <a:t>	</a:t>
            </a:r>
            <a:r>
              <a:rPr lang="en-US" altLang="es-MX" u="sng" smtClean="0"/>
              <a:t>Burst Time</a:t>
            </a:r>
            <a:endParaRPr lang="en-US" altLang="es-MX" smtClean="0"/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		</a:t>
            </a:r>
            <a:r>
              <a:rPr lang="en-US" altLang="es-MX" i="1" smtClean="0"/>
              <a:t>P</a:t>
            </a:r>
            <a:r>
              <a:rPr lang="en-US" altLang="es-MX" i="1" baseline="-25000" smtClean="0"/>
              <a:t>1</a:t>
            </a:r>
            <a:r>
              <a:rPr lang="en-US" altLang="es-MX" smtClean="0"/>
              <a:t>	0.0	7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		 </a:t>
            </a:r>
            <a:r>
              <a:rPr lang="en-US" altLang="es-MX" i="1" smtClean="0"/>
              <a:t>P</a:t>
            </a:r>
            <a:r>
              <a:rPr lang="en-US" altLang="es-MX" i="1" baseline="-25000" smtClean="0"/>
              <a:t>2	</a:t>
            </a:r>
            <a:r>
              <a:rPr lang="en-US" altLang="es-MX" smtClean="0"/>
              <a:t>2.0	4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		 </a:t>
            </a:r>
            <a:r>
              <a:rPr lang="en-US" altLang="es-MX" i="1" smtClean="0"/>
              <a:t>P</a:t>
            </a:r>
            <a:r>
              <a:rPr lang="en-US" altLang="es-MX" i="1" baseline="-25000" smtClean="0"/>
              <a:t>3</a:t>
            </a:r>
            <a:r>
              <a:rPr lang="en-US" altLang="es-MX" smtClean="0"/>
              <a:t>	4.0	1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		 </a:t>
            </a:r>
            <a:r>
              <a:rPr lang="en-US" altLang="es-MX" i="1" smtClean="0"/>
              <a:t>P</a:t>
            </a:r>
            <a:r>
              <a:rPr lang="en-US" altLang="es-MX" i="1" baseline="-25000" smtClean="0"/>
              <a:t>4</a:t>
            </a:r>
            <a:r>
              <a:rPr lang="en-US" altLang="es-MX" smtClean="0"/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SRTF (preemptive)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Average waiting time = (9 + 1 + 0 +2)/4 = 3</a:t>
            </a:r>
            <a:endParaRPr lang="en-US" altLang="es-MX" i="1" baseline="-25000" smtClean="0"/>
          </a:p>
        </p:txBody>
      </p:sp>
      <p:sp>
        <p:nvSpPr>
          <p:cNvPr id="5125" name="Rectangle 37"/>
          <p:cNvSpPr>
            <a:spLocks noChangeArrowheads="1"/>
          </p:cNvSpPr>
          <p:nvPr/>
        </p:nvSpPr>
        <p:spPr bwMode="auto">
          <a:xfrm flipH="1">
            <a:off x="1524000" y="4357688"/>
            <a:ext cx="5562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s-MX" altLang="es-MX"/>
          </a:p>
        </p:txBody>
      </p:sp>
      <p:sp>
        <p:nvSpPr>
          <p:cNvPr id="5126" name="Text Box 38"/>
          <p:cNvSpPr txBox="1">
            <a:spLocks noChangeArrowheads="1"/>
          </p:cNvSpPr>
          <p:nvPr/>
        </p:nvSpPr>
        <p:spPr bwMode="auto">
          <a:xfrm flipH="1">
            <a:off x="16002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1</a:t>
            </a:r>
            <a:endParaRPr lang="en-US" altLang="es-MX"/>
          </a:p>
        </p:txBody>
      </p:sp>
      <p:sp>
        <p:nvSpPr>
          <p:cNvPr id="5127" name="Text Box 39"/>
          <p:cNvSpPr txBox="1">
            <a:spLocks noChangeArrowheads="1"/>
          </p:cNvSpPr>
          <p:nvPr/>
        </p:nvSpPr>
        <p:spPr bwMode="auto">
          <a:xfrm flipH="1">
            <a:off x="28956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3</a:t>
            </a:r>
            <a:endParaRPr lang="en-US" altLang="es-MX"/>
          </a:p>
        </p:txBody>
      </p:sp>
      <p:sp>
        <p:nvSpPr>
          <p:cNvPr id="5128" name="Text Box 40"/>
          <p:cNvSpPr txBox="1">
            <a:spLocks noChangeArrowheads="1"/>
          </p:cNvSpPr>
          <p:nvPr/>
        </p:nvSpPr>
        <p:spPr bwMode="auto">
          <a:xfrm flipH="1">
            <a:off x="23622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2</a:t>
            </a:r>
            <a:endParaRPr lang="en-US" altLang="es-MX"/>
          </a:p>
        </p:txBody>
      </p:sp>
      <p:sp>
        <p:nvSpPr>
          <p:cNvPr id="5129" name="Line 41"/>
          <p:cNvSpPr>
            <a:spLocks noChangeShapeType="1"/>
          </p:cNvSpPr>
          <p:nvPr/>
        </p:nvSpPr>
        <p:spPr bwMode="auto">
          <a:xfrm flipH="1">
            <a:off x="706755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0" name="Line 42"/>
          <p:cNvSpPr>
            <a:spLocks noChangeShapeType="1"/>
          </p:cNvSpPr>
          <p:nvPr/>
        </p:nvSpPr>
        <p:spPr bwMode="auto">
          <a:xfrm flipH="1">
            <a:off x="15240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1" name="Line 43"/>
          <p:cNvSpPr>
            <a:spLocks noChangeShapeType="1"/>
          </p:cNvSpPr>
          <p:nvPr/>
        </p:nvSpPr>
        <p:spPr bwMode="auto">
          <a:xfrm flipH="1">
            <a:off x="42672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2" name="Line 44"/>
          <p:cNvSpPr>
            <a:spLocks noChangeShapeType="1"/>
          </p:cNvSpPr>
          <p:nvPr/>
        </p:nvSpPr>
        <p:spPr bwMode="auto">
          <a:xfrm flipH="1">
            <a:off x="21336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3" name="Line 45"/>
          <p:cNvSpPr>
            <a:spLocks noChangeShapeType="1"/>
          </p:cNvSpPr>
          <p:nvPr/>
        </p:nvSpPr>
        <p:spPr bwMode="auto">
          <a:xfrm flipH="1">
            <a:off x="38100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4" name="Text Box 47"/>
          <p:cNvSpPr txBox="1">
            <a:spLocks noChangeArrowheads="1"/>
          </p:cNvSpPr>
          <p:nvPr/>
        </p:nvSpPr>
        <p:spPr bwMode="auto">
          <a:xfrm flipH="1">
            <a:off x="27432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4</a:t>
            </a:r>
          </a:p>
        </p:txBody>
      </p:sp>
      <p:sp>
        <p:nvSpPr>
          <p:cNvPr id="5135" name="Text Box 48"/>
          <p:cNvSpPr txBox="1">
            <a:spLocks noChangeArrowheads="1"/>
          </p:cNvSpPr>
          <p:nvPr/>
        </p:nvSpPr>
        <p:spPr bwMode="auto">
          <a:xfrm flipH="1">
            <a:off x="19812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2</a:t>
            </a:r>
          </a:p>
        </p:txBody>
      </p:sp>
      <p:sp>
        <p:nvSpPr>
          <p:cNvPr id="5136" name="Text Box 49"/>
          <p:cNvSpPr txBox="1">
            <a:spLocks noChangeArrowheads="1"/>
          </p:cNvSpPr>
          <p:nvPr/>
        </p:nvSpPr>
        <p:spPr bwMode="auto">
          <a:xfrm flipH="1">
            <a:off x="5257800" y="5105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11</a:t>
            </a:r>
          </a:p>
        </p:txBody>
      </p:sp>
      <p:sp>
        <p:nvSpPr>
          <p:cNvPr id="5137" name="Text Box 50"/>
          <p:cNvSpPr txBox="1">
            <a:spLocks noChangeArrowheads="1"/>
          </p:cNvSpPr>
          <p:nvPr/>
        </p:nvSpPr>
        <p:spPr bwMode="auto">
          <a:xfrm flipH="1">
            <a:off x="137160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0</a:t>
            </a:r>
          </a:p>
        </p:txBody>
      </p:sp>
      <p:sp>
        <p:nvSpPr>
          <p:cNvPr id="5138" name="Text Box 51"/>
          <p:cNvSpPr txBox="1">
            <a:spLocks noChangeArrowheads="1"/>
          </p:cNvSpPr>
          <p:nvPr/>
        </p:nvSpPr>
        <p:spPr bwMode="auto">
          <a:xfrm flipH="1">
            <a:off x="47244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4</a:t>
            </a:r>
            <a:endParaRPr lang="en-US" altLang="es-MX"/>
          </a:p>
        </p:txBody>
      </p:sp>
      <p:sp>
        <p:nvSpPr>
          <p:cNvPr id="5139" name="Line 52"/>
          <p:cNvSpPr>
            <a:spLocks noChangeShapeType="1"/>
          </p:cNvSpPr>
          <p:nvPr/>
        </p:nvSpPr>
        <p:spPr bwMode="auto">
          <a:xfrm flipH="1">
            <a:off x="54864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0" name="Line 53"/>
          <p:cNvSpPr>
            <a:spLocks noChangeShapeType="1"/>
          </p:cNvSpPr>
          <p:nvPr/>
        </p:nvSpPr>
        <p:spPr bwMode="auto">
          <a:xfrm flipH="1">
            <a:off x="1828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1" name="Line 54"/>
          <p:cNvSpPr>
            <a:spLocks noChangeShapeType="1"/>
          </p:cNvSpPr>
          <p:nvPr/>
        </p:nvSpPr>
        <p:spPr bwMode="auto">
          <a:xfrm flipH="1">
            <a:off x="2590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2" name="Line 58"/>
          <p:cNvSpPr>
            <a:spLocks noChangeShapeType="1"/>
          </p:cNvSpPr>
          <p:nvPr/>
        </p:nvSpPr>
        <p:spPr bwMode="auto">
          <a:xfrm flipH="1">
            <a:off x="42672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3" name="Text Box 59"/>
          <p:cNvSpPr txBox="1">
            <a:spLocks noChangeArrowheads="1"/>
          </p:cNvSpPr>
          <p:nvPr/>
        </p:nvSpPr>
        <p:spPr bwMode="auto">
          <a:xfrm flipH="1">
            <a:off x="32766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5</a:t>
            </a:r>
          </a:p>
        </p:txBody>
      </p:sp>
      <p:sp>
        <p:nvSpPr>
          <p:cNvPr id="5144" name="Line 60"/>
          <p:cNvSpPr>
            <a:spLocks noChangeShapeType="1"/>
          </p:cNvSpPr>
          <p:nvPr/>
        </p:nvSpPr>
        <p:spPr bwMode="auto">
          <a:xfrm flipH="1">
            <a:off x="46482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5" name="Line 61"/>
          <p:cNvSpPr>
            <a:spLocks noChangeShapeType="1"/>
          </p:cNvSpPr>
          <p:nvPr/>
        </p:nvSpPr>
        <p:spPr bwMode="auto">
          <a:xfrm flipH="1">
            <a:off x="49530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6" name="Line 62"/>
          <p:cNvSpPr>
            <a:spLocks noChangeShapeType="1"/>
          </p:cNvSpPr>
          <p:nvPr/>
        </p:nvSpPr>
        <p:spPr bwMode="auto">
          <a:xfrm flipH="1">
            <a:off x="5257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7" name="Line 63"/>
          <p:cNvSpPr>
            <a:spLocks noChangeShapeType="1"/>
          </p:cNvSpPr>
          <p:nvPr/>
        </p:nvSpPr>
        <p:spPr bwMode="auto">
          <a:xfrm flipH="1">
            <a:off x="54864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8" name="Text Box 64"/>
          <p:cNvSpPr txBox="1">
            <a:spLocks noChangeArrowheads="1"/>
          </p:cNvSpPr>
          <p:nvPr/>
        </p:nvSpPr>
        <p:spPr bwMode="auto">
          <a:xfrm flipH="1">
            <a:off x="41148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7</a:t>
            </a:r>
          </a:p>
        </p:txBody>
      </p:sp>
      <p:sp>
        <p:nvSpPr>
          <p:cNvPr id="5149" name="Line 65"/>
          <p:cNvSpPr>
            <a:spLocks noChangeShapeType="1"/>
          </p:cNvSpPr>
          <p:nvPr/>
        </p:nvSpPr>
        <p:spPr bwMode="auto">
          <a:xfrm flipH="1">
            <a:off x="58674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0" name="Line 66"/>
          <p:cNvSpPr>
            <a:spLocks noChangeShapeType="1"/>
          </p:cNvSpPr>
          <p:nvPr/>
        </p:nvSpPr>
        <p:spPr bwMode="auto">
          <a:xfrm flipH="1">
            <a:off x="61722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1" name="Line 67"/>
          <p:cNvSpPr>
            <a:spLocks noChangeShapeType="1"/>
          </p:cNvSpPr>
          <p:nvPr/>
        </p:nvSpPr>
        <p:spPr bwMode="auto">
          <a:xfrm flipH="1">
            <a:off x="64770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2" name="Line 68"/>
          <p:cNvSpPr>
            <a:spLocks noChangeShapeType="1"/>
          </p:cNvSpPr>
          <p:nvPr/>
        </p:nvSpPr>
        <p:spPr bwMode="auto">
          <a:xfrm flipH="1">
            <a:off x="28956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3" name="Line 69"/>
          <p:cNvSpPr>
            <a:spLocks noChangeShapeType="1"/>
          </p:cNvSpPr>
          <p:nvPr/>
        </p:nvSpPr>
        <p:spPr bwMode="auto">
          <a:xfrm flipH="1">
            <a:off x="34290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4" name="Text Box 70"/>
          <p:cNvSpPr txBox="1">
            <a:spLocks noChangeArrowheads="1"/>
          </p:cNvSpPr>
          <p:nvPr/>
        </p:nvSpPr>
        <p:spPr bwMode="auto">
          <a:xfrm flipH="1">
            <a:off x="35814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2</a:t>
            </a:r>
            <a:endParaRPr lang="en-US" altLang="es-MX"/>
          </a:p>
        </p:txBody>
      </p:sp>
      <p:sp>
        <p:nvSpPr>
          <p:cNvPr id="5155" name="Text Box 71"/>
          <p:cNvSpPr txBox="1">
            <a:spLocks noChangeArrowheads="1"/>
          </p:cNvSpPr>
          <p:nvPr/>
        </p:nvSpPr>
        <p:spPr bwMode="auto">
          <a:xfrm flipH="1">
            <a:off x="60960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1</a:t>
            </a:r>
            <a:endParaRPr lang="en-US" altLang="es-MX"/>
          </a:p>
        </p:txBody>
      </p:sp>
      <p:sp>
        <p:nvSpPr>
          <p:cNvPr id="5156" name="Line 72"/>
          <p:cNvSpPr>
            <a:spLocks noChangeShapeType="1"/>
          </p:cNvSpPr>
          <p:nvPr/>
        </p:nvSpPr>
        <p:spPr bwMode="auto">
          <a:xfrm flipH="1">
            <a:off x="6781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7" name="Text Box 73"/>
          <p:cNvSpPr txBox="1">
            <a:spLocks noChangeArrowheads="1"/>
          </p:cNvSpPr>
          <p:nvPr/>
        </p:nvSpPr>
        <p:spPr bwMode="auto">
          <a:xfrm flipH="1">
            <a:off x="6858000" y="5105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References</a:t>
            </a: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608013" y="1565201"/>
            <a:ext cx="7927975" cy="3067199"/>
          </a:xfrm>
        </p:spPr>
        <p:txBody>
          <a:bodyPr/>
          <a:lstStyle/>
          <a:p>
            <a:r>
              <a:rPr lang="en-US" altLang="es-MX" dirty="0" err="1" smtClean="0"/>
              <a:t>Presentación</a:t>
            </a:r>
            <a:r>
              <a:rPr lang="en-US" altLang="es-MX" dirty="0" smtClean="0"/>
              <a:t> de Ramón Ríos.</a:t>
            </a:r>
          </a:p>
          <a:p>
            <a:r>
              <a:rPr lang="en-US" altLang="es-MX" dirty="0" err="1" smtClean="0"/>
              <a:t>Capítulos</a:t>
            </a:r>
            <a:r>
              <a:rPr lang="en-US" altLang="es-MX" dirty="0" smtClean="0"/>
              <a:t>: Operating System Concepts; </a:t>
            </a:r>
            <a:r>
              <a:rPr lang="en-US" altLang="es-MX" dirty="0" err="1" smtClean="0"/>
              <a:t>Silberschatz</a:t>
            </a:r>
            <a:r>
              <a:rPr lang="en-US" altLang="es-MX" dirty="0" smtClean="0"/>
              <a:t>, Galvin, Gagne.</a:t>
            </a:r>
          </a:p>
          <a:p>
            <a:r>
              <a:rPr lang="en-US" altLang="es-MX" dirty="0" smtClean="0"/>
              <a:t>09</a:t>
            </a:r>
            <a:r>
              <a:rPr lang="en-US" altLang="es-MX" dirty="0" smtClean="0"/>
              <a:t>-abr-2019</a:t>
            </a:r>
            <a:endParaRPr lang="en-US" altLang="es-MX" dirty="0" smtClean="0"/>
          </a:p>
          <a:p>
            <a:endParaRPr lang="es-MX" altLang="es-MX" dirty="0" smtClean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fld id="{84AF94C2-6DD8-4752-8E69-769FB87F2D86}" type="slidenum">
              <a:rPr lang="es-MX" altLang="es-MX" smtClean="0">
                <a:solidFill>
                  <a:srgbClr val="FFFFFF"/>
                </a:solidFill>
              </a:rPr>
              <a:pPr algn="l"/>
              <a:t>6</a:t>
            </a:fld>
            <a:endParaRPr lang="es-MX" altLang="es-MX" smtClean="0">
              <a:solidFill>
                <a:srgbClr val="FFFFFF"/>
              </a:solidFill>
            </a:endParaRPr>
          </a:p>
        </p:txBody>
      </p:sp>
      <p:sp>
        <p:nvSpPr>
          <p:cNvPr id="2662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s-MX" altLang="es-MX" smtClean="0">
                <a:solidFill>
                  <a:srgbClr val="FFFFFF"/>
                </a:solidFill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9423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vi">
  <a:themeElements>
    <a:clrScheme name="av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vi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av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Office\Templates\Presentations\avi.pot</Template>
  <TotalTime>6435</TotalTime>
  <Words>224</Words>
  <Application>Microsoft Office PowerPoint</Application>
  <PresentationFormat>Presentación en pantalla (4:3)</PresentationFormat>
  <Paragraphs>70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Helvetica</vt:lpstr>
      <vt:lpstr>Monotype Sorts</vt:lpstr>
      <vt:lpstr>Times New Roman</vt:lpstr>
      <vt:lpstr>avi</vt:lpstr>
      <vt:lpstr>Tema de Office</vt:lpstr>
      <vt:lpstr>1_unix</vt:lpstr>
      <vt:lpstr>Adobe Acrobat Document</vt:lpstr>
      <vt:lpstr>SISTEMAS OPERATIVOS</vt:lpstr>
      <vt:lpstr>Process Scheduling</vt:lpstr>
      <vt:lpstr>Non-Preemptive vs Preemptive Scheduling</vt:lpstr>
      <vt:lpstr>Shortest-Job-First (SJF) Scheduling</vt:lpstr>
      <vt:lpstr>Example of Preemptive SRTF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6: Planificacion de la CPU</dc:title>
  <dc:subject>Chapter 6:  CPU Scheduling</dc:subject>
  <dc:creator>xx</dc:creator>
  <cp:lastModifiedBy>JOSE RAMON RIOS SANCHEZ</cp:lastModifiedBy>
  <cp:revision>93</cp:revision>
  <cp:lastPrinted>2016-04-11T18:20:04Z</cp:lastPrinted>
  <dcterms:created xsi:type="dcterms:W3CDTF">1999-07-20T17:58:50Z</dcterms:created>
  <dcterms:modified xsi:type="dcterms:W3CDTF">2019-04-09T15:57:02Z</dcterms:modified>
</cp:coreProperties>
</file>