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316" r:id="rId4"/>
    <p:sldId id="256" r:id="rId5"/>
    <p:sldId id="310" r:id="rId6"/>
    <p:sldId id="270" r:id="rId7"/>
    <p:sldId id="281" r:id="rId8"/>
    <p:sldId id="271" r:id="rId9"/>
    <p:sldId id="309" r:id="rId10"/>
    <p:sldId id="311" r:id="rId11"/>
    <p:sldId id="312" r:id="rId12"/>
    <p:sldId id="313" r:id="rId13"/>
    <p:sldId id="314" r:id="rId14"/>
    <p:sldId id="318" r:id="rId15"/>
    <p:sldId id="317" r:id="rId16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 snapToGrid="0"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09D3D77-3E9C-400C-9C74-B7AA188D3D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3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07773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33311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6949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732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4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930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81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6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044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938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5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838714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715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488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937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132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579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89674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96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555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529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96839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05149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33414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29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75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9134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1452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1007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26322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7791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300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Sistemas Operativos</a:t>
            </a:r>
            <a:r>
              <a:rPr lang="en-US" altLang="es-MX" sz="1400" smtClean="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smtClean="0"/>
              <a:t>6.</a:t>
            </a:r>
            <a:fld id="{EF62247B-0255-4C56-946D-A730866D1CA6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s-MX" alt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11/04/2019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92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85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 smtClean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 smtClean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2435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Multilevel Queue Scheduling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8675" r="571" b="9201"/>
          <a:stretch>
            <a:fillRect/>
          </a:stretch>
        </p:blipFill>
        <p:spPr bwMode="auto">
          <a:xfrm>
            <a:off x="1579563" y="1595438"/>
            <a:ext cx="6330950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Multilevel Feedback Queue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smtClean="0"/>
              <a:t>A process can move between the various queues; aging can be implemented this way.</a:t>
            </a:r>
          </a:p>
          <a:p>
            <a:r>
              <a:rPr lang="en-US" altLang="es-MX" smtClean="0"/>
              <a:t>Multilevel-feedback-queue scheduler defined by the following parameters:</a:t>
            </a:r>
          </a:p>
          <a:p>
            <a:pPr lvl="1"/>
            <a:r>
              <a:rPr lang="en-US" altLang="es-MX" smtClean="0"/>
              <a:t>number of queues</a:t>
            </a:r>
          </a:p>
          <a:p>
            <a:pPr lvl="1"/>
            <a:r>
              <a:rPr lang="en-US" altLang="es-MX" smtClean="0"/>
              <a:t>scheduling algorithms for each queue</a:t>
            </a:r>
          </a:p>
          <a:p>
            <a:pPr lvl="1"/>
            <a:r>
              <a:rPr lang="en-US" altLang="es-MX" smtClean="0"/>
              <a:t>method used to determine when to upgrade a process</a:t>
            </a:r>
          </a:p>
          <a:p>
            <a:pPr lvl="1"/>
            <a:r>
              <a:rPr lang="en-US" altLang="es-MX" smtClean="0"/>
              <a:t>method used to determine when to demote a process</a:t>
            </a:r>
          </a:p>
          <a:p>
            <a:pPr lvl="1"/>
            <a:r>
              <a:rPr lang="en-US" altLang="es-MX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Multilevel Feedback Queue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023" y="1368570"/>
            <a:ext cx="4065588" cy="484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Three queues: </a:t>
            </a:r>
          </a:p>
          <a:p>
            <a:pPr lvl="1"/>
            <a:r>
              <a:rPr lang="en-US" altLang="en-US" sz="1400" i="1" kern="0" dirty="0" smtClean="0"/>
              <a:t>Q</a:t>
            </a:r>
            <a:r>
              <a:rPr lang="en-US" altLang="en-US" sz="1400" kern="0" baseline="-25000" dirty="0" smtClean="0"/>
              <a:t>0</a:t>
            </a:r>
            <a:r>
              <a:rPr lang="en-US" altLang="en-US" sz="1400" kern="0" dirty="0" smtClean="0"/>
              <a:t> – RR with time quantum 8 milliseconds</a:t>
            </a:r>
          </a:p>
          <a:p>
            <a:pPr lvl="1"/>
            <a:r>
              <a:rPr lang="en-US" altLang="en-US" sz="1400" i="1" kern="0" dirty="0" smtClean="0"/>
              <a:t>Q</a:t>
            </a:r>
            <a:r>
              <a:rPr lang="en-US" altLang="en-US" sz="1400" kern="0" baseline="-25000" dirty="0" smtClean="0"/>
              <a:t>1</a:t>
            </a:r>
            <a:r>
              <a:rPr lang="en-US" altLang="en-US" sz="1400" kern="0" dirty="0" smtClean="0"/>
              <a:t> – RR time quantum 16 milliseconds</a:t>
            </a:r>
          </a:p>
          <a:p>
            <a:pPr lvl="1"/>
            <a:r>
              <a:rPr lang="en-US" altLang="en-US" sz="1400" i="1" kern="0" dirty="0" smtClean="0"/>
              <a:t>Q</a:t>
            </a:r>
            <a:r>
              <a:rPr lang="en-US" altLang="en-US" sz="1400" kern="0" baseline="-25000" dirty="0" smtClean="0"/>
              <a:t>2</a:t>
            </a:r>
            <a:r>
              <a:rPr lang="en-US" altLang="en-US" sz="1400" kern="0" dirty="0" smtClean="0"/>
              <a:t> – FCFS</a:t>
            </a:r>
          </a:p>
          <a:p>
            <a:pPr lvl="1"/>
            <a:endParaRPr lang="en-US" altLang="en-US" sz="1400" kern="0" dirty="0" smtClean="0"/>
          </a:p>
          <a:p>
            <a:r>
              <a:rPr lang="en-US" altLang="en-US" kern="0" dirty="0" smtClean="0"/>
              <a:t>Scheduling</a:t>
            </a:r>
          </a:p>
          <a:p>
            <a:pPr lvl="1"/>
            <a:r>
              <a:rPr lang="en-US" altLang="en-US" sz="1400" kern="0" dirty="0" smtClean="0"/>
              <a:t>A new job enters queue </a:t>
            </a:r>
            <a:r>
              <a:rPr lang="en-US" altLang="en-US" sz="1400" i="1" kern="0" dirty="0" smtClean="0"/>
              <a:t>Q</a:t>
            </a:r>
            <a:r>
              <a:rPr lang="en-US" altLang="en-US" sz="1400" i="1" kern="0" baseline="-25000" dirty="0" smtClean="0"/>
              <a:t>0</a:t>
            </a:r>
            <a:r>
              <a:rPr lang="en-US" altLang="en-US" sz="1400" i="1" kern="0" dirty="0" smtClean="0"/>
              <a:t> </a:t>
            </a:r>
            <a:r>
              <a:rPr lang="en-US" altLang="en-US" sz="1400" kern="0" dirty="0" smtClean="0"/>
              <a:t>which is served</a:t>
            </a:r>
            <a:r>
              <a:rPr lang="en-US" altLang="en-US" sz="1400" i="1" kern="0" dirty="0" smtClean="0"/>
              <a:t> </a:t>
            </a:r>
            <a:r>
              <a:rPr lang="en-US" altLang="en-US" sz="1400" kern="0" dirty="0" smtClean="0"/>
              <a:t>FCFS</a:t>
            </a:r>
          </a:p>
          <a:p>
            <a:pPr lvl="2"/>
            <a:r>
              <a:rPr lang="en-US" altLang="en-US" sz="1400" kern="0" dirty="0" smtClean="0"/>
              <a:t>When it gains CPU, job receives 8 milliseconds</a:t>
            </a:r>
          </a:p>
          <a:p>
            <a:pPr lvl="2"/>
            <a:r>
              <a:rPr lang="en-US" altLang="en-US" sz="1400" kern="0" dirty="0" smtClean="0"/>
              <a:t>If it does not finish in 8 milliseconds, job is moved to queue Q</a:t>
            </a:r>
            <a:r>
              <a:rPr lang="en-US" altLang="en-US" sz="1400" kern="0" baseline="-25000" dirty="0" smtClean="0"/>
              <a:t>1</a:t>
            </a:r>
            <a:endParaRPr lang="en-US" altLang="en-US" sz="1400" kern="0" dirty="0" smtClean="0"/>
          </a:p>
          <a:p>
            <a:pPr lvl="1"/>
            <a:r>
              <a:rPr lang="en-US" altLang="en-US" sz="1400" kern="0" dirty="0" smtClean="0"/>
              <a:t>At </a:t>
            </a:r>
            <a:r>
              <a:rPr lang="en-US" altLang="en-US" sz="1400" i="1" kern="0" dirty="0" smtClean="0"/>
              <a:t>Q</a:t>
            </a:r>
            <a:r>
              <a:rPr lang="en-US" altLang="en-US" sz="1400" kern="0" baseline="-25000" dirty="0" smtClean="0"/>
              <a:t>1</a:t>
            </a:r>
            <a:r>
              <a:rPr lang="en-US" altLang="en-US" sz="1400" kern="0" dirty="0" smtClean="0"/>
              <a:t> job is again served FCFS and receives 16 additional milliseconds</a:t>
            </a:r>
          </a:p>
          <a:p>
            <a:pPr lvl="2"/>
            <a:r>
              <a:rPr lang="en-US" altLang="en-US" sz="1400" kern="0" dirty="0" smtClean="0"/>
              <a:t>If it still does not complete, it is preempted and moved to queue Q</a:t>
            </a:r>
            <a:r>
              <a:rPr lang="en-US" altLang="en-US" sz="1400" kern="0" baseline="-25000" dirty="0" smtClean="0"/>
              <a:t>2</a:t>
            </a:r>
            <a:endParaRPr lang="en-US" altLang="en-US" sz="1400" kern="0" dirty="0" smtClean="0"/>
          </a:p>
        </p:txBody>
      </p:sp>
      <p:pic>
        <p:nvPicPr>
          <p:cNvPr id="6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23" y="2294081"/>
            <a:ext cx="3862388" cy="26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34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 smtClean="0"/>
              <a:t>Presentación</a:t>
            </a:r>
            <a:r>
              <a:rPr lang="en-US" altLang="es-MX" dirty="0" smtClean="0"/>
              <a:t> de Ramón Ríos.</a:t>
            </a:r>
          </a:p>
          <a:p>
            <a:r>
              <a:rPr lang="en-US" altLang="es-MX" dirty="0" err="1" smtClean="0"/>
              <a:t>Capítulos</a:t>
            </a:r>
            <a:r>
              <a:rPr lang="en-US" altLang="es-MX" dirty="0" smtClean="0"/>
              <a:t>: Operating System Concepts; </a:t>
            </a:r>
            <a:r>
              <a:rPr lang="en-US" altLang="es-MX" dirty="0" err="1" smtClean="0"/>
              <a:t>Silberschatz</a:t>
            </a:r>
            <a:r>
              <a:rPr lang="en-US" altLang="es-MX" dirty="0" smtClean="0"/>
              <a:t>, Galvin, Gagne.</a:t>
            </a:r>
          </a:p>
          <a:p>
            <a:r>
              <a:rPr lang="en-US" altLang="es-MX" dirty="0" smtClean="0"/>
              <a:t>11-abr-2019</a:t>
            </a:r>
          </a:p>
          <a:p>
            <a:endParaRPr lang="es-MX" altLang="es-MX" dirty="0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13</a:t>
            </a:fld>
            <a:endParaRPr lang="es-MX" altLang="es-MX" smtClean="0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 smtClean="0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8135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Process 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 algn="ctr">
              <a:buFontTx/>
              <a:buNone/>
            </a:pPr>
            <a:r>
              <a:rPr lang="es-ES_tradnl" altLang="es-MX" sz="2400" dirty="0" smtClean="0"/>
              <a:t>PLANIFICACION DE LOS PROCESOS – 4</a:t>
            </a:r>
          </a:p>
          <a:p>
            <a:pPr algn="ctr">
              <a:buFontTx/>
              <a:buNone/>
            </a:pPr>
            <a:r>
              <a:rPr lang="es-ES_tradnl" altLang="es-MX" sz="2400" dirty="0" smtClean="0"/>
              <a:t>(PREEMPTIVE </a:t>
            </a:r>
            <a:r>
              <a:rPr lang="es-ES_tradnl" altLang="es-MX" sz="2400" dirty="0" err="1" smtClean="0"/>
              <a:t>algorithm</a:t>
            </a:r>
            <a:r>
              <a:rPr lang="es-ES_tradnl" altLang="es-MX" sz="2400" dirty="0" smtClean="0"/>
              <a:t> RR)</a:t>
            </a:r>
            <a:endParaRPr lang="en-US" altLang="es-MX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95300"/>
            <a:ext cx="7572375" cy="457200"/>
          </a:xfrm>
        </p:spPr>
        <p:txBody>
          <a:bodyPr/>
          <a:lstStyle/>
          <a:p>
            <a:r>
              <a:rPr lang="en-US" altLang="es-MX" smtClean="0"/>
              <a:t>Non-preemptive vs Preemptive Scheduling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406525"/>
            <a:ext cx="7931150" cy="4432300"/>
          </a:xfrm>
        </p:spPr>
        <p:txBody>
          <a:bodyPr/>
          <a:lstStyle/>
          <a:p>
            <a:r>
              <a:rPr lang="en-US" altLang="es-MX" smtClean="0"/>
              <a:t>Scheduling is NON-PREEMPTIVE if once the CPU has been allocated to a process, the process can keep the CPU until it releases it, either by terminating or switching to the waiting state.</a:t>
            </a:r>
          </a:p>
          <a:p>
            <a:endParaRPr lang="en-US" altLang="es-MX" smtClean="0"/>
          </a:p>
          <a:p>
            <a:endParaRPr lang="en-US" altLang="es-MX" smtClean="0"/>
          </a:p>
          <a:p>
            <a:endParaRPr lang="en-US" altLang="es-MX" smtClean="0"/>
          </a:p>
          <a:p>
            <a:endParaRPr lang="en-US" altLang="es-MX" smtClean="0"/>
          </a:p>
          <a:p>
            <a:r>
              <a:rPr lang="en-US" altLang="es-MX" smtClean="0"/>
              <a:t>Scheduling is PREEMPTIVE if the CPU can be taken away from a process during execution.</a:t>
            </a:r>
          </a:p>
          <a:p>
            <a:endParaRPr lang="en-US" altLang="es-MX" smtClean="0"/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1384300" y="27432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2578100" y="26797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4216400" y="2654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6083300" y="26416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3543300" y="3289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3082" name="AutoShape 10"/>
          <p:cNvCxnSpPr>
            <a:cxnSpLocks noChangeShapeType="1"/>
            <a:stCxn id="3078" idx="6"/>
            <a:endCxn id="3079" idx="2"/>
          </p:cNvCxnSpPr>
          <p:nvPr/>
        </p:nvCxnSpPr>
        <p:spPr bwMode="auto">
          <a:xfrm flipV="1">
            <a:off x="3556000" y="28638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/>
          <p:cNvCxnSpPr>
            <a:cxnSpLocks noChangeShapeType="1"/>
            <a:stCxn id="3079" idx="6"/>
            <a:endCxn id="3080" idx="2"/>
          </p:cNvCxnSpPr>
          <p:nvPr/>
        </p:nvCxnSpPr>
        <p:spPr bwMode="auto">
          <a:xfrm>
            <a:off x="5194300" y="28638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/>
          <p:cNvCxnSpPr>
            <a:cxnSpLocks noChangeShapeType="1"/>
            <a:stCxn id="3079" idx="4"/>
            <a:endCxn id="3081" idx="6"/>
          </p:cNvCxnSpPr>
          <p:nvPr/>
        </p:nvCxnSpPr>
        <p:spPr bwMode="auto">
          <a:xfrm flipH="1">
            <a:off x="4521200" y="30734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/>
          <p:cNvCxnSpPr>
            <a:cxnSpLocks noChangeShapeType="1"/>
            <a:stCxn id="3081" idx="2"/>
            <a:endCxn id="3078" idx="4"/>
          </p:cNvCxnSpPr>
          <p:nvPr/>
        </p:nvCxnSpPr>
        <p:spPr bwMode="auto">
          <a:xfrm flipH="1" flipV="1">
            <a:off x="3067050" y="30861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/>
          <p:cNvCxnSpPr>
            <a:cxnSpLocks noChangeShapeType="1"/>
            <a:stCxn id="3077" idx="6"/>
            <a:endCxn id="3078" idx="2"/>
          </p:cNvCxnSpPr>
          <p:nvPr/>
        </p:nvCxnSpPr>
        <p:spPr bwMode="auto">
          <a:xfrm flipV="1">
            <a:off x="1892300" y="28829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1574800" y="49149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2768600" y="48514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4406900" y="4826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6273800" y="48133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3733800" y="5461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3092" name="AutoShape 20"/>
          <p:cNvCxnSpPr>
            <a:cxnSpLocks noChangeShapeType="1"/>
            <a:stCxn id="3088" idx="5"/>
            <a:endCxn id="3089" idx="3"/>
          </p:cNvCxnSpPr>
          <p:nvPr/>
        </p:nvCxnSpPr>
        <p:spPr bwMode="auto">
          <a:xfrm flipV="1">
            <a:off x="3603625" y="5183188"/>
            <a:ext cx="94615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AutoShape 21"/>
          <p:cNvCxnSpPr>
            <a:cxnSpLocks noChangeShapeType="1"/>
            <a:stCxn id="3089" idx="6"/>
            <a:endCxn id="3090" idx="2"/>
          </p:cNvCxnSpPr>
          <p:nvPr/>
        </p:nvCxnSpPr>
        <p:spPr bwMode="auto">
          <a:xfrm>
            <a:off x="5384800" y="50355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AutoShape 22"/>
          <p:cNvCxnSpPr>
            <a:cxnSpLocks noChangeShapeType="1"/>
            <a:stCxn id="3089" idx="4"/>
            <a:endCxn id="3091" idx="6"/>
          </p:cNvCxnSpPr>
          <p:nvPr/>
        </p:nvCxnSpPr>
        <p:spPr bwMode="auto">
          <a:xfrm flipH="1">
            <a:off x="4711700" y="52451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5" name="AutoShape 23"/>
          <p:cNvCxnSpPr>
            <a:cxnSpLocks noChangeShapeType="1"/>
            <a:stCxn id="3091" idx="2"/>
            <a:endCxn id="3088" idx="4"/>
          </p:cNvCxnSpPr>
          <p:nvPr/>
        </p:nvCxnSpPr>
        <p:spPr bwMode="auto">
          <a:xfrm flipH="1" flipV="1">
            <a:off x="3257550" y="52578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AutoShape 24"/>
          <p:cNvCxnSpPr>
            <a:cxnSpLocks noChangeShapeType="1"/>
            <a:stCxn id="3087" idx="6"/>
            <a:endCxn id="3088" idx="2"/>
          </p:cNvCxnSpPr>
          <p:nvPr/>
        </p:nvCxnSpPr>
        <p:spPr bwMode="auto">
          <a:xfrm flipV="1">
            <a:off x="2082800" y="50546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7" name="AutoShape 25"/>
          <p:cNvCxnSpPr>
            <a:cxnSpLocks noChangeShapeType="1"/>
            <a:stCxn id="3089" idx="1"/>
            <a:endCxn id="3088" idx="7"/>
          </p:cNvCxnSpPr>
          <p:nvPr/>
        </p:nvCxnSpPr>
        <p:spPr bwMode="auto">
          <a:xfrm flipH="1">
            <a:off x="3603625" y="4887913"/>
            <a:ext cx="946150" cy="2222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Round Robin (RR)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24025"/>
            <a:ext cx="7029450" cy="4307320"/>
          </a:xfrm>
        </p:spPr>
        <p:txBody>
          <a:bodyPr/>
          <a:lstStyle/>
          <a:p>
            <a:r>
              <a:rPr lang="es-ES_tradnl" altLang="es-MX" i="1" dirty="0" err="1" smtClean="0"/>
              <a:t>Preemptive</a:t>
            </a:r>
            <a:r>
              <a:rPr lang="es-ES_tradnl" altLang="es-MX" dirty="0" smtClean="0"/>
              <a:t> </a:t>
            </a:r>
            <a:r>
              <a:rPr lang="es-ES_tradnl" altLang="es-MX" dirty="0" err="1" smtClean="0"/>
              <a:t>scheduling</a:t>
            </a:r>
            <a:r>
              <a:rPr lang="es-ES_tradnl" altLang="es-MX" dirty="0" smtClean="0"/>
              <a:t>. </a:t>
            </a:r>
            <a:r>
              <a:rPr lang="es-ES_tradnl" altLang="es-MX" b="1" i="1" dirty="0" smtClean="0"/>
              <a:t>RR</a:t>
            </a:r>
            <a:r>
              <a:rPr lang="es-ES_tradnl" altLang="es-MX" dirty="0" smtClean="0"/>
              <a:t> </a:t>
            </a:r>
            <a:r>
              <a:rPr lang="es-ES_tradnl" altLang="es-MX" dirty="0" err="1" smtClean="0"/>
              <a:t>is</a:t>
            </a:r>
            <a:r>
              <a:rPr lang="es-ES_tradnl" altLang="es-MX" dirty="0" smtClean="0"/>
              <a:t> </a:t>
            </a:r>
            <a:r>
              <a:rPr lang="es-ES_tradnl" altLang="es-MX" dirty="0" err="1" smtClean="0"/>
              <a:t>the</a:t>
            </a:r>
            <a:r>
              <a:rPr lang="es-ES_tradnl" altLang="es-MX" dirty="0" smtClean="0"/>
              <a:t> </a:t>
            </a:r>
            <a:r>
              <a:rPr lang="es-ES_tradnl" altLang="es-MX" dirty="0" err="1" smtClean="0"/>
              <a:t>preemptive</a:t>
            </a:r>
            <a:r>
              <a:rPr lang="es-ES_tradnl" altLang="es-MX" dirty="0" smtClean="0"/>
              <a:t> versión of non-</a:t>
            </a:r>
            <a:r>
              <a:rPr lang="es-ES_tradnl" altLang="es-MX" dirty="0" err="1" smtClean="0"/>
              <a:t>preemptive</a:t>
            </a:r>
            <a:r>
              <a:rPr lang="es-ES_tradnl" altLang="es-MX" dirty="0" smtClean="0"/>
              <a:t> </a:t>
            </a:r>
            <a:r>
              <a:rPr lang="es-ES_tradnl" altLang="es-MX" i="1" dirty="0" smtClean="0"/>
              <a:t>FCFS</a:t>
            </a:r>
            <a:r>
              <a:rPr lang="es-ES_tradnl" altLang="es-MX" dirty="0" smtClean="0"/>
              <a:t>.</a:t>
            </a:r>
            <a:endParaRPr lang="en-US" altLang="es-MX" dirty="0" smtClean="0"/>
          </a:p>
          <a:p>
            <a:endParaRPr lang="en-US" altLang="es-MX" dirty="0" smtClean="0"/>
          </a:p>
          <a:p>
            <a:r>
              <a:rPr lang="en-US" altLang="es-MX" dirty="0" smtClean="0"/>
              <a:t>Each process gets a small unit of CPU time (</a:t>
            </a:r>
            <a:r>
              <a:rPr lang="en-US" altLang="es-MX" i="1" dirty="0" smtClean="0"/>
              <a:t>time quantum or slice</a:t>
            </a:r>
            <a:r>
              <a:rPr lang="en-US" altLang="es-MX" dirty="0" smtClean="0"/>
              <a:t>), usually 10-100 milliseconds.  After this time has elapsed, the process is preempted (</a:t>
            </a:r>
            <a:r>
              <a:rPr lang="en-US" altLang="es-MX" sz="1200" dirty="0" smtClean="0"/>
              <a:t>interrupted</a:t>
            </a:r>
            <a:r>
              <a:rPr lang="en-US" altLang="es-MX" dirty="0" smtClean="0"/>
              <a:t>) and added to the end of the </a:t>
            </a:r>
            <a:r>
              <a:rPr lang="en-US" altLang="es-MX" i="1" dirty="0" smtClean="0"/>
              <a:t>Ready</a:t>
            </a:r>
            <a:r>
              <a:rPr lang="en-US" altLang="es-MX" dirty="0" smtClean="0"/>
              <a:t> queue.</a:t>
            </a:r>
          </a:p>
          <a:p>
            <a:endParaRPr lang="en-US" altLang="es-MX" dirty="0" smtClean="0"/>
          </a:p>
          <a:p>
            <a:r>
              <a:rPr lang="en-US" altLang="es-MX" dirty="0" smtClean="0"/>
              <a:t>If there are </a:t>
            </a:r>
            <a:r>
              <a:rPr lang="en-US" altLang="es-MX" i="1" dirty="0" smtClean="0"/>
              <a:t>n</a:t>
            </a:r>
            <a:r>
              <a:rPr lang="en-US" altLang="es-MX" dirty="0" smtClean="0"/>
              <a:t> processes in the </a:t>
            </a:r>
            <a:r>
              <a:rPr lang="en-US" altLang="es-MX" i="1" dirty="0" smtClean="0"/>
              <a:t>Ready</a:t>
            </a:r>
            <a:r>
              <a:rPr lang="en-US" altLang="es-MX" dirty="0" smtClean="0"/>
              <a:t> queue and the time quantum is </a:t>
            </a:r>
            <a:r>
              <a:rPr lang="en-US" altLang="es-MX" i="1" dirty="0" smtClean="0"/>
              <a:t>q</a:t>
            </a:r>
            <a:r>
              <a:rPr lang="en-US" altLang="es-MX" dirty="0" smtClean="0"/>
              <a:t>, then each process gets 1/</a:t>
            </a:r>
            <a:r>
              <a:rPr lang="en-US" altLang="es-MX" i="1" dirty="0" smtClean="0"/>
              <a:t>n</a:t>
            </a:r>
            <a:r>
              <a:rPr lang="en-US" altLang="es-MX" dirty="0" smtClean="0"/>
              <a:t> of the CPU time in chunks of at most </a:t>
            </a:r>
            <a:r>
              <a:rPr lang="en-US" altLang="es-MX" i="1" dirty="0" smtClean="0"/>
              <a:t>q</a:t>
            </a:r>
            <a:r>
              <a:rPr lang="en-US" altLang="es-MX" dirty="0" smtClean="0"/>
              <a:t> time units at once.  No process waits more than (</a:t>
            </a:r>
            <a:r>
              <a:rPr lang="en-US" altLang="es-MX" i="1" dirty="0" smtClean="0"/>
              <a:t>n</a:t>
            </a:r>
            <a:r>
              <a:rPr lang="en-US" altLang="es-MX" dirty="0" smtClean="0"/>
              <a:t>-1)</a:t>
            </a:r>
            <a:r>
              <a:rPr lang="en-US" altLang="es-MX" i="1" dirty="0" smtClean="0"/>
              <a:t>q </a:t>
            </a:r>
            <a:r>
              <a:rPr lang="en-US" altLang="es-MX" dirty="0" smtClean="0"/>
              <a:t>time units.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29548"/>
              </p:ext>
            </p:extLst>
          </p:nvPr>
        </p:nvGraphicFramePr>
        <p:xfrm>
          <a:off x="7349405" y="3764973"/>
          <a:ext cx="345230" cy="44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3" imgW="5829480" imgH="7543800" progId="AcroExch.Document.11">
                  <p:embed/>
                </p:oleObj>
              </mc:Choice>
              <mc:Fallback>
                <p:oleObj name="Acrobat Document" r:id="rId3" imgW="5829480" imgH="75438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9405" y="3764973"/>
                        <a:ext cx="345230" cy="44680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457200"/>
          </a:xfrm>
        </p:spPr>
        <p:txBody>
          <a:bodyPr/>
          <a:lstStyle/>
          <a:p>
            <a:r>
              <a:rPr lang="en-US" altLang="es-MX" sz="2200" smtClean="0"/>
              <a:t>How a Smaller Time Quantum Increases Context Switches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1039091" y="2889106"/>
            <a:ext cx="72136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1 CuadroTexto"/>
          <p:cNvSpPr txBox="1">
            <a:spLocks noChangeArrowheads="1"/>
          </p:cNvSpPr>
          <p:nvPr/>
        </p:nvSpPr>
        <p:spPr bwMode="auto">
          <a:xfrm>
            <a:off x="3217430" y="3035300"/>
            <a:ext cx="1276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s-MX" altLang="es-MX" sz="1000" b="1" dirty="0"/>
              <a:t>CPU  </a:t>
            </a:r>
            <a:r>
              <a:rPr lang="es-MX" altLang="es-MX" sz="1000" b="1" dirty="0" err="1"/>
              <a:t>Burst</a:t>
            </a:r>
            <a:endParaRPr lang="es-MX" altLang="es-MX" sz="10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39091" y="1427884"/>
            <a:ext cx="7029450" cy="137809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s-MX" kern="0" dirty="0" smtClean="0"/>
              <a:t>Performance</a:t>
            </a:r>
          </a:p>
          <a:p>
            <a:pPr lvl="1"/>
            <a:r>
              <a:rPr lang="en-US" altLang="es-MX" i="1" kern="0" dirty="0" smtClean="0"/>
              <a:t>q</a:t>
            </a:r>
            <a:r>
              <a:rPr lang="en-US" altLang="es-MX" kern="0" dirty="0" smtClean="0"/>
              <a:t> large </a:t>
            </a:r>
            <a:r>
              <a:rPr lang="en-US" altLang="es-MX" kern="0" dirty="0" smtClean="0">
                <a:sym typeface="Symbol" pitchFamily="18" charset="2"/>
              </a:rPr>
              <a:t> FIFO or FCFS</a:t>
            </a:r>
          </a:p>
          <a:p>
            <a:pPr lvl="1"/>
            <a:r>
              <a:rPr lang="en-US" altLang="es-MX" i="1" kern="0" dirty="0" smtClean="0">
                <a:sym typeface="Symbol" pitchFamily="18" charset="2"/>
              </a:rPr>
              <a:t>q </a:t>
            </a:r>
            <a:r>
              <a:rPr lang="en-US" altLang="es-MX" kern="0" dirty="0" smtClean="0">
                <a:sym typeface="Symbol" pitchFamily="18" charset="2"/>
              </a:rPr>
              <a:t>small  </a:t>
            </a:r>
            <a:r>
              <a:rPr lang="en-US" altLang="es-MX" i="1" kern="0" dirty="0" smtClean="0">
                <a:sym typeface="Symbol" pitchFamily="18" charset="2"/>
              </a:rPr>
              <a:t>q </a:t>
            </a:r>
            <a:r>
              <a:rPr lang="en-US" altLang="es-MX" kern="0" dirty="0" smtClean="0">
                <a:sym typeface="Symbol" pitchFamily="18" charset="2"/>
              </a:rPr>
              <a:t>must be large with respect to context switch, otherwise overhead is too high.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Example:  RR with Time Quantum = 20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29450" cy="4114800"/>
          </a:xfrm>
        </p:spPr>
        <p:txBody>
          <a:bodyPr/>
          <a:lstStyle/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 smtClean="0"/>
              <a:t>		</a:t>
            </a:r>
            <a:r>
              <a:rPr lang="en-US" altLang="es-MX" u="sng" smtClean="0"/>
              <a:t>Process</a:t>
            </a:r>
            <a:r>
              <a:rPr lang="en-US" altLang="es-MX" smtClean="0"/>
              <a:t>	</a:t>
            </a:r>
            <a:r>
              <a:rPr lang="en-US" altLang="es-MX" u="sng" smtClean="0"/>
              <a:t>Burst Time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 i="1" smtClean="0"/>
              <a:t>		P</a:t>
            </a:r>
            <a:r>
              <a:rPr lang="en-US" altLang="es-MX" i="1" baseline="-25000" smtClean="0"/>
              <a:t>1	</a:t>
            </a:r>
            <a:r>
              <a:rPr lang="en-US" altLang="es-MX" smtClean="0"/>
              <a:t>53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2	 </a:t>
            </a:r>
            <a:r>
              <a:rPr lang="en-US" altLang="es-MX" smtClean="0"/>
              <a:t>17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3	</a:t>
            </a:r>
            <a:r>
              <a:rPr lang="en-US" altLang="es-MX" smtClean="0"/>
              <a:t>68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4	 </a:t>
            </a:r>
            <a:r>
              <a:rPr lang="en-US" altLang="es-MX" smtClean="0"/>
              <a:t>24</a:t>
            </a:r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es-MX" smtClean="0"/>
              <a:t>The Gantt chart is (file </a:t>
            </a:r>
            <a:r>
              <a:rPr lang="en-US" altLang="es-MX" i="1" smtClean="0"/>
              <a:t>RR04aS.xls</a:t>
            </a:r>
            <a:r>
              <a:rPr lang="en-US" altLang="es-MX" smtClean="0"/>
              <a:t>): </a:t>
            </a:r>
            <a:br>
              <a:rPr lang="en-US" altLang="es-MX" smtClean="0"/>
            </a:br>
            <a:r>
              <a:rPr lang="en-US" altLang="es-MX" smtClean="0"/>
              <a:t/>
            </a:r>
            <a:br>
              <a:rPr lang="en-US" altLang="es-MX" smtClean="0"/>
            </a:br>
            <a:r>
              <a:rPr lang="en-US" altLang="es-MX" smtClean="0"/>
              <a:t/>
            </a:r>
            <a:br>
              <a:rPr lang="en-US" altLang="es-MX" smtClean="0"/>
            </a:br>
            <a:r>
              <a:rPr lang="en-US" altLang="es-MX" smtClean="0"/>
              <a:t/>
            </a:r>
            <a:br>
              <a:rPr lang="en-US" altLang="es-MX" smtClean="0"/>
            </a:br>
            <a:r>
              <a:rPr lang="en-US" altLang="es-MX" smtClean="0"/>
              <a:t/>
            </a:r>
            <a:br>
              <a:rPr lang="en-US" altLang="es-MX" smtClean="0"/>
            </a:br>
            <a:r>
              <a:rPr lang="en-US" altLang="es-MX" smtClean="0"/>
              <a:t/>
            </a:r>
            <a:br>
              <a:rPr lang="en-US" altLang="es-MX" smtClean="0"/>
            </a:br>
            <a:endParaRPr lang="en-US" altLang="es-MX" smtClean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es-MX" smtClean="0"/>
              <a:t>Typically, higher average turnaround than FCFS, but better </a:t>
            </a:r>
            <a:r>
              <a:rPr lang="en-US" altLang="es-MX" i="1" smtClean="0"/>
              <a:t>response</a:t>
            </a:r>
            <a:r>
              <a:rPr lang="en-US" altLang="es-MX" smtClean="0"/>
              <a:t>.</a:t>
            </a:r>
          </a:p>
        </p:txBody>
      </p:sp>
      <p:grpSp>
        <p:nvGrpSpPr>
          <p:cNvPr id="6149" name="Group 14"/>
          <p:cNvGrpSpPr>
            <a:grpSpLocks/>
          </p:cNvGrpSpPr>
          <p:nvPr/>
        </p:nvGrpSpPr>
        <p:grpSpPr bwMode="auto">
          <a:xfrm>
            <a:off x="1828800" y="4191000"/>
            <a:ext cx="5638800" cy="609600"/>
            <a:chOff x="1152" y="2736"/>
            <a:chExt cx="2880" cy="288"/>
          </a:xfrm>
        </p:grpSpPr>
        <p:sp>
          <p:nvSpPr>
            <p:cNvPr id="6161" name="Rectangle 4"/>
            <p:cNvSpPr>
              <a:spLocks noChangeArrowheads="1"/>
            </p:cNvSpPr>
            <p:nvPr/>
          </p:nvSpPr>
          <p:spPr bwMode="auto">
            <a:xfrm>
              <a:off x="1152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FF0000"/>
                  </a:solidFill>
                </a:rPr>
                <a:t>P</a:t>
              </a:r>
              <a:r>
                <a:rPr lang="en-US" altLang="es-MX" baseline="-25000">
                  <a:solidFill>
                    <a:srgbClr val="FF0000"/>
                  </a:solidFill>
                </a:rPr>
                <a:t>1</a:t>
              </a:r>
              <a:endParaRPr lang="en-US" altLang="es-MX">
                <a:solidFill>
                  <a:srgbClr val="FF0000"/>
                </a:solidFill>
              </a:endParaRPr>
            </a:p>
          </p:txBody>
        </p:sp>
        <p:sp>
          <p:nvSpPr>
            <p:cNvPr id="6162" name="Rectangle 5"/>
            <p:cNvSpPr>
              <a:spLocks noChangeArrowheads="1"/>
            </p:cNvSpPr>
            <p:nvPr/>
          </p:nvSpPr>
          <p:spPr bwMode="auto">
            <a:xfrm>
              <a:off x="1440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/>
                <a:t>P</a:t>
              </a:r>
              <a:r>
                <a:rPr lang="en-US" altLang="es-MX" baseline="-25000"/>
                <a:t>2</a:t>
              </a:r>
            </a:p>
          </p:txBody>
        </p:sp>
        <p:sp>
          <p:nvSpPr>
            <p:cNvPr id="6163" name="Rectangle 6"/>
            <p:cNvSpPr>
              <a:spLocks noChangeArrowheads="1"/>
            </p:cNvSpPr>
            <p:nvPr/>
          </p:nvSpPr>
          <p:spPr bwMode="auto">
            <a:xfrm>
              <a:off x="1728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0070C0"/>
                  </a:solidFill>
                </a:rPr>
                <a:t>P</a:t>
              </a:r>
              <a:r>
                <a:rPr lang="en-US" altLang="es-MX" baseline="-2500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6164" name="Rectangle 7"/>
            <p:cNvSpPr>
              <a:spLocks noChangeArrowheads="1"/>
            </p:cNvSpPr>
            <p:nvPr/>
          </p:nvSpPr>
          <p:spPr bwMode="auto">
            <a:xfrm>
              <a:off x="2016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/>
                <a:t>P</a:t>
              </a:r>
              <a:r>
                <a:rPr lang="en-US" altLang="es-MX" baseline="-25000"/>
                <a:t>4</a:t>
              </a:r>
            </a:p>
          </p:txBody>
        </p:sp>
        <p:sp>
          <p:nvSpPr>
            <p:cNvPr id="6165" name="Rectangle 8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FF0000"/>
                  </a:solidFill>
                </a:rPr>
                <a:t>P</a:t>
              </a:r>
              <a:r>
                <a:rPr lang="en-US" altLang="es-MX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66" name="Rectangle 9"/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0070C0"/>
                  </a:solidFill>
                </a:rPr>
                <a:t>P</a:t>
              </a:r>
              <a:r>
                <a:rPr lang="en-US" altLang="es-MX" baseline="-2500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6167" name="Rectangle 10"/>
            <p:cNvSpPr>
              <a:spLocks noChangeArrowheads="1"/>
            </p:cNvSpPr>
            <p:nvPr/>
          </p:nvSpPr>
          <p:spPr bwMode="auto">
            <a:xfrm>
              <a:off x="2880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/>
                <a:t>P</a:t>
              </a:r>
              <a:r>
                <a:rPr lang="en-US" altLang="es-MX" baseline="-25000"/>
                <a:t>4</a:t>
              </a:r>
            </a:p>
          </p:txBody>
        </p:sp>
        <p:sp>
          <p:nvSpPr>
            <p:cNvPr id="6168" name="Rectangle 11"/>
            <p:cNvSpPr>
              <a:spLocks noChangeArrowheads="1"/>
            </p:cNvSpPr>
            <p:nvPr/>
          </p:nvSpPr>
          <p:spPr bwMode="auto">
            <a:xfrm>
              <a:off x="3168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FF0000"/>
                  </a:solidFill>
                </a:rPr>
                <a:t>P</a:t>
              </a:r>
              <a:r>
                <a:rPr lang="en-US" altLang="es-MX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69" name="Rectangle 12"/>
            <p:cNvSpPr>
              <a:spLocks noChangeArrowheads="1"/>
            </p:cNvSpPr>
            <p:nvPr/>
          </p:nvSpPr>
          <p:spPr bwMode="auto">
            <a:xfrm>
              <a:off x="3456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0070C0"/>
                  </a:solidFill>
                </a:rPr>
                <a:t>P</a:t>
              </a:r>
              <a:r>
                <a:rPr lang="en-US" altLang="es-MX" baseline="-2500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6170" name="Rectangle 13"/>
            <p:cNvSpPr>
              <a:spLocks noChangeArrowheads="1"/>
            </p:cNvSpPr>
            <p:nvPr/>
          </p:nvSpPr>
          <p:spPr bwMode="auto">
            <a:xfrm>
              <a:off x="3744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0070C0"/>
                  </a:solidFill>
                </a:rPr>
                <a:t>P</a:t>
              </a:r>
              <a:r>
                <a:rPr lang="en-US" altLang="es-MX" baseline="-25000">
                  <a:solidFill>
                    <a:srgbClr val="0070C0"/>
                  </a:solidFill>
                </a:rPr>
                <a:t>3</a:t>
              </a:r>
            </a:p>
          </p:txBody>
        </p:sp>
      </p:grpSp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1676400" y="4800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0</a:t>
            </a:r>
          </a:p>
        </p:txBody>
      </p: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21463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20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6797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37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328295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57</a:t>
            </a:r>
          </a:p>
        </p:txBody>
      </p:sp>
      <p:sp>
        <p:nvSpPr>
          <p:cNvPr id="6154" name="Text Box 19"/>
          <p:cNvSpPr txBox="1">
            <a:spLocks noChangeArrowheads="1"/>
          </p:cNvSpPr>
          <p:nvPr/>
        </p:nvSpPr>
        <p:spPr bwMode="auto">
          <a:xfrm>
            <a:off x="38989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77</a:t>
            </a:r>
          </a:p>
        </p:txBody>
      </p:sp>
      <p:sp>
        <p:nvSpPr>
          <p:cNvPr id="6155" name="Text Box 20"/>
          <p:cNvSpPr txBox="1">
            <a:spLocks noChangeArrowheads="1"/>
          </p:cNvSpPr>
          <p:nvPr/>
        </p:nvSpPr>
        <p:spPr bwMode="auto">
          <a:xfrm>
            <a:off x="44323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97</a:t>
            </a:r>
          </a:p>
        </p:txBody>
      </p:sp>
      <p:sp>
        <p:nvSpPr>
          <p:cNvPr id="6156" name="Text Box 21"/>
          <p:cNvSpPr txBox="1">
            <a:spLocks noChangeArrowheads="1"/>
          </p:cNvSpPr>
          <p:nvPr/>
        </p:nvSpPr>
        <p:spPr bwMode="auto">
          <a:xfrm>
            <a:off x="49022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117</a:t>
            </a:r>
          </a:p>
        </p:txBody>
      </p:sp>
      <p:sp>
        <p:nvSpPr>
          <p:cNvPr id="6157" name="Text Box 22"/>
          <p:cNvSpPr txBox="1">
            <a:spLocks noChangeArrowheads="1"/>
          </p:cNvSpPr>
          <p:nvPr/>
        </p:nvSpPr>
        <p:spPr bwMode="auto">
          <a:xfrm>
            <a:off x="55118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121</a:t>
            </a:r>
          </a:p>
        </p:txBody>
      </p:sp>
      <p:sp>
        <p:nvSpPr>
          <p:cNvPr id="6158" name="Text Box 24"/>
          <p:cNvSpPr txBox="1">
            <a:spLocks noChangeArrowheads="1"/>
          </p:cNvSpPr>
          <p:nvPr/>
        </p:nvSpPr>
        <p:spPr bwMode="auto">
          <a:xfrm>
            <a:off x="60452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134</a:t>
            </a:r>
          </a:p>
        </p:txBody>
      </p:sp>
      <p:sp>
        <p:nvSpPr>
          <p:cNvPr id="6159" name="Text Box 25"/>
          <p:cNvSpPr txBox="1">
            <a:spLocks noChangeArrowheads="1"/>
          </p:cNvSpPr>
          <p:nvPr/>
        </p:nvSpPr>
        <p:spPr bwMode="auto">
          <a:xfrm>
            <a:off x="66294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154</a:t>
            </a:r>
          </a:p>
        </p:txBody>
      </p:sp>
      <p:sp>
        <p:nvSpPr>
          <p:cNvPr id="6160" name="Text Box 26"/>
          <p:cNvSpPr txBox="1">
            <a:spLocks noChangeArrowheads="1"/>
          </p:cNvSpPr>
          <p:nvPr/>
        </p:nvSpPr>
        <p:spPr bwMode="auto">
          <a:xfrm>
            <a:off x="71628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162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Other exercise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50" y="1343025"/>
            <a:ext cx="7397750" cy="4851400"/>
          </a:xfrm>
        </p:spPr>
        <p:txBody>
          <a:bodyPr/>
          <a:lstStyle/>
          <a:p>
            <a:r>
              <a:rPr lang="en-US" altLang="es-MX" dirty="0" smtClean="0"/>
              <a:t>A file </a:t>
            </a:r>
            <a:r>
              <a:rPr lang="en-US" altLang="es-MX" i="1" dirty="0" smtClean="0"/>
              <a:t>RR04b.xls</a:t>
            </a:r>
            <a:r>
              <a:rPr lang="en-US" altLang="es-MX" dirty="0" smtClean="0"/>
              <a:t>.</a:t>
            </a:r>
          </a:p>
          <a:p>
            <a:endParaRPr lang="en-US" altLang="es-MX" dirty="0" smtClean="0"/>
          </a:p>
          <a:p>
            <a:endParaRPr lang="en-US" altLang="es-MX" dirty="0" smtClean="0"/>
          </a:p>
          <a:p>
            <a:endParaRPr lang="en-US" altLang="es-MX" dirty="0" smtClean="0"/>
          </a:p>
          <a:p>
            <a:r>
              <a:rPr lang="en-US" altLang="es-MX" dirty="0" smtClean="0"/>
              <a:t>Process priority in READY. Highest, lowest.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Priority Scheduling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50" y="1343025"/>
            <a:ext cx="7397750" cy="4851400"/>
          </a:xfrm>
        </p:spPr>
        <p:txBody>
          <a:bodyPr/>
          <a:lstStyle/>
          <a:p>
            <a:r>
              <a:rPr lang="en-US" altLang="es-MX" smtClean="0"/>
              <a:t>A priority number (integer) is associated with each process, no matter of what scheduling algorithm is on.</a:t>
            </a:r>
          </a:p>
          <a:p>
            <a:r>
              <a:rPr lang="en-US" altLang="es-MX" smtClean="0"/>
              <a:t>The CPU is allocated to the process with the highest priority (smallest integer </a:t>
            </a:r>
            <a:r>
              <a:rPr lang="en-US" altLang="es-MX" smtClean="0">
                <a:sym typeface="Symbol" pitchFamily="18" charset="2"/>
              </a:rPr>
              <a:t> highest priority or viceversa).</a:t>
            </a:r>
          </a:p>
          <a:p>
            <a:pPr lvl="1"/>
            <a:r>
              <a:rPr lang="en-US" altLang="es-MX" smtClean="0"/>
              <a:t>Preemptive</a:t>
            </a:r>
          </a:p>
          <a:p>
            <a:pPr lvl="1"/>
            <a:r>
              <a:rPr lang="en-US" altLang="es-MX" smtClean="0"/>
              <a:t>nonpreemptive</a:t>
            </a:r>
          </a:p>
          <a:p>
            <a:r>
              <a:rPr lang="es-ES_tradnl" altLang="es-MX" smtClean="0"/>
              <a:t>FCFS is a priority scheduling where priority is function of the arriving place from any state.</a:t>
            </a:r>
            <a:endParaRPr lang="en-US" altLang="es-MX" smtClean="0"/>
          </a:p>
          <a:p>
            <a:r>
              <a:rPr lang="en-US" altLang="es-MX" smtClean="0"/>
              <a:t>SJF is a priority scheduling where priority is function of the predicted next CPU burst time.</a:t>
            </a:r>
          </a:p>
          <a:p>
            <a:r>
              <a:rPr lang="en-US" altLang="es-MX" smtClean="0"/>
              <a:t>SJF Problem </a:t>
            </a:r>
            <a:r>
              <a:rPr lang="en-US" altLang="es-MX" smtClean="0">
                <a:sym typeface="Symbol" pitchFamily="18" charset="2"/>
              </a:rPr>
              <a:t> Starvation – low priority processes may never execute.</a:t>
            </a:r>
          </a:p>
          <a:p>
            <a:r>
              <a:rPr lang="en-US" altLang="es-MX" smtClean="0">
                <a:sym typeface="Symbol" pitchFamily="18" charset="2"/>
              </a:rPr>
              <a:t>SJF Starvation Solution  Aging – as time progresses increase the priority of the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Multilevel Queue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dirty="0" smtClean="0">
                <a:solidFill>
                  <a:srgbClr val="FF0000"/>
                </a:solidFill>
              </a:rPr>
              <a:t>READY QUEUE</a:t>
            </a:r>
            <a:r>
              <a:rPr lang="en-US" altLang="es-MX" dirty="0" smtClean="0"/>
              <a:t> is partitioned into separate queues:</a:t>
            </a:r>
            <a:br>
              <a:rPr lang="en-US" altLang="es-MX" dirty="0" smtClean="0"/>
            </a:br>
            <a:r>
              <a:rPr lang="en-US" altLang="es-MX" dirty="0" smtClean="0"/>
              <a:t>        foreground (interactive)</a:t>
            </a:r>
            <a:br>
              <a:rPr lang="en-US" altLang="es-MX" dirty="0" smtClean="0"/>
            </a:br>
            <a:r>
              <a:rPr lang="en-US" altLang="es-MX" dirty="0" smtClean="0"/>
              <a:t>        background (batch)</a:t>
            </a:r>
          </a:p>
          <a:p>
            <a:r>
              <a:rPr lang="en-US" altLang="es-MX" dirty="0" smtClean="0"/>
              <a:t>Each queue has its own scheduling algorithm, </a:t>
            </a:r>
            <a:br>
              <a:rPr lang="en-US" altLang="es-MX" dirty="0" smtClean="0"/>
            </a:br>
            <a:r>
              <a:rPr lang="en-US" altLang="es-MX" dirty="0" smtClean="0"/>
              <a:t>        foreground – RR</a:t>
            </a:r>
            <a:br>
              <a:rPr lang="en-US" altLang="es-MX" dirty="0" smtClean="0"/>
            </a:br>
            <a:r>
              <a:rPr lang="en-US" altLang="es-MX" dirty="0" smtClean="0"/>
              <a:t>        background – FCFS</a:t>
            </a:r>
          </a:p>
          <a:p>
            <a:r>
              <a:rPr lang="en-US" altLang="es-MX" dirty="0" smtClean="0"/>
              <a:t>Scheduling must be done between the queues.</a:t>
            </a:r>
          </a:p>
          <a:p>
            <a:pPr lvl="1"/>
            <a:r>
              <a:rPr lang="en-US" altLang="es-MX" dirty="0" smtClean="0"/>
              <a:t>Fixed priority scheduling; i.e., serve all from foreground then from background.  Possibility of starvation.</a:t>
            </a:r>
          </a:p>
          <a:p>
            <a:pPr lvl="1"/>
            <a:r>
              <a:rPr lang="en-US" altLang="es-MX" dirty="0" smtClean="0"/>
              <a:t>Time slice – each queue gets a certain amount of CPU time which it can schedule amongst its processes; i.e.,</a:t>
            </a:r>
          </a:p>
          <a:p>
            <a:pPr lvl="2"/>
            <a:r>
              <a:rPr lang="en-US" altLang="es-MX" dirty="0" smtClean="0"/>
              <a:t>80% to foreground in RR</a:t>
            </a:r>
          </a:p>
          <a:p>
            <a:pPr lvl="2"/>
            <a:r>
              <a:rPr lang="en-US" altLang="es-MX" dirty="0" smtClean="0"/>
              <a:t>20% to background in FCFS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6715</TotalTime>
  <Words>593</Words>
  <Application>Microsoft Office PowerPoint</Application>
  <PresentationFormat>Presentación en pantalla (4:3)</PresentationFormat>
  <Paragraphs>130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Helvetica</vt:lpstr>
      <vt:lpstr>Monotype Sorts</vt:lpstr>
      <vt:lpstr>Symbol</vt:lpstr>
      <vt:lpstr>Times New Roman</vt:lpstr>
      <vt:lpstr>avi</vt:lpstr>
      <vt:lpstr>Tema de Office</vt:lpstr>
      <vt:lpstr>1_unix</vt:lpstr>
      <vt:lpstr>Adobe Acrobat Document</vt:lpstr>
      <vt:lpstr>SISTEMAS OPERATIVOS</vt:lpstr>
      <vt:lpstr>Process Scheduling</vt:lpstr>
      <vt:lpstr>Non-preemptive vs Preemptive Scheduling</vt:lpstr>
      <vt:lpstr>Round Robin (RR)</vt:lpstr>
      <vt:lpstr>How a Smaller Time Quantum Increases Context Switches</vt:lpstr>
      <vt:lpstr>Example:  RR with Time Quantum = 20</vt:lpstr>
      <vt:lpstr>Other exercise</vt:lpstr>
      <vt:lpstr>Priority Scheduling</vt:lpstr>
      <vt:lpstr>Multilevel Queue</vt:lpstr>
      <vt:lpstr>Multilevel Queue Scheduling</vt:lpstr>
      <vt:lpstr>Multilevel Feedback Queue</vt:lpstr>
      <vt:lpstr>Example of Multilevel Feedback Queue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JOSE RAMON RIOS SANCHEZ</cp:lastModifiedBy>
  <cp:revision>106</cp:revision>
  <cp:lastPrinted>1999-07-21T15:12:35Z</cp:lastPrinted>
  <dcterms:created xsi:type="dcterms:W3CDTF">1999-07-20T17:58:50Z</dcterms:created>
  <dcterms:modified xsi:type="dcterms:W3CDTF">2019-04-11T16:22:12Z</dcterms:modified>
</cp:coreProperties>
</file>