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8"/>
  </p:notesMasterIdLst>
  <p:handoutMasterIdLst>
    <p:handoutMasterId r:id="rId29"/>
  </p:handoutMasterIdLst>
  <p:sldIdLst>
    <p:sldId id="258" r:id="rId4"/>
    <p:sldId id="299" r:id="rId5"/>
    <p:sldId id="300" r:id="rId6"/>
    <p:sldId id="302" r:id="rId7"/>
    <p:sldId id="318" r:id="rId8"/>
    <p:sldId id="301" r:id="rId9"/>
    <p:sldId id="303" r:id="rId10"/>
    <p:sldId id="320" r:id="rId11"/>
    <p:sldId id="304" r:id="rId12"/>
    <p:sldId id="305" r:id="rId13"/>
    <p:sldId id="307" r:id="rId14"/>
    <p:sldId id="308" r:id="rId15"/>
    <p:sldId id="309" r:id="rId16"/>
    <p:sldId id="321" r:id="rId17"/>
    <p:sldId id="310" r:id="rId18"/>
    <p:sldId id="311" r:id="rId19"/>
    <p:sldId id="312" r:id="rId20"/>
    <p:sldId id="314" r:id="rId21"/>
    <p:sldId id="319" r:id="rId22"/>
    <p:sldId id="313" r:id="rId23"/>
    <p:sldId id="316" r:id="rId24"/>
    <p:sldId id="315" r:id="rId25"/>
    <p:sldId id="317" r:id="rId26"/>
    <p:sldId id="260" r:id="rId27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2" d="100"/>
          <a:sy n="92" d="100"/>
        </p:scale>
        <p:origin x="8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23/04/2019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23/04/2019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23/04/2019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23/04/2019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23/04/2019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23/04/2019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23/04/2019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23/04/2019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23/04/2019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23/04/2019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23/04/2019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23/04/2019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23/04/2019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23/04/2019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23/04/2019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23/04/2019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23/04/2019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23/04/2019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23/04/2019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23/04/2019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Binding of Instructions and Data to Memory</a:t>
            </a:r>
            <a:endParaRPr lang="es-MX" sz="3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9808" y="1484784"/>
            <a:ext cx="713105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Address binding of instructions and data to memory addresses can happen at three different stages</a:t>
            </a:r>
          </a:p>
          <a:p>
            <a:pPr lvl="1"/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Compile time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:  If memory location known a priori,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absolute code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can be generated; must recompile code if starting location changes. If do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not, then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m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ust generate a </a:t>
            </a:r>
            <a:r>
              <a:rPr lang="en-US" altLang="en-US" b="1" kern="0" dirty="0">
                <a:solidFill>
                  <a:srgbClr val="3366FF"/>
                </a:solidFill>
                <a:latin typeface="Helvetica"/>
              </a:rPr>
              <a:t>relocatable </a:t>
            </a:r>
            <a:r>
              <a:rPr lang="en-US" altLang="en-US" b="1" kern="0" dirty="0" smtClean="0">
                <a:solidFill>
                  <a:srgbClr val="3366FF"/>
                </a:solidFill>
                <a:latin typeface="Helvetica"/>
              </a:rPr>
              <a:t>code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2">
              <a:defRPr/>
            </a:pPr>
            <a:r>
              <a:rPr kumimoji="0" lang="en-US" altLang="en-US" sz="1600" kern="0" dirty="0">
                <a:solidFill>
                  <a:srgbClr val="000000"/>
                </a:solidFill>
                <a:latin typeface="Helvetica"/>
              </a:rPr>
              <a:t>i.e. </a:t>
            </a:r>
            <a:r>
              <a:rPr kumimoji="0" lang="ja-JP" altLang="en-US" sz="1600" kern="0" dirty="0">
                <a:solidFill>
                  <a:srgbClr val="000000"/>
                </a:solidFill>
                <a:latin typeface="Helvetica"/>
              </a:rPr>
              <a:t>“</a:t>
            </a:r>
            <a:r>
              <a:rPr kumimoji="0" lang="en-US" altLang="ja-JP" sz="1600" kern="0" dirty="0">
                <a:solidFill>
                  <a:srgbClr val="000000"/>
                </a:solidFill>
                <a:latin typeface="Helvetica"/>
              </a:rPr>
              <a:t>14 bytes from beginning of this module</a:t>
            </a:r>
            <a:r>
              <a:rPr kumimoji="0" lang="ja-JP" altLang="en-US" sz="1600" kern="0" dirty="0" smtClean="0">
                <a:solidFill>
                  <a:srgbClr val="000000"/>
                </a:solidFill>
                <a:latin typeface="Helvetica"/>
              </a:rPr>
              <a:t>”</a:t>
            </a:r>
            <a:endParaRPr kumimoji="1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Linker and Load time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:  Compiler must generate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relocatable code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if memory location is not known at compile time</a:t>
            </a:r>
          </a:p>
          <a:p>
            <a:pPr lvl="2">
              <a:defRPr/>
            </a:pPr>
            <a:r>
              <a:rPr kumimoji="0" lang="en-US" altLang="en-US" sz="1600" kern="0" dirty="0">
                <a:solidFill>
                  <a:srgbClr val="000000"/>
                </a:solidFill>
                <a:latin typeface="Helvetica"/>
              </a:rPr>
              <a:t>i.e. </a:t>
            </a:r>
            <a:r>
              <a:rPr kumimoji="0" lang="en-US" altLang="en-US" sz="1600" kern="0" dirty="0" smtClean="0">
                <a:solidFill>
                  <a:srgbClr val="000000"/>
                </a:solidFill>
                <a:latin typeface="Helvetica"/>
              </a:rPr>
              <a:t>74014</a:t>
            </a:r>
            <a:endParaRPr kumimoji="1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Execution time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:  Binding delayed until run time if the process can be moved during its execution from one memory segment to another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Need hardware support for address maps (e.g., </a:t>
            </a:r>
            <a:r>
              <a:rPr kumimoji="1" lang="en-US" altLang="en-US" sz="1800" b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base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limit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MMU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8411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vs. Physical Address Space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73125" y="1484784"/>
            <a:ext cx="712787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concept of a logical address space that is bound to a separate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physical address space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central to proper memory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 address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generated by the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 Program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; also referred to as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virtual address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Physical address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address seen by the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unit (MMU)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physical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addresses are the same in compile-time and load-time address-binding schemes; logical (virtual) and physical addresses differ in execution-time address-binding scheme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 address space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the set of all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addresses generated by a program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Physical address space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is the set of all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physical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addresses generated by a program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91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-Management </a:t>
            </a:r>
            <a:r>
              <a:rPr lang="es-MX" dirty="0" err="1"/>
              <a:t>Unit</a:t>
            </a:r>
            <a:r>
              <a:rPr lang="es-MX" dirty="0"/>
              <a:t> (MMU)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93109" y="1484784"/>
            <a:ext cx="7080250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Hardware device that at run time maps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or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virtual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to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physical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address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Many methods possible, covered in the rest of this chapter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To start, consider simple scheme where the value in the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relocation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register is added to every address generated by a user process at the time it is sent to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Base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register now called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relocation register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user program deals with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addresses; it never sees the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physical addresses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Execution-time binding occurs when reference is made to location in memory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 address bound to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76386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relocation using a relocation register</a:t>
            </a:r>
            <a:endParaRPr lang="es-MX" sz="32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556793"/>
            <a:ext cx="392112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solidFill>
                  <a:srgbClr val="000000"/>
                </a:solidFill>
                <a:latin typeface="Helvetica" pitchFamily="-84" charset="0"/>
              </a:rPr>
              <a:t>The </a:t>
            </a:r>
            <a:r>
              <a:rPr kumimoji="1" lang="en-US" altLang="en-US" i="1" dirty="0">
                <a:solidFill>
                  <a:srgbClr val="000000"/>
                </a:solidFill>
                <a:latin typeface="Helvetica" pitchFamily="-84" charset="0"/>
              </a:rPr>
              <a:t>base</a:t>
            </a:r>
            <a:r>
              <a:rPr kumimoji="1" lang="en-US" altLang="en-US" dirty="0">
                <a:solidFill>
                  <a:srgbClr val="000000"/>
                </a:solidFill>
                <a:latin typeface="Helvetica" pitchFamily="-84" charset="0"/>
              </a:rPr>
              <a:t> register is now called a </a:t>
            </a:r>
            <a:r>
              <a:rPr kumimoji="1" lang="en-US" altLang="en-US" i="1" dirty="0">
                <a:solidFill>
                  <a:srgbClr val="000000"/>
                </a:solidFill>
                <a:latin typeface="Helvetica" pitchFamily="-84" charset="0"/>
              </a:rPr>
              <a:t>relocation</a:t>
            </a:r>
            <a:r>
              <a:rPr kumimoji="1" lang="en-US" altLang="en-US" dirty="0">
                <a:solidFill>
                  <a:srgbClr val="000000"/>
                </a:solidFill>
                <a:latin typeface="Helvetica" pitchFamily="-84" charset="0"/>
              </a:rPr>
              <a:t> 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register </a:t>
            </a:r>
            <a:r>
              <a:rPr kumimoji="1" lang="en-US" altLang="en-US" i="1" dirty="0" smtClean="0">
                <a:solidFill>
                  <a:srgbClr val="000000"/>
                </a:solidFill>
                <a:latin typeface="Helvetica" pitchFamily="-84" charset="0"/>
              </a:rPr>
              <a:t>R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 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solidFill>
                  <a:srgbClr val="000000"/>
                </a:solidFill>
                <a:latin typeface="Helvetica" pitchFamily="-84" charset="0"/>
              </a:rPr>
              <a:t>The value in the </a:t>
            </a:r>
            <a:r>
              <a:rPr kumimoji="1" lang="en-US" altLang="en-US" i="1" dirty="0">
                <a:solidFill>
                  <a:srgbClr val="000000"/>
                </a:solidFill>
                <a:latin typeface="Helvetica" pitchFamily="-84" charset="0"/>
              </a:rPr>
              <a:t>relocation</a:t>
            </a:r>
            <a:r>
              <a:rPr kumimoji="1" lang="en-US" altLang="en-US" dirty="0">
                <a:solidFill>
                  <a:srgbClr val="000000"/>
                </a:solidFill>
                <a:latin typeface="Helvetica" pitchFamily="-84" charset="0"/>
              </a:rPr>
              <a:t> register is added to every address generated by 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a user </a:t>
            </a:r>
            <a:r>
              <a:rPr kumimoji="1" lang="en-US" altLang="en-US" dirty="0">
                <a:solidFill>
                  <a:srgbClr val="000000"/>
                </a:solidFill>
                <a:latin typeface="Helvetica" pitchFamily="-84" charset="0"/>
              </a:rPr>
              <a:t>process at the time the address is sent to memory</a:t>
            </a:r>
            <a:endParaRPr kumimoji="1" lang="en-US" altLang="en-US" dirty="0" smtClean="0">
              <a:solidFill>
                <a:srgbClr val="000000"/>
              </a:solidFill>
              <a:latin typeface="Helvetica" pitchFamily="-84" charset="0"/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Two </a:t>
            </a:r>
            <a:r>
              <a:rPr kumimoji="1" lang="en-US" altLang="en-US" dirty="0">
                <a:solidFill>
                  <a:srgbClr val="000000"/>
                </a:solidFill>
                <a:latin typeface="Helvetica" pitchFamily="-84" charset="0"/>
              </a:rPr>
              <a:t>different types of addresses:</a:t>
            </a:r>
            <a:endParaRPr kumimoji="1" lang="en-US" altLang="en-US" dirty="0" smtClean="0">
              <a:solidFill>
                <a:srgbClr val="000000"/>
              </a:solidFill>
              <a:latin typeface="Helvetica" pitchFamily="-84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 b="1" dirty="0">
                <a:solidFill>
                  <a:srgbClr val="000000"/>
                </a:solidFill>
                <a:latin typeface="Helvetica" pitchFamily="-84" charset="0"/>
              </a:rPr>
              <a:t>logical</a:t>
            </a:r>
            <a:r>
              <a:rPr kumimoji="1" lang="en-US" altLang="en-US" sz="1400" dirty="0">
                <a:solidFill>
                  <a:srgbClr val="000000"/>
                </a:solidFill>
                <a:latin typeface="Helvetica" pitchFamily="-84" charset="0"/>
              </a:rPr>
              <a:t> addresses </a:t>
            </a: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-84" charset="0"/>
              </a:rPr>
              <a:t>in the range </a:t>
            </a:r>
            <a:r>
              <a:rPr kumimoji="1" lang="en-US" altLang="en-US" sz="1400" i="1" dirty="0">
                <a:solidFill>
                  <a:srgbClr val="000000"/>
                </a:solidFill>
                <a:latin typeface="Helvetica" pitchFamily="-84" charset="0"/>
              </a:rPr>
              <a:t>0</a:t>
            </a:r>
            <a:r>
              <a:rPr kumimoji="1" lang="en-US" altLang="en-US" sz="1400" dirty="0">
                <a:solidFill>
                  <a:srgbClr val="000000"/>
                </a:solidFill>
                <a:latin typeface="Helvetica" pitchFamily="-84" charset="0"/>
              </a:rPr>
              <a:t> to </a:t>
            </a:r>
            <a:r>
              <a:rPr kumimoji="1" lang="en-US" altLang="en-US" sz="1400" i="1" dirty="0" smtClean="0">
                <a:solidFill>
                  <a:srgbClr val="000000"/>
                </a:solidFill>
                <a:latin typeface="Helvetica" pitchFamily="-84" charset="0"/>
              </a:rPr>
              <a:t>max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 b="1" dirty="0">
                <a:solidFill>
                  <a:srgbClr val="000000"/>
                </a:solidFill>
                <a:latin typeface="Helvetica" pitchFamily="-84" charset="0"/>
              </a:rPr>
              <a:t>physical</a:t>
            </a:r>
            <a:r>
              <a:rPr kumimoji="1" lang="en-US" altLang="en-US" sz="1400" dirty="0">
                <a:solidFill>
                  <a:srgbClr val="000000"/>
                </a:solidFill>
                <a:latin typeface="Helvetica" pitchFamily="-84" charset="0"/>
              </a:rPr>
              <a:t> addresses </a:t>
            </a: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-84" charset="0"/>
              </a:rPr>
              <a:t>in </a:t>
            </a:r>
            <a:r>
              <a:rPr kumimoji="1" lang="en-US" altLang="en-US" sz="1400" dirty="0">
                <a:solidFill>
                  <a:srgbClr val="000000"/>
                </a:solidFill>
                <a:latin typeface="Helvetica" pitchFamily="-84" charset="0"/>
              </a:rPr>
              <a:t>the range </a:t>
            </a:r>
            <a:r>
              <a:rPr kumimoji="1" lang="en-US" altLang="en-US" sz="1400" i="1" dirty="0" smtClean="0">
                <a:solidFill>
                  <a:srgbClr val="000000"/>
                </a:solidFill>
                <a:latin typeface="Helvetica" pitchFamily="-84" charset="0"/>
              </a:rPr>
              <a:t>R+0</a:t>
            </a: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-84" charset="0"/>
              </a:rPr>
              <a:t> </a:t>
            </a:r>
            <a:r>
              <a:rPr kumimoji="1" lang="en-US" altLang="en-US" sz="1400" dirty="0">
                <a:solidFill>
                  <a:srgbClr val="000000"/>
                </a:solidFill>
                <a:latin typeface="Helvetica" pitchFamily="-84" charset="0"/>
              </a:rPr>
              <a:t>to </a:t>
            </a:r>
            <a:r>
              <a:rPr kumimoji="1" lang="en-US" altLang="en-US" sz="1400" i="1" dirty="0" err="1" smtClean="0">
                <a:solidFill>
                  <a:srgbClr val="000000"/>
                </a:solidFill>
                <a:latin typeface="Helvetica" pitchFamily="-84" charset="0"/>
              </a:rPr>
              <a:t>R+max</a:t>
            </a: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-84" charset="0"/>
              </a:rPr>
              <a:t> </a:t>
            </a:r>
            <a:r>
              <a:rPr kumimoji="1" lang="en-US" altLang="en-US" sz="1400" dirty="0">
                <a:solidFill>
                  <a:srgbClr val="000000"/>
                </a:solidFill>
                <a:latin typeface="Helvetica" pitchFamily="-84" charset="0"/>
              </a:rPr>
              <a:t>for a </a:t>
            </a:r>
            <a:r>
              <a:rPr kumimoji="1" lang="en-US" altLang="en-US" sz="1400" i="1" dirty="0" smtClean="0">
                <a:solidFill>
                  <a:srgbClr val="000000"/>
                </a:solidFill>
                <a:latin typeface="Helvetica" pitchFamily="-84" charset="0"/>
              </a:rPr>
              <a:t>base</a:t>
            </a: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-84" charset="0"/>
              </a:rPr>
              <a:t> value R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4864"/>
            <a:ext cx="4239877" cy="30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10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Manage</a:t>
            </a:r>
            <a:r>
              <a:rPr lang="es-MX" dirty="0" smtClean="0"/>
              <a:t> of </a:t>
            </a:r>
            <a:r>
              <a:rPr lang="es-MX" dirty="0" err="1" smtClean="0"/>
              <a:t>Routines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35038" y="1484784"/>
            <a:ext cx="71167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>
              <a:defRPr/>
            </a:pPr>
            <a:r>
              <a:rPr lang="en-US" altLang="en-US" b="1" kern="0" dirty="0" smtClean="0">
                <a:latin typeface="Helvetica"/>
              </a:rPr>
              <a:t>Program Routines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–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routines in a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program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code</a:t>
            </a:r>
          </a:p>
          <a:p>
            <a:pPr>
              <a:defRPr/>
            </a:pPr>
            <a:r>
              <a:rPr lang="en-US" altLang="en-US" b="1" kern="0" dirty="0" smtClean="0">
                <a:latin typeface="Helvetica"/>
              </a:rPr>
              <a:t>Library Routines </a:t>
            </a:r>
            <a:r>
              <a:rPr lang="en-US" altLang="en-US" kern="0" dirty="0">
                <a:latin typeface="Helvetica"/>
              </a:rPr>
              <a:t>–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routines in a Library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>
              <a:defRPr/>
            </a:pPr>
            <a:r>
              <a:rPr lang="en-US" altLang="en-US" b="1" kern="0" dirty="0" smtClean="0">
                <a:latin typeface="Helvetica"/>
              </a:rPr>
              <a:t>System Library Routines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–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routines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in a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System Library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0">
              <a:defRPr/>
            </a:pPr>
            <a:endParaRPr lang="en-US" altLang="en-US" kern="0" dirty="0" smtClean="0">
              <a:solidFill>
                <a:srgbClr val="000000"/>
              </a:solidFill>
              <a:latin typeface="Helvetica"/>
            </a:endParaRPr>
          </a:p>
          <a:p>
            <a:pPr lvl="0"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0">
              <a:defRPr/>
            </a:pPr>
            <a:r>
              <a:rPr lang="en-US" altLang="en-US" b="1" kern="0" dirty="0" smtClean="0">
                <a:solidFill>
                  <a:srgbClr val="3366FF"/>
                </a:solidFill>
                <a:latin typeface="Helvetica"/>
              </a:rPr>
              <a:t>MANAGING TECHNIQUES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Static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linking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system libraries and program code combined by the loader into the binary program image</a:t>
            </a:r>
          </a:p>
          <a:p>
            <a:r>
              <a:rPr lang="en-US" altLang="en-US" b="1" kern="0" dirty="0">
                <a:solidFill>
                  <a:srgbClr val="3366FF"/>
                </a:solidFill>
                <a:latin typeface="Helvetica"/>
              </a:rPr>
              <a:t>Dynamic </a:t>
            </a:r>
            <a:r>
              <a:rPr lang="en-US" altLang="en-US" b="1" kern="0" dirty="0" smtClean="0">
                <a:solidFill>
                  <a:srgbClr val="3366FF"/>
                </a:solidFill>
                <a:latin typeface="Helvetica"/>
              </a:rPr>
              <a:t>loading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 –saving space with program routines</a:t>
            </a:r>
            <a:endParaRPr lang="en-US" altLang="en-US" b="1" kern="0" dirty="0" smtClean="0">
              <a:solidFill>
                <a:srgbClr val="3366FF"/>
              </a:solidFill>
              <a:latin typeface="Helvetica"/>
            </a:endParaRPr>
          </a:p>
          <a:p>
            <a:pPr lvl="0"/>
            <a:r>
              <a:rPr lang="en-US" altLang="en-US" b="1" kern="0" dirty="0" smtClean="0">
                <a:solidFill>
                  <a:srgbClr val="3366FF"/>
                </a:solidFill>
                <a:latin typeface="Helvetica"/>
              </a:rPr>
              <a:t>Dynamic </a:t>
            </a:r>
            <a:r>
              <a:rPr lang="en-US" altLang="en-US" b="1" kern="0" dirty="0">
                <a:solidFill>
                  <a:srgbClr val="3366FF"/>
                </a:solidFill>
                <a:latin typeface="Helvetica"/>
              </a:rPr>
              <a:t>linking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–linking postponed until execution time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95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Dynamic</a:t>
            </a:r>
            <a:r>
              <a:rPr lang="es-MX" dirty="0" smtClean="0"/>
              <a:t> </a:t>
            </a:r>
            <a:r>
              <a:rPr lang="es-MX" dirty="0" err="1" smtClean="0"/>
              <a:t>Loading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routines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1600" y="1556792"/>
            <a:ext cx="676875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 smtClean="0">
              <a:solidFill>
                <a:srgbClr val="000000"/>
              </a:solidFill>
              <a:latin typeface="Helvetica" pitchFamily="-84" charset="0"/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Routine is not loaded until it is called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Better memory-space utilization; unused routine is never loaded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All routines kept on disk in relocatable load format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Useful when large amounts of code are needed to handle infrequently occurring cases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 smtClean="0">
                <a:solidFill>
                  <a:srgbClr val="000000"/>
                </a:solidFill>
                <a:latin typeface="Helvetica" pitchFamily="-84" charset="0"/>
              </a:rPr>
              <a:t>No special support from the operating system is required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-84" charset="0"/>
              </a:rPr>
              <a:t>Implemented through program design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-84" charset="0"/>
              </a:rPr>
              <a:t>OS can help by providing libraries to implement 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284010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Dynamic</a:t>
            </a:r>
            <a:r>
              <a:rPr lang="es-MX" dirty="0"/>
              <a:t> </a:t>
            </a:r>
            <a:r>
              <a:rPr lang="es-MX" dirty="0" err="1"/>
              <a:t>Linking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35038" y="1484784"/>
            <a:ext cx="71167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Small piece of code,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stub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used to locate the appropriate memory-resident library routine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Stub replaces itself with the address of the routine, and executes the routine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Operating system checks if routine is in processes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’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memory address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If not in address space, add to address space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Dynamic linking is particularly useful for libraries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System also known as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shared libraries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Consider applicability to patching system libraries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Versioning may be needed</a:t>
            </a:r>
          </a:p>
        </p:txBody>
      </p:sp>
    </p:spTree>
    <p:extLst>
      <p:ext uri="{BB962C8B-B14F-4D97-AF65-F5344CB8AC3E}">
        <p14:creationId xmlns:p14="http://schemas.microsoft.com/office/powerpoint/2010/main" val="422586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Swapping</a:t>
            </a:r>
            <a:r>
              <a:rPr lang="es-MX" dirty="0" smtClean="0"/>
              <a:t> - 1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7532" y="1556792"/>
            <a:ext cx="7051675" cy="461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 process can be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swapped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temporarily out of memory to a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backing store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and then brought back into memory for continued execution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Total physical memory space of processes can exceed physical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Backing store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fast disk large enough to accommodate copies of all memory images for all users; must provide direct access to these memory images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Roll out, Roll in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swapping used for priority-based scheduling algorithms; lower-priority process is swapped out so higher-priority process can be loaded and executed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Major part of swap time is transfer time; total transfer time is directly proportional to the amount of memory swapped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System maintains a </a:t>
            </a:r>
            <a:r>
              <a:rPr lang="en-US" altLang="en-US" b="1" kern="0" dirty="0">
                <a:solidFill>
                  <a:srgbClr val="3366FF"/>
                </a:solidFill>
                <a:latin typeface="Helvetica"/>
              </a:rPr>
              <a:t>R</a:t>
            </a:r>
            <a:r>
              <a:rPr kumimoji="1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eady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lang="en-US" altLang="en-US" b="1" kern="0" dirty="0">
                <a:solidFill>
                  <a:srgbClr val="3366FF"/>
                </a:solidFill>
                <a:latin typeface="Helvetica"/>
              </a:rPr>
              <a:t>Q</a:t>
            </a:r>
            <a:r>
              <a:rPr kumimoji="1" lang="en-US" alt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ueue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of ready-to-run processes which have memory images on disk</a:t>
            </a:r>
          </a:p>
        </p:txBody>
      </p:sp>
    </p:spTree>
    <p:extLst>
      <p:ext uri="{BB962C8B-B14F-4D97-AF65-F5344CB8AC3E}">
        <p14:creationId xmlns:p14="http://schemas.microsoft.com/office/powerpoint/2010/main" val="422586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Schematic</a:t>
            </a:r>
            <a:r>
              <a:rPr lang="es-MX" dirty="0"/>
              <a:t> View of </a:t>
            </a:r>
            <a:r>
              <a:rPr lang="es-MX" dirty="0" err="1"/>
              <a:t>Swapping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18</a:t>
            </a:fld>
            <a:endParaRPr lang="es-MX" dirty="0"/>
          </a:p>
        </p:txBody>
      </p:sp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099050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6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Medium </a:t>
            </a:r>
            <a:r>
              <a:rPr lang="en-US" sz="3600" dirty="0"/>
              <a:t>Term </a:t>
            </a:r>
            <a:r>
              <a:rPr lang="en-US" sz="3600" dirty="0" smtClean="0"/>
              <a:t>Scheduling Aggregation</a:t>
            </a: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>
                <a:solidFill>
                  <a:prstClr val="black"/>
                </a:solidFill>
              </a:rPr>
              <a:t>Sistemas Operativos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>
                <a:solidFill>
                  <a:prstClr val="black"/>
                </a:solidFill>
              </a:rPr>
              <a:pPr/>
              <a:t>19</a:t>
            </a:fld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484784"/>
            <a:ext cx="820891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Could be aggregated and works control </a:t>
            </a:r>
            <a:r>
              <a:rPr kumimoji="1" lang="en-US" altLang="en-US" i="1" dirty="0" smtClean="0">
                <a:solidFill>
                  <a:srgbClr val="000000"/>
                </a:solidFill>
                <a:latin typeface="Helvetica" pitchFamily="34" charset="0"/>
              </a:rPr>
              <a:t>multiprogramming degree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 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Removes processes from memory and storage them up in disk (</a:t>
            </a: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34" charset="0"/>
              </a:rPr>
              <a:t>reduce the grade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), and bring them back from disk to memory  (</a:t>
            </a:r>
            <a:r>
              <a:rPr kumimoji="1" lang="en-US" altLang="en-US" sz="1400" dirty="0" smtClean="0">
                <a:solidFill>
                  <a:srgbClr val="000000"/>
                </a:solidFill>
                <a:latin typeface="Helvetica" pitchFamily="34" charset="0"/>
              </a:rPr>
              <a:t>increase the grade</a:t>
            </a:r>
            <a:r>
              <a:rPr kumimoji="1" lang="en-US" altLang="en-US" dirty="0" smtClean="0">
                <a:solidFill>
                  <a:srgbClr val="000000"/>
                </a:solidFill>
                <a:latin typeface="Helvetica" pitchFamily="34" charset="0"/>
              </a:rPr>
              <a:t>) to continue the execution: </a:t>
            </a:r>
            <a:r>
              <a:rPr kumimoji="1" lang="en-US" altLang="en-US" b="1" dirty="0" smtClean="0">
                <a:solidFill>
                  <a:srgbClr val="000000"/>
                </a:solidFill>
                <a:latin typeface="Helvetica" pitchFamily="34" charset="0"/>
              </a:rPr>
              <a:t>swapping</a:t>
            </a:r>
            <a:endParaRPr kumimoji="1" lang="en-US" altLang="en-US" dirty="0" smtClean="0">
              <a:solidFill>
                <a:srgbClr val="000000"/>
              </a:solidFill>
              <a:latin typeface="Helvetica" pitchFamily="34" charset="0"/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endParaRPr kumimoji="1" lang="en-US" altLang="en-US" dirty="0" smtClean="0">
              <a:solidFill>
                <a:srgbClr val="000000"/>
              </a:solidFill>
              <a:latin typeface="Helvetica" pitchFamily="34" charset="0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976437" y="3149773"/>
            <a:ext cx="7327900" cy="3006725"/>
            <a:chOff x="960438" y="3400425"/>
            <a:chExt cx="7327900" cy="3006725"/>
          </a:xfrm>
        </p:grpSpPr>
        <p:pic>
          <p:nvPicPr>
            <p:cNvPr id="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438" y="3741738"/>
              <a:ext cx="7327900" cy="2665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2411413" y="3400425"/>
              <a:ext cx="0" cy="50800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6348413" y="3400425"/>
              <a:ext cx="0" cy="50800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10" name="9 Forma libre"/>
            <p:cNvSpPr>
              <a:spLocks/>
            </p:cNvSpPr>
            <p:nvPr/>
          </p:nvSpPr>
          <p:spPr bwMode="auto">
            <a:xfrm>
              <a:off x="4999038" y="4259263"/>
              <a:ext cx="798512" cy="1377950"/>
            </a:xfrm>
            <a:custGeom>
              <a:avLst/>
              <a:gdLst>
                <a:gd name="T0" fmla="*/ 0 w 2081536"/>
                <a:gd name="T1" fmla="*/ 1378357 h 1579390"/>
                <a:gd name="T2" fmla="*/ 27712 w 2081536"/>
                <a:gd name="T3" fmla="*/ 1346856 h 1579390"/>
                <a:gd name="T4" fmla="*/ 69280 w 2081536"/>
                <a:gd name="T5" fmla="*/ 1315356 h 1579390"/>
                <a:gd name="T6" fmla="*/ 83136 w 2081536"/>
                <a:gd name="T7" fmla="*/ 1304857 h 1579390"/>
                <a:gd name="T8" fmla="*/ 96991 w 2081536"/>
                <a:gd name="T9" fmla="*/ 1294357 h 1579390"/>
                <a:gd name="T10" fmla="*/ 124703 w 2081536"/>
                <a:gd name="T11" fmla="*/ 1252355 h 1579390"/>
                <a:gd name="T12" fmla="*/ 157033 w 2081536"/>
                <a:gd name="T13" fmla="*/ 1220854 h 1579390"/>
                <a:gd name="T14" fmla="*/ 212457 w 2081536"/>
                <a:gd name="T15" fmla="*/ 1115854 h 1579390"/>
                <a:gd name="T16" fmla="*/ 230931 w 2081536"/>
                <a:gd name="T17" fmla="*/ 1094854 h 1579390"/>
                <a:gd name="T18" fmla="*/ 263261 w 2081536"/>
                <a:gd name="T19" fmla="*/ 1063354 h 1579390"/>
                <a:gd name="T20" fmla="*/ 272499 w 2081536"/>
                <a:gd name="T21" fmla="*/ 1042353 h 1579390"/>
                <a:gd name="T22" fmla="*/ 309448 w 2081536"/>
                <a:gd name="T23" fmla="*/ 1010852 h 1579390"/>
                <a:gd name="T24" fmla="*/ 327923 w 2081536"/>
                <a:gd name="T25" fmla="*/ 989853 h 1579390"/>
                <a:gd name="T26" fmla="*/ 346397 w 2081536"/>
                <a:gd name="T27" fmla="*/ 979352 h 1579390"/>
                <a:gd name="T28" fmla="*/ 392583 w 2081536"/>
                <a:gd name="T29" fmla="*/ 926852 h 1579390"/>
                <a:gd name="T30" fmla="*/ 401820 w 2081536"/>
                <a:gd name="T31" fmla="*/ 895351 h 1579390"/>
                <a:gd name="T32" fmla="*/ 420295 w 2081536"/>
                <a:gd name="T33" fmla="*/ 874350 h 1579390"/>
                <a:gd name="T34" fmla="*/ 434151 w 2081536"/>
                <a:gd name="T35" fmla="*/ 853349 h 1579390"/>
                <a:gd name="T36" fmla="*/ 448007 w 2081536"/>
                <a:gd name="T37" fmla="*/ 821850 h 1579390"/>
                <a:gd name="T38" fmla="*/ 461862 w 2081536"/>
                <a:gd name="T39" fmla="*/ 800850 h 1579390"/>
                <a:gd name="T40" fmla="*/ 484955 w 2081536"/>
                <a:gd name="T41" fmla="*/ 748348 h 1579390"/>
                <a:gd name="T42" fmla="*/ 498812 w 2081536"/>
                <a:gd name="T43" fmla="*/ 716848 h 1579390"/>
                <a:gd name="T44" fmla="*/ 512667 w 2081536"/>
                <a:gd name="T45" fmla="*/ 695848 h 1579390"/>
                <a:gd name="T46" fmla="*/ 531142 w 2081536"/>
                <a:gd name="T47" fmla="*/ 643347 h 1579390"/>
                <a:gd name="T48" fmla="*/ 540379 w 2081536"/>
                <a:gd name="T49" fmla="*/ 611847 h 1579390"/>
                <a:gd name="T50" fmla="*/ 558854 w 2081536"/>
                <a:gd name="T51" fmla="*/ 580346 h 1579390"/>
                <a:gd name="T52" fmla="*/ 586565 w 2081536"/>
                <a:gd name="T53" fmla="*/ 538346 h 1579390"/>
                <a:gd name="T54" fmla="*/ 641989 w 2081536"/>
                <a:gd name="T55" fmla="*/ 433345 h 1579390"/>
                <a:gd name="T56" fmla="*/ 688175 w 2081536"/>
                <a:gd name="T57" fmla="*/ 391345 h 1579390"/>
                <a:gd name="T58" fmla="*/ 702031 w 2081536"/>
                <a:gd name="T59" fmla="*/ 370344 h 1579390"/>
                <a:gd name="T60" fmla="*/ 725124 w 2081536"/>
                <a:gd name="T61" fmla="*/ 328343 h 1579390"/>
                <a:gd name="T62" fmla="*/ 748217 w 2081536"/>
                <a:gd name="T63" fmla="*/ 307343 h 1579390"/>
                <a:gd name="T64" fmla="*/ 775929 w 2081536"/>
                <a:gd name="T65" fmla="*/ 254843 h 1579390"/>
                <a:gd name="T66" fmla="*/ 780547 w 2081536"/>
                <a:gd name="T67" fmla="*/ 212843 h 1579390"/>
                <a:gd name="T68" fmla="*/ 780547 w 2081536"/>
                <a:gd name="T69" fmla="*/ 76341 h 1579390"/>
                <a:gd name="T70" fmla="*/ 725124 w 2081536"/>
                <a:gd name="T71" fmla="*/ 55340 h 1579390"/>
                <a:gd name="T72" fmla="*/ 688175 w 2081536"/>
                <a:gd name="T73" fmla="*/ 34339 h 1579390"/>
                <a:gd name="T74" fmla="*/ 674319 w 2081536"/>
                <a:gd name="T75" fmla="*/ 13340 h 1579390"/>
                <a:gd name="T76" fmla="*/ 614277 w 2081536"/>
                <a:gd name="T77" fmla="*/ 2838 h 15793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81536" h="1579390">
                  <a:moveTo>
                    <a:pt x="0" y="1579390"/>
                  </a:moveTo>
                  <a:cubicBezTo>
                    <a:pt x="24063" y="1567358"/>
                    <a:pt x="47356" y="1553643"/>
                    <a:pt x="72190" y="1543295"/>
                  </a:cubicBezTo>
                  <a:cubicBezTo>
                    <a:pt x="72215" y="1543285"/>
                    <a:pt x="162414" y="1513221"/>
                    <a:pt x="180474" y="1507201"/>
                  </a:cubicBezTo>
                  <a:lnTo>
                    <a:pt x="216569" y="1495169"/>
                  </a:lnTo>
                  <a:cubicBezTo>
                    <a:pt x="228601" y="1491158"/>
                    <a:pt x="242112" y="1490172"/>
                    <a:pt x="252664" y="1483137"/>
                  </a:cubicBezTo>
                  <a:cubicBezTo>
                    <a:pt x="276727" y="1467095"/>
                    <a:pt x="297417" y="1444156"/>
                    <a:pt x="324853" y="1435011"/>
                  </a:cubicBezTo>
                  <a:cubicBezTo>
                    <a:pt x="354313" y="1425192"/>
                    <a:pt x="383051" y="1417504"/>
                    <a:pt x="409074" y="1398916"/>
                  </a:cubicBezTo>
                  <a:cubicBezTo>
                    <a:pt x="510030" y="1326804"/>
                    <a:pt x="344324" y="1383170"/>
                    <a:pt x="553453" y="1278601"/>
                  </a:cubicBezTo>
                  <a:cubicBezTo>
                    <a:pt x="569495" y="1270580"/>
                    <a:pt x="585094" y="1261602"/>
                    <a:pt x="601579" y="1254537"/>
                  </a:cubicBezTo>
                  <a:cubicBezTo>
                    <a:pt x="646503" y="1235284"/>
                    <a:pt x="637907" y="1250371"/>
                    <a:pt x="685800" y="1218443"/>
                  </a:cubicBezTo>
                  <a:cubicBezTo>
                    <a:pt x="695239" y="1212151"/>
                    <a:pt x="700426" y="1200672"/>
                    <a:pt x="709864" y="1194380"/>
                  </a:cubicBezTo>
                  <a:cubicBezTo>
                    <a:pt x="747617" y="1169211"/>
                    <a:pt x="763789" y="1168866"/>
                    <a:pt x="806116" y="1158285"/>
                  </a:cubicBezTo>
                  <a:cubicBezTo>
                    <a:pt x="822158" y="1150264"/>
                    <a:pt x="837449" y="1140520"/>
                    <a:pt x="854243" y="1134222"/>
                  </a:cubicBezTo>
                  <a:cubicBezTo>
                    <a:pt x="869726" y="1128416"/>
                    <a:pt x="887579" y="1129585"/>
                    <a:pt x="902369" y="1122190"/>
                  </a:cubicBezTo>
                  <a:cubicBezTo>
                    <a:pt x="1045614" y="1050567"/>
                    <a:pt x="913740" y="1089269"/>
                    <a:pt x="1022685" y="1062032"/>
                  </a:cubicBezTo>
                  <a:cubicBezTo>
                    <a:pt x="1030706" y="1050000"/>
                    <a:pt x="1035639" y="1035194"/>
                    <a:pt x="1046748" y="1025937"/>
                  </a:cubicBezTo>
                  <a:cubicBezTo>
                    <a:pt x="1060526" y="1014455"/>
                    <a:pt x="1079302" y="1010772"/>
                    <a:pt x="1094874" y="1001874"/>
                  </a:cubicBezTo>
                  <a:cubicBezTo>
                    <a:pt x="1107429" y="994700"/>
                    <a:pt x="1119860" y="987068"/>
                    <a:pt x="1130969" y="977811"/>
                  </a:cubicBezTo>
                  <a:cubicBezTo>
                    <a:pt x="1144041" y="966918"/>
                    <a:pt x="1153992" y="952609"/>
                    <a:pt x="1167064" y="941716"/>
                  </a:cubicBezTo>
                  <a:cubicBezTo>
                    <a:pt x="1178172" y="932459"/>
                    <a:pt x="1192276" y="927175"/>
                    <a:pt x="1203158" y="917653"/>
                  </a:cubicBezTo>
                  <a:cubicBezTo>
                    <a:pt x="1224500" y="898979"/>
                    <a:pt x="1243263" y="877548"/>
                    <a:pt x="1263316" y="857495"/>
                  </a:cubicBezTo>
                  <a:cubicBezTo>
                    <a:pt x="1275348" y="845464"/>
                    <a:pt x="1285254" y="830839"/>
                    <a:pt x="1299411" y="821401"/>
                  </a:cubicBezTo>
                  <a:cubicBezTo>
                    <a:pt x="1311443" y="813380"/>
                    <a:pt x="1325281" y="807562"/>
                    <a:pt x="1335506" y="797337"/>
                  </a:cubicBezTo>
                  <a:cubicBezTo>
                    <a:pt x="1353664" y="779179"/>
                    <a:pt x="1368224" y="757724"/>
                    <a:pt x="1383632" y="737180"/>
                  </a:cubicBezTo>
                  <a:cubicBezTo>
                    <a:pt x="1392308" y="725612"/>
                    <a:pt x="1397470" y="711310"/>
                    <a:pt x="1407695" y="701085"/>
                  </a:cubicBezTo>
                  <a:cubicBezTo>
                    <a:pt x="1421875" y="686905"/>
                    <a:pt x="1439394" y="676490"/>
                    <a:pt x="1455822" y="664990"/>
                  </a:cubicBezTo>
                  <a:cubicBezTo>
                    <a:pt x="1479514" y="648405"/>
                    <a:pt x="1507561" y="637314"/>
                    <a:pt x="1528011" y="616864"/>
                  </a:cubicBezTo>
                  <a:cubicBezTo>
                    <a:pt x="1566246" y="578629"/>
                    <a:pt x="1631818" y="510072"/>
                    <a:pt x="1672390" y="496548"/>
                  </a:cubicBezTo>
                  <a:cubicBezTo>
                    <a:pt x="1731548" y="476829"/>
                    <a:pt x="1743139" y="476746"/>
                    <a:pt x="1792706" y="448422"/>
                  </a:cubicBezTo>
                  <a:cubicBezTo>
                    <a:pt x="1805261" y="441248"/>
                    <a:pt x="1817232" y="433035"/>
                    <a:pt x="1828800" y="424359"/>
                  </a:cubicBezTo>
                  <a:cubicBezTo>
                    <a:pt x="1849344" y="408951"/>
                    <a:pt x="1866938" y="389444"/>
                    <a:pt x="1888958" y="376232"/>
                  </a:cubicBezTo>
                  <a:cubicBezTo>
                    <a:pt x="1907478" y="365120"/>
                    <a:pt x="1929799" y="361828"/>
                    <a:pt x="1949116" y="352169"/>
                  </a:cubicBezTo>
                  <a:cubicBezTo>
                    <a:pt x="1982618" y="335418"/>
                    <a:pt x="1994696" y="318621"/>
                    <a:pt x="2021306" y="292011"/>
                  </a:cubicBezTo>
                  <a:cubicBezTo>
                    <a:pt x="2025316" y="275969"/>
                    <a:pt x="2026823" y="259084"/>
                    <a:pt x="2033337" y="243885"/>
                  </a:cubicBezTo>
                  <a:cubicBezTo>
                    <a:pt x="2055527" y="192108"/>
                    <a:pt x="2129702" y="170072"/>
                    <a:pt x="2033337" y="87474"/>
                  </a:cubicBezTo>
                  <a:cubicBezTo>
                    <a:pt x="1996293" y="55722"/>
                    <a:pt x="1936801" y="72980"/>
                    <a:pt x="1888958" y="63411"/>
                  </a:cubicBezTo>
                  <a:cubicBezTo>
                    <a:pt x="1856529" y="56925"/>
                    <a:pt x="1792706" y="39348"/>
                    <a:pt x="1792706" y="39348"/>
                  </a:cubicBezTo>
                  <a:cubicBezTo>
                    <a:pt x="1780674" y="31327"/>
                    <a:pt x="1769545" y="21752"/>
                    <a:pt x="1756611" y="15285"/>
                  </a:cubicBezTo>
                  <a:cubicBezTo>
                    <a:pt x="1707182" y="-9430"/>
                    <a:pt x="1655051" y="3253"/>
                    <a:pt x="1600200" y="3253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2405063" y="4270375"/>
              <a:ext cx="2265362" cy="1598613"/>
            </a:xfrm>
            <a:custGeom>
              <a:avLst/>
              <a:gdLst>
                <a:gd name="T0" fmla="*/ 506027 w 2263805"/>
                <a:gd name="T1" fmla="*/ 0 h 1598199"/>
                <a:gd name="T2" fmla="*/ 213064 w 2263805"/>
                <a:gd name="T3" fmla="*/ 26633 h 1598199"/>
                <a:gd name="T4" fmla="*/ 186431 w 2263805"/>
                <a:gd name="T5" fmla="*/ 35511 h 1598199"/>
                <a:gd name="T6" fmla="*/ 115409 w 2263805"/>
                <a:gd name="T7" fmla="*/ 106532 h 1598199"/>
                <a:gd name="T8" fmla="*/ 97654 w 2263805"/>
                <a:gd name="T9" fmla="*/ 124288 h 1598199"/>
                <a:gd name="T10" fmla="*/ 71021 w 2263805"/>
                <a:gd name="T11" fmla="*/ 159798 h 1598199"/>
                <a:gd name="T12" fmla="*/ 53266 w 2263805"/>
                <a:gd name="T13" fmla="*/ 186431 h 1598199"/>
                <a:gd name="T14" fmla="*/ 35510 w 2263805"/>
                <a:gd name="T15" fmla="*/ 204187 h 1598199"/>
                <a:gd name="T16" fmla="*/ 26633 w 2263805"/>
                <a:gd name="T17" fmla="*/ 230820 h 1598199"/>
                <a:gd name="T18" fmla="*/ 8877 w 2263805"/>
                <a:gd name="T19" fmla="*/ 435006 h 1598199"/>
                <a:gd name="T20" fmla="*/ 0 w 2263805"/>
                <a:gd name="T21" fmla="*/ 497150 h 1598199"/>
                <a:gd name="T22" fmla="*/ 8877 w 2263805"/>
                <a:gd name="T23" fmla="*/ 710214 h 1598199"/>
                <a:gd name="T24" fmla="*/ 26633 w 2263805"/>
                <a:gd name="T25" fmla="*/ 781235 h 1598199"/>
                <a:gd name="T26" fmla="*/ 53266 w 2263805"/>
                <a:gd name="T27" fmla="*/ 870012 h 1598199"/>
                <a:gd name="T28" fmla="*/ 62143 w 2263805"/>
                <a:gd name="T29" fmla="*/ 896645 h 1598199"/>
                <a:gd name="T30" fmla="*/ 97654 w 2263805"/>
                <a:gd name="T31" fmla="*/ 949911 h 1598199"/>
                <a:gd name="T32" fmla="*/ 124287 w 2263805"/>
                <a:gd name="T33" fmla="*/ 958789 h 1598199"/>
                <a:gd name="T34" fmla="*/ 150920 w 2263805"/>
                <a:gd name="T35" fmla="*/ 976544 h 1598199"/>
                <a:gd name="T36" fmla="*/ 186431 w 2263805"/>
                <a:gd name="T37" fmla="*/ 985422 h 1598199"/>
                <a:gd name="T38" fmla="*/ 213064 w 2263805"/>
                <a:gd name="T39" fmla="*/ 994299 h 1598199"/>
                <a:gd name="T40" fmla="*/ 257452 w 2263805"/>
                <a:gd name="T41" fmla="*/ 1029810 h 1598199"/>
                <a:gd name="T42" fmla="*/ 292963 w 2263805"/>
                <a:gd name="T43" fmla="*/ 1056443 h 1598199"/>
                <a:gd name="T44" fmla="*/ 328473 w 2263805"/>
                <a:gd name="T45" fmla="*/ 1074198 h 1598199"/>
                <a:gd name="T46" fmla="*/ 346229 w 2263805"/>
                <a:gd name="T47" fmla="*/ 1091954 h 1598199"/>
                <a:gd name="T48" fmla="*/ 443883 w 2263805"/>
                <a:gd name="T49" fmla="*/ 1109709 h 1598199"/>
                <a:gd name="T50" fmla="*/ 497149 w 2263805"/>
                <a:gd name="T51" fmla="*/ 1127464 h 1598199"/>
                <a:gd name="T52" fmla="*/ 568170 w 2263805"/>
                <a:gd name="T53" fmla="*/ 1162975 h 1598199"/>
                <a:gd name="T54" fmla="*/ 621436 w 2263805"/>
                <a:gd name="T55" fmla="*/ 1189608 h 1598199"/>
                <a:gd name="T56" fmla="*/ 656947 w 2263805"/>
                <a:gd name="T57" fmla="*/ 1207363 h 1598199"/>
                <a:gd name="T58" fmla="*/ 710213 w 2263805"/>
                <a:gd name="T59" fmla="*/ 1225119 h 1598199"/>
                <a:gd name="T60" fmla="*/ 736846 w 2263805"/>
                <a:gd name="T61" fmla="*/ 1233996 h 1598199"/>
                <a:gd name="T62" fmla="*/ 798990 w 2263805"/>
                <a:gd name="T63" fmla="*/ 1260629 h 1598199"/>
                <a:gd name="T64" fmla="*/ 852256 w 2263805"/>
                <a:gd name="T65" fmla="*/ 1278385 h 1598199"/>
                <a:gd name="T66" fmla="*/ 941033 w 2263805"/>
                <a:gd name="T67" fmla="*/ 1296140 h 1598199"/>
                <a:gd name="T68" fmla="*/ 1012054 w 2263805"/>
                <a:gd name="T69" fmla="*/ 1313895 h 1598199"/>
                <a:gd name="T70" fmla="*/ 1083075 w 2263805"/>
                <a:gd name="T71" fmla="*/ 1340528 h 1598199"/>
                <a:gd name="T72" fmla="*/ 1109708 w 2263805"/>
                <a:gd name="T73" fmla="*/ 1358284 h 1598199"/>
                <a:gd name="T74" fmla="*/ 1136341 w 2263805"/>
                <a:gd name="T75" fmla="*/ 1367161 h 1598199"/>
                <a:gd name="T76" fmla="*/ 1207363 w 2263805"/>
                <a:gd name="T77" fmla="*/ 1393794 h 1598199"/>
                <a:gd name="T78" fmla="*/ 1322772 w 2263805"/>
                <a:gd name="T79" fmla="*/ 1420427 h 1598199"/>
                <a:gd name="T80" fmla="*/ 1447060 w 2263805"/>
                <a:gd name="T81" fmla="*/ 1429305 h 1598199"/>
                <a:gd name="T82" fmla="*/ 1571347 w 2263805"/>
                <a:gd name="T83" fmla="*/ 1447060 h 1598199"/>
                <a:gd name="T84" fmla="*/ 1624613 w 2263805"/>
                <a:gd name="T85" fmla="*/ 1464816 h 1598199"/>
                <a:gd name="T86" fmla="*/ 1686757 w 2263805"/>
                <a:gd name="T87" fmla="*/ 1482571 h 1598199"/>
                <a:gd name="T88" fmla="*/ 1766656 w 2263805"/>
                <a:gd name="T89" fmla="*/ 1518082 h 1598199"/>
                <a:gd name="T90" fmla="*/ 1882066 w 2263805"/>
                <a:gd name="T91" fmla="*/ 1535837 h 1598199"/>
                <a:gd name="T92" fmla="*/ 1935332 w 2263805"/>
                <a:gd name="T93" fmla="*/ 1553592 h 1598199"/>
                <a:gd name="T94" fmla="*/ 2104007 w 2263805"/>
                <a:gd name="T95" fmla="*/ 1580225 h 1598199"/>
                <a:gd name="T96" fmla="*/ 2246050 w 2263805"/>
                <a:gd name="T97" fmla="*/ 1597981 h 1598199"/>
                <a:gd name="T98" fmla="*/ 2263805 w 2263805"/>
                <a:gd name="T99" fmla="*/ 1597981 h 159819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263805" h="1598199">
                  <a:moveTo>
                    <a:pt x="506027" y="0"/>
                  </a:moveTo>
                  <a:cubicBezTo>
                    <a:pt x="374652" y="9061"/>
                    <a:pt x="312419" y="-1754"/>
                    <a:pt x="213064" y="26633"/>
                  </a:cubicBezTo>
                  <a:cubicBezTo>
                    <a:pt x="204066" y="29204"/>
                    <a:pt x="195309" y="32552"/>
                    <a:pt x="186431" y="35511"/>
                  </a:cubicBezTo>
                  <a:lnTo>
                    <a:pt x="115409" y="106532"/>
                  </a:lnTo>
                  <a:cubicBezTo>
                    <a:pt x="109490" y="112451"/>
                    <a:pt x="102676" y="117592"/>
                    <a:pt x="97654" y="124288"/>
                  </a:cubicBezTo>
                  <a:cubicBezTo>
                    <a:pt x="88776" y="136125"/>
                    <a:pt x="79621" y="147758"/>
                    <a:pt x="71021" y="159798"/>
                  </a:cubicBezTo>
                  <a:cubicBezTo>
                    <a:pt x="64819" y="168480"/>
                    <a:pt x="59931" y="178099"/>
                    <a:pt x="53266" y="186431"/>
                  </a:cubicBezTo>
                  <a:cubicBezTo>
                    <a:pt x="48037" y="192967"/>
                    <a:pt x="41429" y="198268"/>
                    <a:pt x="35510" y="204187"/>
                  </a:cubicBezTo>
                  <a:cubicBezTo>
                    <a:pt x="32551" y="213065"/>
                    <a:pt x="28468" y="221644"/>
                    <a:pt x="26633" y="230820"/>
                  </a:cubicBezTo>
                  <a:cubicBezTo>
                    <a:pt x="12732" y="300327"/>
                    <a:pt x="15238" y="361858"/>
                    <a:pt x="8877" y="435006"/>
                  </a:cubicBezTo>
                  <a:cubicBezTo>
                    <a:pt x="7064" y="455852"/>
                    <a:pt x="2959" y="476435"/>
                    <a:pt x="0" y="497150"/>
                  </a:cubicBezTo>
                  <a:cubicBezTo>
                    <a:pt x="2959" y="568171"/>
                    <a:pt x="3986" y="639299"/>
                    <a:pt x="8877" y="710214"/>
                  </a:cubicBezTo>
                  <a:cubicBezTo>
                    <a:pt x="11338" y="745905"/>
                    <a:pt x="18101" y="751372"/>
                    <a:pt x="26633" y="781235"/>
                  </a:cubicBezTo>
                  <a:cubicBezTo>
                    <a:pt x="53472" y="875176"/>
                    <a:pt x="11061" y="743396"/>
                    <a:pt x="53266" y="870012"/>
                  </a:cubicBezTo>
                  <a:lnTo>
                    <a:pt x="62143" y="896645"/>
                  </a:lnTo>
                  <a:cubicBezTo>
                    <a:pt x="71450" y="924567"/>
                    <a:pt x="69155" y="930911"/>
                    <a:pt x="97654" y="949911"/>
                  </a:cubicBezTo>
                  <a:cubicBezTo>
                    <a:pt x="105440" y="955102"/>
                    <a:pt x="115917" y="954604"/>
                    <a:pt x="124287" y="958789"/>
                  </a:cubicBezTo>
                  <a:cubicBezTo>
                    <a:pt x="133830" y="963561"/>
                    <a:pt x="141113" y="972341"/>
                    <a:pt x="150920" y="976544"/>
                  </a:cubicBezTo>
                  <a:cubicBezTo>
                    <a:pt x="162135" y="981350"/>
                    <a:pt x="174699" y="982070"/>
                    <a:pt x="186431" y="985422"/>
                  </a:cubicBezTo>
                  <a:cubicBezTo>
                    <a:pt x="195429" y="987993"/>
                    <a:pt x="204186" y="991340"/>
                    <a:pt x="213064" y="994299"/>
                  </a:cubicBezTo>
                  <a:cubicBezTo>
                    <a:pt x="242755" y="1023992"/>
                    <a:pt x="218256" y="1001813"/>
                    <a:pt x="257452" y="1029810"/>
                  </a:cubicBezTo>
                  <a:cubicBezTo>
                    <a:pt x="269492" y="1038410"/>
                    <a:pt x="280416" y="1048601"/>
                    <a:pt x="292963" y="1056443"/>
                  </a:cubicBezTo>
                  <a:cubicBezTo>
                    <a:pt x="304185" y="1063457"/>
                    <a:pt x="317462" y="1066857"/>
                    <a:pt x="328473" y="1074198"/>
                  </a:cubicBezTo>
                  <a:cubicBezTo>
                    <a:pt x="335437" y="1078841"/>
                    <a:pt x="338742" y="1088211"/>
                    <a:pt x="346229" y="1091954"/>
                  </a:cubicBezTo>
                  <a:cubicBezTo>
                    <a:pt x="362969" y="1100324"/>
                    <a:pt x="436667" y="1108678"/>
                    <a:pt x="443883" y="1109709"/>
                  </a:cubicBezTo>
                  <a:cubicBezTo>
                    <a:pt x="461638" y="1115627"/>
                    <a:pt x="482176" y="1116235"/>
                    <a:pt x="497149" y="1127464"/>
                  </a:cubicBezTo>
                  <a:cubicBezTo>
                    <a:pt x="542421" y="1161418"/>
                    <a:pt x="518306" y="1150508"/>
                    <a:pt x="568170" y="1162975"/>
                  </a:cubicBezTo>
                  <a:cubicBezTo>
                    <a:pt x="619350" y="1197094"/>
                    <a:pt x="569981" y="1167556"/>
                    <a:pt x="621436" y="1189608"/>
                  </a:cubicBezTo>
                  <a:cubicBezTo>
                    <a:pt x="633600" y="1194821"/>
                    <a:pt x="644659" y="1202448"/>
                    <a:pt x="656947" y="1207363"/>
                  </a:cubicBezTo>
                  <a:cubicBezTo>
                    <a:pt x="674324" y="1214314"/>
                    <a:pt x="692458" y="1219201"/>
                    <a:pt x="710213" y="1225119"/>
                  </a:cubicBezTo>
                  <a:lnTo>
                    <a:pt x="736846" y="1233996"/>
                  </a:lnTo>
                  <a:cubicBezTo>
                    <a:pt x="779102" y="1262168"/>
                    <a:pt x="746872" y="1244994"/>
                    <a:pt x="798990" y="1260629"/>
                  </a:cubicBezTo>
                  <a:cubicBezTo>
                    <a:pt x="816917" y="1266007"/>
                    <a:pt x="833795" y="1275308"/>
                    <a:pt x="852256" y="1278385"/>
                  </a:cubicBezTo>
                  <a:cubicBezTo>
                    <a:pt x="956616" y="1295777"/>
                    <a:pt x="861584" y="1278484"/>
                    <a:pt x="941033" y="1296140"/>
                  </a:cubicBezTo>
                  <a:cubicBezTo>
                    <a:pt x="1005313" y="1310425"/>
                    <a:pt x="964461" y="1298032"/>
                    <a:pt x="1012054" y="1313895"/>
                  </a:cubicBezTo>
                  <a:cubicBezTo>
                    <a:pt x="1074513" y="1355536"/>
                    <a:pt x="995314" y="1307617"/>
                    <a:pt x="1083075" y="1340528"/>
                  </a:cubicBezTo>
                  <a:cubicBezTo>
                    <a:pt x="1093065" y="1344274"/>
                    <a:pt x="1100165" y="1353512"/>
                    <a:pt x="1109708" y="1358284"/>
                  </a:cubicBezTo>
                  <a:cubicBezTo>
                    <a:pt x="1118078" y="1362469"/>
                    <a:pt x="1127579" y="1363875"/>
                    <a:pt x="1136341" y="1367161"/>
                  </a:cubicBezTo>
                  <a:cubicBezTo>
                    <a:pt x="1166384" y="1378427"/>
                    <a:pt x="1179137" y="1385730"/>
                    <a:pt x="1207363" y="1393794"/>
                  </a:cubicBezTo>
                  <a:cubicBezTo>
                    <a:pt x="1230823" y="1400497"/>
                    <a:pt x="1317092" y="1419686"/>
                    <a:pt x="1322772" y="1420427"/>
                  </a:cubicBezTo>
                  <a:cubicBezTo>
                    <a:pt x="1363958" y="1425799"/>
                    <a:pt x="1405761" y="1424880"/>
                    <a:pt x="1447060" y="1429305"/>
                  </a:cubicBezTo>
                  <a:cubicBezTo>
                    <a:pt x="1488671" y="1433763"/>
                    <a:pt x="1529918" y="1441142"/>
                    <a:pt x="1571347" y="1447060"/>
                  </a:cubicBezTo>
                  <a:cubicBezTo>
                    <a:pt x="1589102" y="1452979"/>
                    <a:pt x="1606686" y="1459438"/>
                    <a:pt x="1624613" y="1464816"/>
                  </a:cubicBezTo>
                  <a:cubicBezTo>
                    <a:pt x="1638843" y="1469085"/>
                    <a:pt x="1671833" y="1475109"/>
                    <a:pt x="1686757" y="1482571"/>
                  </a:cubicBezTo>
                  <a:cubicBezTo>
                    <a:pt x="1741320" y="1509852"/>
                    <a:pt x="1681592" y="1498452"/>
                    <a:pt x="1766656" y="1518082"/>
                  </a:cubicBezTo>
                  <a:cubicBezTo>
                    <a:pt x="1839943" y="1534994"/>
                    <a:pt x="1813903" y="1518796"/>
                    <a:pt x="1882066" y="1535837"/>
                  </a:cubicBezTo>
                  <a:cubicBezTo>
                    <a:pt x="1900223" y="1540376"/>
                    <a:pt x="1916804" y="1550945"/>
                    <a:pt x="1935332" y="1553592"/>
                  </a:cubicBezTo>
                  <a:cubicBezTo>
                    <a:pt x="2033104" y="1567560"/>
                    <a:pt x="1976852" y="1559032"/>
                    <a:pt x="2104007" y="1580225"/>
                  </a:cubicBezTo>
                  <a:cubicBezTo>
                    <a:pt x="2173699" y="1591840"/>
                    <a:pt x="2160691" y="1590867"/>
                    <a:pt x="2246050" y="1597981"/>
                  </a:cubicBezTo>
                  <a:cubicBezTo>
                    <a:pt x="2251948" y="1598473"/>
                    <a:pt x="2257887" y="1597981"/>
                    <a:pt x="2263805" y="1597981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cxnSp>
          <p:nvCxnSpPr>
            <p:cNvPr id="13" name="12 Conector recto de flecha"/>
            <p:cNvCxnSpPr/>
            <p:nvPr/>
          </p:nvCxnSpPr>
          <p:spPr>
            <a:xfrm flipV="1">
              <a:off x="3851920" y="4509120"/>
              <a:ext cx="144016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9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 Management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marL="0" lvl="0" indent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None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 smtClean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  <a:p>
            <a:pPr lvl="0" algn="ctr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 smtClean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Main Memory</a:t>
            </a: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kern="0" dirty="0">
              <a:solidFill>
                <a:srgbClr val="000000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7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Swapping</a:t>
            </a:r>
            <a:r>
              <a:rPr lang="es-MX" dirty="0"/>
              <a:t> - </a:t>
            </a:r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628800"/>
            <a:ext cx="716915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Modified versions of swapping are found on many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systems</a:t>
            </a: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Swapping normally disabled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Started if more than threshold amount of memory allocated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Disabled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again,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once memory demand reduced below threshold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Does the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swapped out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process need to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swap back in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to same physical addresses?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Depends on address binding method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Plus consider pending I/O to / from process memory space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86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Context Switch Time including Swapping - 3</a:t>
            </a: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99592" y="1484784"/>
            <a:ext cx="734377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Other constraints as well on swapping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Pending I/O – can’t swap out as I/O would occur to wrong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Or always transfer I/O to kernel space, then to I/O device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Known as </a:t>
            </a:r>
            <a:r>
              <a:rPr kumimoji="1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double buffering</a:t>
            </a: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adds overhead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Standard swapping not used in modern operating systems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But modified version common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tabLst/>
              <a:defRPr/>
            </a:pPr>
            <a:r>
              <a:rPr kumimoji="1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Swap only when free memory extremely low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3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Context Switch Time including </a:t>
            </a:r>
            <a:r>
              <a:rPr lang="en-US" sz="3600" dirty="0" smtClean="0"/>
              <a:t>Swapping - 4</a:t>
            </a: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50075" cy="4752528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If next processes to be put on CPU is not in memory, need to </a:t>
            </a:r>
            <a:r>
              <a:rPr lang="en-US" altLang="en-US" i="1" dirty="0" smtClean="0"/>
              <a:t>swap out</a:t>
            </a:r>
            <a:r>
              <a:rPr lang="en-US" altLang="en-US" dirty="0" smtClean="0"/>
              <a:t> a process and </a:t>
            </a:r>
            <a:r>
              <a:rPr lang="en-US" altLang="en-US" i="1" dirty="0" smtClean="0"/>
              <a:t>swap in</a:t>
            </a:r>
            <a:r>
              <a:rPr lang="en-US" altLang="en-US" dirty="0" smtClean="0"/>
              <a:t> target process</a:t>
            </a:r>
          </a:p>
          <a:p>
            <a:r>
              <a:rPr lang="en-US" altLang="en-US" dirty="0" smtClean="0"/>
              <a:t>Context switch time can then be very high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100MB process swapping to hard disk with transfer rate of 50MB/sec</a:t>
            </a:r>
          </a:p>
          <a:p>
            <a:pPr lvl="1"/>
            <a:r>
              <a:rPr lang="en-US" altLang="en-US" i="1" dirty="0" smtClean="0"/>
              <a:t>Swap out</a:t>
            </a:r>
            <a:r>
              <a:rPr lang="en-US" altLang="en-US" dirty="0" smtClean="0"/>
              <a:t> time of 2000 </a:t>
            </a:r>
            <a:r>
              <a:rPr lang="en-US" altLang="en-US" dirty="0" err="1" smtClean="0"/>
              <a:t>ms</a:t>
            </a:r>
            <a:r>
              <a:rPr lang="en-US" altLang="en-US" dirty="0" smtClean="0"/>
              <a:t> (2 seconds)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Plus </a:t>
            </a:r>
            <a:r>
              <a:rPr lang="en-US" altLang="en-US" i="1" dirty="0" smtClean="0"/>
              <a:t>swap in</a:t>
            </a:r>
            <a:r>
              <a:rPr lang="en-US" altLang="en-US" dirty="0" smtClean="0"/>
              <a:t> of same sized process</a:t>
            </a:r>
          </a:p>
          <a:p>
            <a:pPr lvl="1"/>
            <a:r>
              <a:rPr lang="en-US" altLang="en-US" dirty="0" smtClean="0"/>
              <a:t>Total context switch swapping component time of 4000ms (4 seconds)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Can decrease if reduce size of memory swapped – by knowing how much memory really being used</a:t>
            </a:r>
          </a:p>
          <a:p>
            <a:pPr lvl="1"/>
            <a:r>
              <a:rPr lang="en-US" altLang="en-US" dirty="0" smtClean="0"/>
              <a:t>System calls to inform OS of memory use via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request_memory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en-US" dirty="0" smtClean="0"/>
              <a:t>and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release_memory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5864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Swapping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Mobile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23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723187" cy="493553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Not typically supported</a:t>
            </a:r>
          </a:p>
          <a:p>
            <a:pPr lvl="1"/>
            <a:r>
              <a:rPr lang="en-US" altLang="en-US" dirty="0" smtClean="0"/>
              <a:t>Flash memory based</a:t>
            </a:r>
          </a:p>
          <a:p>
            <a:pPr lvl="2"/>
            <a:r>
              <a:rPr lang="en-US" altLang="en-US" dirty="0" smtClean="0"/>
              <a:t>Small amount of space</a:t>
            </a:r>
          </a:p>
          <a:p>
            <a:pPr lvl="2"/>
            <a:r>
              <a:rPr lang="en-US" altLang="en-US" dirty="0" smtClean="0"/>
              <a:t>Limited number of write cycles</a:t>
            </a:r>
          </a:p>
          <a:p>
            <a:pPr lvl="2"/>
            <a:r>
              <a:rPr lang="en-US" altLang="en-US" dirty="0" smtClean="0"/>
              <a:t>Poor throughput between flash memory and CPU, on mobile platform</a:t>
            </a:r>
          </a:p>
          <a:p>
            <a:r>
              <a:rPr lang="en-US" altLang="en-US" dirty="0" smtClean="0"/>
              <a:t>Instead, use other methods to free memory if low</a:t>
            </a:r>
          </a:p>
          <a:p>
            <a:pPr lvl="1"/>
            <a:r>
              <a:rPr lang="en-US" altLang="en-US" i="1" dirty="0" smtClean="0"/>
              <a:t>iOS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asks</a:t>
            </a:r>
            <a:r>
              <a:rPr lang="en-US" altLang="en-US" dirty="0" smtClean="0"/>
              <a:t> apps to voluntarily relinquish allocated memory</a:t>
            </a:r>
          </a:p>
          <a:p>
            <a:pPr lvl="2"/>
            <a:r>
              <a:rPr lang="en-US" altLang="en-US" dirty="0" smtClean="0"/>
              <a:t>Read-only data thrown out and reloaded from flash if needed</a:t>
            </a:r>
          </a:p>
          <a:p>
            <a:pPr lvl="2"/>
            <a:r>
              <a:rPr lang="en-US" altLang="en-US" dirty="0" smtClean="0"/>
              <a:t>Failure to free can result in termination</a:t>
            </a:r>
          </a:p>
          <a:p>
            <a:pPr lvl="1"/>
            <a:r>
              <a:rPr lang="en-US" altLang="en-US" i="1" dirty="0" smtClean="0"/>
              <a:t>Android</a:t>
            </a:r>
            <a:r>
              <a:rPr lang="en-US" altLang="en-US" dirty="0" smtClean="0"/>
              <a:t> terminates apps if low free memory, but first writes </a:t>
            </a:r>
            <a:r>
              <a:rPr lang="en-US" altLang="en-US" b="1" dirty="0" smtClean="0">
                <a:solidFill>
                  <a:srgbClr val="3366FF"/>
                </a:solidFill>
              </a:rPr>
              <a:t>application state</a:t>
            </a:r>
            <a:r>
              <a:rPr lang="en-US" altLang="en-US" dirty="0" smtClean="0"/>
              <a:t> to flash for fast restart</a:t>
            </a:r>
          </a:p>
          <a:p>
            <a:pPr lvl="1"/>
            <a:r>
              <a:rPr lang="en-US" altLang="en-US" dirty="0" smtClean="0"/>
              <a:t>Both </a:t>
            </a:r>
            <a:r>
              <a:rPr lang="en-US" altLang="en-US" i="1" dirty="0" smtClean="0"/>
              <a:t>OS</a:t>
            </a:r>
            <a:r>
              <a:rPr lang="en-US" altLang="en-US" dirty="0" smtClean="0"/>
              <a:t>es support paging</a:t>
            </a:r>
          </a:p>
        </p:txBody>
      </p:sp>
    </p:spTree>
    <p:extLst>
      <p:ext uri="{BB962C8B-B14F-4D97-AF65-F5344CB8AC3E}">
        <p14:creationId xmlns:p14="http://schemas.microsoft.com/office/powerpoint/2010/main" val="151238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23</a:t>
            </a:r>
            <a:r>
              <a:rPr lang="en-US" dirty="0" smtClean="0"/>
              <a:t>-abr-2019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General </a:t>
            </a:r>
            <a:r>
              <a:rPr lang="es-MX" dirty="0" err="1" smtClean="0"/>
              <a:t>view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1187624" y="1556792"/>
            <a:ext cx="65786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 must be brought (from disk)  into memory and placed within a process for it to be run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 memory and registers are only storage CPU can access directly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unit only sees a stream of addresses + read requests, or address + data and write requests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endParaRPr lang="en-US" altLang="en-US" kern="0" dirty="0" smtClean="0">
              <a:solidFill>
                <a:srgbClr val="000000"/>
              </a:solidFill>
              <a:latin typeface="Helvetica"/>
            </a:endParaRPr>
          </a:p>
          <a:p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The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CPU fetches instructions from memory according to the value of the program counter PC</a:t>
            </a:r>
            <a:endParaRPr lang="en-US" altLang="en-US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Register access in one CPU clock (or less)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 memory can take many cycles, causing a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stall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Cache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sits between main memory and CPU registers</a:t>
            </a:r>
            <a:endParaRPr kumimoji="1" lang="en-US" alt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Protection of memory required to ensure correct operation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60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CPU </a:t>
            </a:r>
            <a:r>
              <a:rPr lang="es-MX" dirty="0" err="1" smtClean="0"/>
              <a:t>Fetch</a:t>
            </a:r>
            <a:r>
              <a:rPr lang="es-MX" dirty="0" smtClean="0"/>
              <a:t> and </a:t>
            </a:r>
            <a:r>
              <a:rPr lang="es-MX" dirty="0" err="1" smtClean="0"/>
              <a:t>Exec</a:t>
            </a:r>
            <a:r>
              <a:rPr lang="es-MX" dirty="0" smtClean="0"/>
              <a:t> </a:t>
            </a:r>
            <a:r>
              <a:rPr lang="es-MX" dirty="0" err="1" smtClean="0"/>
              <a:t>Cycles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grpSp>
        <p:nvGrpSpPr>
          <p:cNvPr id="40" name="39 Grupo"/>
          <p:cNvGrpSpPr/>
          <p:nvPr/>
        </p:nvGrpSpPr>
        <p:grpSpPr>
          <a:xfrm>
            <a:off x="332581" y="1667668"/>
            <a:ext cx="8516937" cy="4246562"/>
            <a:chOff x="239713" y="1547813"/>
            <a:chExt cx="8516937" cy="4246562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2620963" y="3214688"/>
              <a:ext cx="1524000" cy="9461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Fetch Next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Instruction</a:t>
              </a: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800600" y="3214688"/>
              <a:ext cx="1524000" cy="9461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Execute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Instruction</a:t>
              </a: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39713" y="3349625"/>
              <a:ext cx="1651000" cy="67310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00000"/>
                  </a:solidFill>
                  <a:effectLst/>
                  <a:uLnTx/>
                  <a:uFillTx/>
                  <a:latin typeface="Times New Roman" pitchFamily="18" charset="0"/>
                </a:rPr>
                <a:t>START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4705350" y="5075238"/>
              <a:ext cx="1712913" cy="71913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00000"/>
                  </a:solidFill>
                  <a:effectLst/>
                  <a:uLnTx/>
                  <a:uFillTx/>
                  <a:latin typeface="Times New Roman" pitchFamily="18" charset="0"/>
                </a:rPr>
                <a:t>HALT</a:t>
              </a: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911350" y="3686175"/>
              <a:ext cx="6842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4252913" y="3686175"/>
              <a:ext cx="53181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6359525" y="3686175"/>
              <a:ext cx="6080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2632075" y="2365375"/>
              <a:ext cx="19589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Ciclo de Fetch</a:t>
              </a:r>
              <a:endParaRPr lang="en-US" altLang="es-MX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4722813" y="2273300"/>
              <a:ext cx="2447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Ciclo de ejecución</a:t>
              </a:r>
              <a:endParaRPr lang="en-US" altLang="es-MX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2319338" y="2957513"/>
              <a:ext cx="3225800" cy="722312"/>
            </a:xfrm>
            <a:custGeom>
              <a:avLst/>
              <a:gdLst>
                <a:gd name="T0" fmla="*/ 2147483647 w 2032"/>
                <a:gd name="T1" fmla="*/ 2147483647 h 455"/>
                <a:gd name="T2" fmla="*/ 2147483647 w 2032"/>
                <a:gd name="T3" fmla="*/ 0 h 455"/>
                <a:gd name="T4" fmla="*/ 0 w 2032"/>
                <a:gd name="T5" fmla="*/ 0 h 455"/>
                <a:gd name="T6" fmla="*/ 0 w 2032"/>
                <a:gd name="T7" fmla="*/ 2147483647 h 4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2"/>
                <a:gd name="T13" fmla="*/ 0 h 455"/>
                <a:gd name="T14" fmla="*/ 2032 w 2032"/>
                <a:gd name="T15" fmla="*/ 455 h 4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2" h="455">
                  <a:moveTo>
                    <a:pt x="2032" y="165"/>
                  </a:moveTo>
                  <a:lnTo>
                    <a:pt x="2032" y="0"/>
                  </a:lnTo>
                  <a:lnTo>
                    <a:pt x="0" y="0"/>
                  </a:lnTo>
                  <a:lnTo>
                    <a:pt x="0" y="455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6994525" y="3213100"/>
              <a:ext cx="1524000" cy="94615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Check for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MX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Process Int</a:t>
              </a:r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2319338" y="2074863"/>
              <a:ext cx="5516562" cy="1144587"/>
            </a:xfrm>
            <a:custGeom>
              <a:avLst/>
              <a:gdLst>
                <a:gd name="T0" fmla="*/ 2147483647 w 3475"/>
                <a:gd name="T1" fmla="*/ 2147483647 h 721"/>
                <a:gd name="T2" fmla="*/ 2147483647 w 3475"/>
                <a:gd name="T3" fmla="*/ 2147483647 h 721"/>
                <a:gd name="T4" fmla="*/ 0 w 3475"/>
                <a:gd name="T5" fmla="*/ 0 h 721"/>
                <a:gd name="T6" fmla="*/ 2147483647 w 3475"/>
                <a:gd name="T7" fmla="*/ 2147483647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75"/>
                <a:gd name="T13" fmla="*/ 0 h 721"/>
                <a:gd name="T14" fmla="*/ 3475 w 3475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75" h="721">
                  <a:moveTo>
                    <a:pt x="3475" y="721"/>
                  </a:moveTo>
                  <a:lnTo>
                    <a:pt x="3474" y="3"/>
                  </a:lnTo>
                  <a:lnTo>
                    <a:pt x="0" y="0"/>
                  </a:lnTo>
                  <a:lnTo>
                    <a:pt x="1" y="537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5969000" y="1547813"/>
              <a:ext cx="2787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2400" smtClean="0">
                  <a:solidFill>
                    <a:srgbClr val="000000"/>
                  </a:solidFill>
                  <a:latin typeface="Times New Roman" pitchFamily="18" charset="0"/>
                </a:rPr>
                <a:t>Ciclo de Interrupción</a:t>
              </a:r>
              <a:endParaRPr lang="en-US" altLang="es-MX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5562600" y="4157663"/>
              <a:ext cx="0" cy="906462"/>
            </a:xfrm>
            <a:prstGeom prst="line">
              <a:avLst/>
            </a:prstGeom>
            <a:noFill/>
            <a:ln w="25400" cmpd="thinThick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MX" sz="2800" b="1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 rot="16200000">
              <a:off x="5695157" y="3607593"/>
              <a:ext cx="207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800" b="1" smtClean="0">
                  <a:solidFill>
                    <a:srgbClr val="F00000"/>
                  </a:solidFill>
                  <a:latin typeface="Times New Roman" pitchFamily="18" charset="0"/>
                </a:rPr>
                <a:t>Interrupts Enabled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4391025" y="2916238"/>
              <a:ext cx="210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s-MX" sz="1800" b="1" smtClean="0">
                  <a:solidFill>
                    <a:srgbClr val="F00000"/>
                  </a:solidFill>
                  <a:latin typeface="Times New Roman" pitchFamily="18" charset="0"/>
                </a:rPr>
                <a:t>Interrupts Disabled</a:t>
              </a: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890588" y="5278438"/>
              <a:ext cx="29622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s-MX" altLang="es-MX" sz="2400" i="1" dirty="0" smtClean="0">
                  <a:solidFill>
                    <a:srgbClr val="FF0000"/>
                  </a:solidFill>
                  <a:latin typeface="Times New Roman" pitchFamily="18" charset="0"/>
                </a:rPr>
                <a:t>Operaciones Atómicas</a:t>
              </a:r>
              <a:endParaRPr lang="en-US" altLang="es-MX" sz="2400" i="1" dirty="0" smtClean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5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process’ address space / context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>
                <a:solidFill>
                  <a:prstClr val="black"/>
                </a:solidFill>
              </a:rPr>
              <a:t>Sistemas Operativos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>
                <a:solidFill>
                  <a:prstClr val="black"/>
                </a:solidFill>
              </a:rPr>
              <a:pPr/>
              <a:t>5</a:t>
            </a:fld>
            <a:endParaRPr lang="es-MX" dirty="0">
              <a:solidFill>
                <a:prstClr val="black"/>
              </a:solidFill>
            </a:endParaRPr>
          </a:p>
        </p:txBody>
      </p:sp>
      <p:grpSp>
        <p:nvGrpSpPr>
          <p:cNvPr id="7" name="Group 2072"/>
          <p:cNvGrpSpPr>
            <a:grpSpLocks/>
          </p:cNvGrpSpPr>
          <p:nvPr/>
        </p:nvGrpSpPr>
        <p:grpSpPr bwMode="auto">
          <a:xfrm>
            <a:off x="793750" y="1669256"/>
            <a:ext cx="7443788" cy="3948113"/>
            <a:chOff x="500" y="1008"/>
            <a:chExt cx="4689" cy="2487"/>
          </a:xfrm>
        </p:grpSpPr>
        <p:sp>
          <p:nvSpPr>
            <p:cNvPr id="8" name="Rectangle 2051"/>
            <p:cNvSpPr>
              <a:spLocks noChangeArrowheads="1"/>
            </p:cNvSpPr>
            <p:nvPr/>
          </p:nvSpPr>
          <p:spPr bwMode="auto">
            <a:xfrm>
              <a:off x="958" y="3264"/>
              <a:ext cx="9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800" kern="0" smtClean="0">
                  <a:solidFill>
                    <a:srgbClr val="FF0000"/>
                  </a:solidFill>
                  <a:latin typeface="Arial" pitchFamily="34" charset="0"/>
                </a:rPr>
                <a:t>0x00000000</a:t>
              </a:r>
            </a:p>
          </p:txBody>
        </p:sp>
        <p:sp>
          <p:nvSpPr>
            <p:cNvPr id="9" name="Rectangle 2052"/>
            <p:cNvSpPr>
              <a:spLocks noChangeArrowheads="1"/>
            </p:cNvSpPr>
            <p:nvPr/>
          </p:nvSpPr>
          <p:spPr bwMode="auto">
            <a:xfrm>
              <a:off x="926" y="1008"/>
              <a:ext cx="9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800" kern="0" smtClean="0">
                  <a:solidFill>
                    <a:srgbClr val="FF0000"/>
                  </a:solidFill>
                  <a:latin typeface="Arial" pitchFamily="34" charset="0"/>
                </a:rPr>
                <a:t>0xFFFFFFFF</a:t>
              </a:r>
            </a:p>
          </p:txBody>
        </p:sp>
        <p:sp>
          <p:nvSpPr>
            <p:cNvPr id="10" name="Rectangle 2053"/>
            <p:cNvSpPr>
              <a:spLocks noChangeArrowheads="1"/>
            </p:cNvSpPr>
            <p:nvPr/>
          </p:nvSpPr>
          <p:spPr bwMode="auto">
            <a:xfrm>
              <a:off x="500" y="2064"/>
              <a:ext cx="16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800" kern="0" smtClean="0">
                  <a:solidFill>
                    <a:srgbClr val="FF0000"/>
                  </a:solidFill>
                  <a:latin typeface="Arial" pitchFamily="34" charset="0"/>
                </a:rPr>
                <a:t>Memory address space</a:t>
              </a:r>
            </a:p>
          </p:txBody>
        </p:sp>
        <p:sp>
          <p:nvSpPr>
            <p:cNvPr id="11" name="Line 2054"/>
            <p:cNvSpPr>
              <a:spLocks noChangeShapeType="1"/>
            </p:cNvSpPr>
            <p:nvPr/>
          </p:nvSpPr>
          <p:spPr bwMode="auto">
            <a:xfrm flipV="1">
              <a:off x="1390" y="1296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MX" sz="2800" b="1" kern="0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12" name="Line 2055"/>
            <p:cNvSpPr>
              <a:spLocks noChangeShapeType="1"/>
            </p:cNvSpPr>
            <p:nvPr/>
          </p:nvSpPr>
          <p:spPr bwMode="auto">
            <a:xfrm flipV="1">
              <a:off x="1390" y="2400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MX" sz="2800" b="1" kern="0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2056"/>
            <p:cNvSpPr>
              <a:spLocks noChangeArrowheads="1"/>
            </p:cNvSpPr>
            <p:nvPr/>
          </p:nvSpPr>
          <p:spPr bwMode="auto">
            <a:xfrm>
              <a:off x="2331" y="2752"/>
              <a:ext cx="1728" cy="339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smtClean="0">
                  <a:solidFill>
                    <a:srgbClr val="3333CC"/>
                  </a:solidFill>
                  <a:latin typeface="Arial" pitchFamily="34" charset="0"/>
                </a:rPr>
                <a:t>Code section</a:t>
              </a: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smtClean="0">
                  <a:solidFill>
                    <a:srgbClr val="000000"/>
                  </a:solidFill>
                  <a:latin typeface="Arial" pitchFamily="34" charset="0"/>
                </a:rPr>
                <a:t>(text segment)</a:t>
              </a:r>
            </a:p>
          </p:txBody>
        </p:sp>
        <p:sp>
          <p:nvSpPr>
            <p:cNvPr id="14" name="Rectangle 2057"/>
            <p:cNvSpPr>
              <a:spLocks noChangeArrowheads="1"/>
            </p:cNvSpPr>
            <p:nvPr/>
          </p:nvSpPr>
          <p:spPr bwMode="auto">
            <a:xfrm>
              <a:off x="2330" y="3085"/>
              <a:ext cx="1728" cy="368"/>
            </a:xfrm>
            <a:prstGeom prst="rect">
              <a:avLst/>
            </a:prstGeom>
            <a:solidFill>
              <a:srgbClr val="FFE0D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smtClean="0">
                  <a:solidFill>
                    <a:srgbClr val="3333CC"/>
                  </a:solidFill>
                  <a:latin typeface="Arial" pitchFamily="34" charset="0"/>
                </a:rPr>
                <a:t>static data section</a:t>
              </a: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smtClean="0">
                  <a:solidFill>
                    <a:srgbClr val="000000"/>
                  </a:solidFill>
                  <a:latin typeface="Arial" pitchFamily="34" charset="0"/>
                </a:rPr>
                <a:t>(data segment)</a:t>
              </a:r>
            </a:p>
          </p:txBody>
        </p:sp>
        <p:sp>
          <p:nvSpPr>
            <p:cNvPr id="15" name="Rectangle 2058"/>
            <p:cNvSpPr>
              <a:spLocks noChangeArrowheads="1"/>
            </p:cNvSpPr>
            <p:nvPr/>
          </p:nvSpPr>
          <p:spPr bwMode="auto">
            <a:xfrm>
              <a:off x="2331" y="2381"/>
              <a:ext cx="1728" cy="38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dirty="0" smtClean="0">
                  <a:solidFill>
                    <a:srgbClr val="3333CC"/>
                  </a:solidFill>
                  <a:latin typeface="Arial" pitchFamily="34" charset="0"/>
                </a:rPr>
                <a:t>heap</a:t>
              </a: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dirty="0" smtClean="0">
                  <a:solidFill>
                    <a:srgbClr val="000000"/>
                  </a:solidFill>
                  <a:latin typeface="Arial" pitchFamily="34" charset="0"/>
                </a:rPr>
                <a:t>(dynamic allocated mem)</a:t>
              </a:r>
            </a:p>
          </p:txBody>
        </p:sp>
        <p:sp>
          <p:nvSpPr>
            <p:cNvPr id="16" name="Rectangle 2059"/>
            <p:cNvSpPr>
              <a:spLocks noChangeArrowheads="1"/>
            </p:cNvSpPr>
            <p:nvPr/>
          </p:nvSpPr>
          <p:spPr bwMode="auto">
            <a:xfrm>
              <a:off x="2331" y="1992"/>
              <a:ext cx="1728" cy="3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endParaRPr lang="es-ES" altLang="es-MX" sz="1400" b="1" kern="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7" name="Rectangle 2060"/>
            <p:cNvSpPr>
              <a:spLocks noChangeArrowheads="1"/>
            </p:cNvSpPr>
            <p:nvPr/>
          </p:nvSpPr>
          <p:spPr bwMode="auto">
            <a:xfrm>
              <a:off x="2331" y="1619"/>
              <a:ext cx="1728" cy="37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smtClean="0">
                  <a:solidFill>
                    <a:srgbClr val="3333CC"/>
                  </a:solidFill>
                  <a:latin typeface="Arial" pitchFamily="34" charset="0"/>
                </a:rPr>
                <a:t>stack</a:t>
              </a: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smtClean="0">
                  <a:solidFill>
                    <a:srgbClr val="000000"/>
                  </a:solidFill>
                  <a:latin typeface="Arial" pitchFamily="34" charset="0"/>
                </a:rPr>
                <a:t>(storage call returns, etc.)</a:t>
              </a:r>
            </a:p>
          </p:txBody>
        </p:sp>
        <p:sp>
          <p:nvSpPr>
            <p:cNvPr id="18" name="Line 2061"/>
            <p:cNvSpPr>
              <a:spLocks noChangeShapeType="1"/>
            </p:cNvSpPr>
            <p:nvPr/>
          </p:nvSpPr>
          <p:spPr bwMode="auto">
            <a:xfrm>
              <a:off x="3195" y="201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MX" sz="2800" b="1" kern="0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2062"/>
            <p:cNvSpPr>
              <a:spLocks noChangeShapeType="1"/>
            </p:cNvSpPr>
            <p:nvPr/>
          </p:nvSpPr>
          <p:spPr bwMode="auto">
            <a:xfrm>
              <a:off x="3195" y="222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MX" sz="2800" b="1" kern="0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2067"/>
            <p:cNvSpPr>
              <a:spLocks noChangeArrowheads="1"/>
            </p:cNvSpPr>
            <p:nvPr/>
          </p:nvSpPr>
          <p:spPr bwMode="auto">
            <a:xfrm>
              <a:off x="2329" y="1097"/>
              <a:ext cx="1728" cy="5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smtClean="0">
                  <a:solidFill>
                    <a:srgbClr val="3333CC"/>
                  </a:solidFill>
                  <a:latin typeface="Arial" pitchFamily="34" charset="0"/>
                </a:rPr>
                <a:t>OS resources</a:t>
              </a: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smtClean="0">
                  <a:solidFill>
                    <a:srgbClr val="000000"/>
                  </a:solidFill>
                  <a:latin typeface="Arial" pitchFamily="34" charset="0"/>
                </a:rPr>
                <a:t>(open files, network connect.,</a:t>
              </a: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400" b="1" kern="0" smtClean="0">
                  <a:solidFill>
                    <a:srgbClr val="000000"/>
                  </a:solidFill>
                  <a:latin typeface="Arial" pitchFamily="34" charset="0"/>
                </a:rPr>
                <a:t>Sound channels, …)</a:t>
              </a:r>
            </a:p>
          </p:txBody>
        </p:sp>
        <p:sp>
          <p:nvSpPr>
            <p:cNvPr id="21" name="Rectangle 2068"/>
            <p:cNvSpPr>
              <a:spLocks noChangeArrowheads="1"/>
            </p:cNvSpPr>
            <p:nvPr/>
          </p:nvSpPr>
          <p:spPr bwMode="auto">
            <a:xfrm>
              <a:off x="4227" y="1390"/>
              <a:ext cx="962" cy="1948"/>
            </a:xfrm>
            <a:prstGeom prst="rect">
              <a:avLst/>
            </a:prstGeom>
            <a:solidFill>
              <a:srgbClr val="C0C0C0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800" kern="0" smtClean="0">
                  <a:solidFill>
                    <a:srgbClr val="000000"/>
                  </a:solidFill>
                  <a:latin typeface="Arial" pitchFamily="34" charset="0"/>
                </a:rPr>
                <a:t>CPU</a:t>
              </a: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endParaRPr lang="en-US" altLang="es-MX" sz="1800" kern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endParaRPr lang="en-US" altLang="es-MX" sz="1800" kern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endParaRPr lang="en-US" altLang="es-MX" sz="1800" kern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800" kern="0" smtClean="0">
                  <a:solidFill>
                    <a:srgbClr val="000000"/>
                  </a:solidFill>
                  <a:latin typeface="Arial" pitchFamily="34" charset="0"/>
                </a:rPr>
                <a:t>General Registers</a:t>
              </a: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endParaRPr lang="en-US" altLang="es-MX" sz="1800" kern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endParaRPr lang="en-US" altLang="es-MX" sz="1800" kern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endParaRPr lang="en-US" altLang="es-MX" sz="1800" kern="0" smtClean="0">
                <a:solidFill>
                  <a:srgbClr val="000000"/>
                </a:solidFill>
                <a:latin typeface="Arial" pitchFamily="34" charset="0"/>
              </a:endParaRPr>
            </a:p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endParaRPr lang="en-US" altLang="es-MX" sz="1800" kern="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2" name="Line 2063"/>
            <p:cNvSpPr>
              <a:spLocks noChangeShapeType="1"/>
            </p:cNvSpPr>
            <p:nvPr/>
          </p:nvSpPr>
          <p:spPr bwMode="auto">
            <a:xfrm flipH="1">
              <a:off x="4048" y="1905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MX" sz="2800" b="1" kern="0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23" name="Line 2064"/>
            <p:cNvSpPr>
              <a:spLocks noChangeShapeType="1"/>
            </p:cNvSpPr>
            <p:nvPr/>
          </p:nvSpPr>
          <p:spPr bwMode="auto">
            <a:xfrm flipH="1">
              <a:off x="4034" y="297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s-MX" sz="2800" b="1" kern="0" smtClean="0">
                <a:solidFill>
                  <a:srgbClr val="808080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2065"/>
            <p:cNvSpPr>
              <a:spLocks noChangeArrowheads="1"/>
            </p:cNvSpPr>
            <p:nvPr/>
          </p:nvSpPr>
          <p:spPr bwMode="auto">
            <a:xfrm>
              <a:off x="4274" y="288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800" kern="0" smtClean="0">
                  <a:solidFill>
                    <a:srgbClr val="000000"/>
                  </a:solidFill>
                  <a:latin typeface="Arial" pitchFamily="34" charset="0"/>
                </a:rPr>
                <a:t>PC</a:t>
              </a:r>
            </a:p>
          </p:txBody>
        </p:sp>
        <p:sp>
          <p:nvSpPr>
            <p:cNvPr id="25" name="Rectangle 2066"/>
            <p:cNvSpPr>
              <a:spLocks noChangeArrowheads="1"/>
            </p:cNvSpPr>
            <p:nvPr/>
          </p:nvSpPr>
          <p:spPr bwMode="auto">
            <a:xfrm>
              <a:off x="4288" y="1809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rgbClr val="0000CC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rgbClr val="990000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rgbClr val="006600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663300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1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s-MX" sz="1800" kern="0" smtClean="0">
                  <a:solidFill>
                    <a:srgbClr val="000000"/>
                  </a:solidFill>
                  <a:latin typeface="Arial" pitchFamily="34" charset="0"/>
                </a:rPr>
                <a:t>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3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Base</a:t>
            </a:r>
            <a:r>
              <a:rPr lang="es-MX" dirty="0" smtClean="0"/>
              <a:t> and </a:t>
            </a:r>
            <a:r>
              <a:rPr lang="es-MX" b="1" dirty="0" err="1" smtClean="0"/>
              <a:t>Limit</a:t>
            </a:r>
            <a:r>
              <a:rPr lang="es-MX" dirty="0" smtClean="0"/>
              <a:t> </a:t>
            </a:r>
            <a:r>
              <a:rPr lang="es-MX" dirty="0" err="1" smtClean="0"/>
              <a:t>Registers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1484784"/>
            <a:ext cx="7704856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Management Unit (MMU) :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hardware</a:t>
            </a:r>
            <a:r>
              <a:rPr kumimoji="1" lang="en-US" altLang="en-US" sz="1800" b="0" i="1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unit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 pair of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base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and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limit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registers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define the </a:t>
            </a:r>
            <a:r>
              <a:rPr lang="en-US" altLang="en-US" kern="0" dirty="0" smtClean="0">
                <a:solidFill>
                  <a:srgbClr val="000000"/>
                </a:solidFill>
                <a:latin typeface="Helvetica"/>
              </a:rPr>
              <a:t>physical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address space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CPU must check every memory access (fetch</a:t>
            </a:r>
            <a:r>
              <a:rPr kumimoji="1" lang="en-US" alt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cycle)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generated in user mode to be sure it is between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base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limit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for that user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92" y="2852936"/>
            <a:ext cx="327342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6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Protection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Content Placeholder 4" descr="8.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 bwMode="auto">
          <a:xfrm>
            <a:off x="1326160" y="1916832"/>
            <a:ext cx="6324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83568" y="522920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Instruction</a:t>
            </a:r>
            <a:r>
              <a:rPr lang="es-MX" dirty="0" smtClean="0"/>
              <a:t> in CPU </a:t>
            </a:r>
            <a:r>
              <a:rPr lang="es-MX" dirty="0" err="1" smtClean="0"/>
              <a:t>Execution</a:t>
            </a:r>
            <a:r>
              <a:rPr lang="es-MX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Multistep Processing of a User Program</a:t>
            </a:r>
            <a:endParaRPr lang="es-MX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pic>
        <p:nvPicPr>
          <p:cNvPr id="6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2563"/>
            <a:ext cx="3600400" cy="48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Address</a:t>
            </a:r>
            <a:r>
              <a:rPr lang="es-MX" dirty="0"/>
              <a:t> </a:t>
            </a:r>
            <a:r>
              <a:rPr lang="es-MX" dirty="0" err="1"/>
              <a:t>Binding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19150" y="1484784"/>
            <a:ext cx="7448550" cy="444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Programs on disk, ready to be brought into memory to execute, form an 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input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Without support, must be loaded into address 0000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Inconvenient to have first user process physical address always at 0000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How can it not be?</a:t>
            </a:r>
            <a:endParaRPr kumimoji="1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6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1504</Words>
  <Application>Microsoft Office PowerPoint</Application>
  <PresentationFormat>Presentación en pantalla (4:3)</PresentationFormat>
  <Paragraphs>233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6" baseType="lpstr">
      <vt:lpstr>ＭＳ Ｐゴシック</vt:lpstr>
      <vt:lpstr>ＭＳ Ｐゴシック</vt:lpstr>
      <vt:lpstr>Arial</vt:lpstr>
      <vt:lpstr>Calibri</vt:lpstr>
      <vt:lpstr>Courier New</vt:lpstr>
      <vt:lpstr>Helvetica</vt:lpstr>
      <vt:lpstr>Monotype Sorts</vt:lpstr>
      <vt:lpstr>Times New Roman</vt:lpstr>
      <vt:lpstr>Webdings</vt:lpstr>
      <vt:lpstr>Tema de Office</vt:lpstr>
      <vt:lpstr>1_Diseño personalizado</vt:lpstr>
      <vt:lpstr>Diseño personalizado</vt:lpstr>
      <vt:lpstr>SISTEMAS OPERATIVOS</vt:lpstr>
      <vt:lpstr>Memory Management</vt:lpstr>
      <vt:lpstr>General view</vt:lpstr>
      <vt:lpstr>CPU Fetch and Exec Cycles</vt:lpstr>
      <vt:lpstr>A process’ address space / context</vt:lpstr>
      <vt:lpstr>Base and Limit Registers</vt:lpstr>
      <vt:lpstr>Address Protection</vt:lpstr>
      <vt:lpstr>Multistep Processing of a User Program</vt:lpstr>
      <vt:lpstr>Address Binding</vt:lpstr>
      <vt:lpstr>Binding of Instructions and Data to Memory</vt:lpstr>
      <vt:lpstr>Logical vs. Physical Address Space</vt:lpstr>
      <vt:lpstr>Memory-Management Unit (MMU)</vt:lpstr>
      <vt:lpstr>Dynamic relocation using a relocation register</vt:lpstr>
      <vt:lpstr>Manage of Routines</vt:lpstr>
      <vt:lpstr>Dynamic Loading for routines</vt:lpstr>
      <vt:lpstr>Dynamic Linking</vt:lpstr>
      <vt:lpstr>Swapping - 1</vt:lpstr>
      <vt:lpstr>Schematic View of Swapping</vt:lpstr>
      <vt:lpstr>Medium Term Scheduling Aggregation</vt:lpstr>
      <vt:lpstr>Swapping - 2</vt:lpstr>
      <vt:lpstr>Context Switch Time including Swapping - 3</vt:lpstr>
      <vt:lpstr>Context Switch Time including Swapping - 4</vt:lpstr>
      <vt:lpstr>Swapping on Mobile Systems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505</cp:revision>
  <cp:lastPrinted>2016-04-20T18:57:25Z</cp:lastPrinted>
  <dcterms:created xsi:type="dcterms:W3CDTF">2014-08-28T12:23:32Z</dcterms:created>
  <dcterms:modified xsi:type="dcterms:W3CDTF">2019-04-23T16:48:14Z</dcterms:modified>
</cp:coreProperties>
</file>