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8" r:id="rId4"/>
    <p:sldId id="299" r:id="rId5"/>
    <p:sldId id="300" r:id="rId6"/>
    <p:sldId id="313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4" r:id="rId15"/>
    <p:sldId id="309" r:id="rId16"/>
    <p:sldId id="312" r:id="rId17"/>
    <p:sldId id="311" r:id="rId18"/>
    <p:sldId id="260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30/04/2019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30/04/2019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30/04/2019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30/04/2019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30/04/2019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30/04/2019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30/04/2019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30/04/2019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30/04/2019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30/04/2019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30/04/2019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Segmentation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1268760"/>
            <a:ext cx="770255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Hardware point of view: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partitions and blocks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Segmentation (hardware)</a:t>
            </a:r>
          </a:p>
          <a:p>
            <a:pPr lvl="1">
              <a:lnSpc>
                <a:spcPct val="90000"/>
              </a:lnSpc>
              <a:tabLst>
                <a:tab pos="1831975" algn="l"/>
              </a:tabLst>
              <a:defRPr/>
            </a:pPr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mechanism that supports programmer’s view of memory</a:t>
            </a:r>
          </a:p>
          <a:p>
            <a:pPr lvl="1">
              <a:lnSpc>
                <a:spcPct val="90000"/>
              </a:lnSpc>
              <a:tabLst>
                <a:tab pos="1831975" algn="l"/>
              </a:tabLst>
              <a:defRPr/>
            </a:pPr>
            <a:r>
              <a:rPr lang="en-US" altLang="en-US" kern="0" noProof="0" dirty="0" smtClean="0">
                <a:solidFill>
                  <a:srgbClr val="000000"/>
                </a:solidFill>
                <a:latin typeface="Helvetica"/>
              </a:rPr>
              <a:t>Solution for external fragmentation</a:t>
            </a:r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endParaRPr lang="en-US" altLang="en-US" sz="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 program is a collection of segments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segment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a logical unit such as: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main program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procedure, function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local variable, global variable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common block</a:t>
            </a:r>
          </a:p>
          <a:p>
            <a:pPr>
              <a:lnSpc>
                <a:spcPct val="90000"/>
              </a:lnSpc>
              <a:buNone/>
              <a:tabLst>
                <a:tab pos="1831975" algn="l"/>
              </a:tabLst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		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array,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object, heap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stack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31975" algn="l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symbols table</a:t>
            </a:r>
          </a:p>
        </p:txBody>
      </p:sp>
    </p:spTree>
    <p:extLst>
      <p:ext uri="{BB962C8B-B14F-4D97-AF65-F5344CB8AC3E}">
        <p14:creationId xmlns:p14="http://schemas.microsoft.com/office/powerpoint/2010/main" val="23429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</a:t>
            </a:r>
            <a:r>
              <a:rPr lang="en-US" dirty="0"/>
              <a:t>View of a Program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17" y="1340768"/>
            <a:ext cx="3695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View of Segmentation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71600" y="1779588"/>
            <a:ext cx="2895600" cy="396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05000" y="2465388"/>
            <a:ext cx="9906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52600" y="3608388"/>
            <a:ext cx="9144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</a:rPr>
              <a:t>3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00400" y="3074988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</a:rPr>
              <a:t>2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24200" y="4065588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</a:rPr>
              <a:t>4</a:t>
            </a: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5638800" y="1779588"/>
            <a:ext cx="1143000" cy="3962400"/>
            <a:chOff x="3888" y="1056"/>
            <a:chExt cx="720" cy="2496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MS PGothic" pitchFamily="34" charset="-128"/>
                </a:endParaRPr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MS PGothic" pitchFamily="34" charset="-128"/>
                </a:endParaRP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  <a:ea typeface="MS PGothic" pitchFamily="34" charset="-128"/>
                </a:rPr>
                <a:t>4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  <a:ea typeface="MS PGothic" pitchFamily="34" charset="-128"/>
                </a:rPr>
                <a:t>2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  <a:ea typeface="MS PGothic" pitchFamily="34" charset="-128"/>
                </a:rPr>
                <a:t>3</a:t>
              </a:r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016125" y="5862638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Helvetica" pitchFamily="-84" charset="0"/>
              </a:rPr>
              <a:t>user space 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70450" y="5862638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Helvetica" pitchFamily="-84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8896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Segmentation</a:t>
            </a:r>
            <a:r>
              <a:rPr lang="es-MX" dirty="0"/>
              <a:t> </a:t>
            </a:r>
            <a:r>
              <a:rPr lang="es-MX" dirty="0" err="1" smtClean="0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268760"/>
            <a:ext cx="8208912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 address consists of a two tuple: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&lt;segment-number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offset 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&gt;,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28800" algn="l"/>
                <a:tab pos="2855913" algn="ctr"/>
              </a:tabLst>
              <a:defRPr/>
            </a:pP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Segment  table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maps two-dimensional physical addresses; each table entry has: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base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contains the starting physical address where the segments reside in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limit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specifies the length of the segment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28800" algn="l"/>
                <a:tab pos="2855913" algn="ctr"/>
              </a:tabLst>
              <a:defRPr/>
            </a:pP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Segment-table base register (STBR)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points to the segment table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 location in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28800" algn="l"/>
                <a:tab pos="2855913" algn="ctr"/>
              </a:tabLst>
              <a:defRPr/>
            </a:pP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Segment-table length register (STLR)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indicates number of segments used by a program;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28800" algn="l"/>
                <a:tab pos="2855913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                  segment number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legal if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&lt;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32806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Segmentation</a:t>
            </a:r>
            <a:r>
              <a:rPr lang="es-MX" dirty="0" smtClean="0"/>
              <a:t> </a:t>
            </a:r>
            <a:r>
              <a:rPr lang="es-MX" dirty="0" err="1" smtClean="0"/>
              <a:t>Example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13354"/>
              </p:ext>
            </p:extLst>
          </p:nvPr>
        </p:nvGraphicFramePr>
        <p:xfrm>
          <a:off x="1547664" y="1268760"/>
          <a:ext cx="6167005" cy="539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crobat Document" r:id="rId3" imgW="3333516" imgH="2914473" progId="AcroExch.Document.11">
                  <p:embed/>
                </p:oleObj>
              </mc:Choice>
              <mc:Fallback>
                <p:oleObj name="Acrobat Document" r:id="rId3" imgW="3333516" imgH="2914473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268760"/>
                        <a:ext cx="6167005" cy="539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Segmentation</a:t>
            </a:r>
            <a:r>
              <a:rPr lang="es-MX" dirty="0"/>
              <a:t> </a:t>
            </a:r>
            <a:r>
              <a:rPr lang="es-MX" dirty="0" smtClean="0"/>
              <a:t>Hardware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82771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30</a:t>
            </a:r>
            <a:r>
              <a:rPr lang="en-US" dirty="0" smtClean="0"/>
              <a:t>-abr-2019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Main Memory (cont.)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Contiguous</a:t>
            </a:r>
            <a:r>
              <a:rPr lang="es-MX" dirty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Allocation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67544" y="1340767"/>
            <a:ext cx="8208912" cy="4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 memory must support both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Contiguous memory allocation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one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early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Earlier, main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usually divided into two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partitions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Resident operating system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usually held in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low memory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with interrupt vector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processes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then held in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high memory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</a:p>
          <a:p>
            <a:pPr lvl="0">
              <a:defRPr/>
            </a:pPr>
            <a:endParaRPr kumimoji="1" lang="en-US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contained in a single contiguous section of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memory</a:t>
            </a:r>
          </a:p>
          <a:p>
            <a:pPr lvl="0">
              <a:defRPr/>
            </a:pPr>
            <a:r>
              <a:rPr lang="en-US" altLang="en-US" i="1" kern="0" dirty="0" smtClean="0">
                <a:solidFill>
                  <a:srgbClr val="000000"/>
                </a:solidFill>
                <a:latin typeface="Helvetica"/>
              </a:rPr>
              <a:t>Peripheral </a:t>
            </a:r>
            <a:r>
              <a:rPr lang="en-US" altLang="en-US" i="1" kern="0" dirty="0" smtClean="0">
                <a:solidFill>
                  <a:srgbClr val="000000"/>
                </a:solidFill>
                <a:latin typeface="Helvetica"/>
              </a:rPr>
              <a:t>controllers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, mapped into the </a:t>
            </a:r>
            <a:r>
              <a:rPr lang="en-US" altLang="en-US" i="1" kern="0" dirty="0" smtClean="0">
                <a:solidFill>
                  <a:srgbClr val="000000"/>
                </a:solidFill>
                <a:latin typeface="Helvetica"/>
              </a:rPr>
              <a:t>very last high memory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82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Protection</a:t>
            </a:r>
            <a:r>
              <a:rPr lang="es-MX" dirty="0" smtClean="0"/>
              <a:t> - 1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67544" y="1340767"/>
            <a:ext cx="8208912" cy="4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Relocation (Base) registers is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used to protect user processes from each other, and from changing operating-system code and data</a:t>
            </a:r>
          </a:p>
          <a:p>
            <a:pPr lvl="1"/>
            <a:r>
              <a:rPr lang="en-US" altLang="en-US" i="1" kern="0" dirty="0">
                <a:solidFill>
                  <a:srgbClr val="000000"/>
                </a:solidFill>
                <a:latin typeface="Helvetica"/>
              </a:rPr>
              <a:t>Base (relocation) register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contains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value of smallest physical address</a:t>
            </a:r>
          </a:p>
          <a:p>
            <a:pPr lvl="1"/>
            <a:r>
              <a:rPr lang="en-US" altLang="en-US" i="1" kern="0" dirty="0">
                <a:solidFill>
                  <a:srgbClr val="000000"/>
                </a:solidFill>
                <a:latin typeface="Helvetica"/>
              </a:rPr>
              <a:t>Limit register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contains range of logical addresses –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&lt;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limit register </a:t>
            </a:r>
          </a:p>
          <a:p>
            <a:pPr lvl="1"/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MMU maps logical address </a:t>
            </a:r>
            <a:r>
              <a:rPr lang="en-US" altLang="en-US" i="1" kern="0" dirty="0" smtClean="0">
                <a:solidFill>
                  <a:srgbClr val="000000"/>
                </a:solidFill>
                <a:latin typeface="Helvetica"/>
              </a:rPr>
              <a:t>dynamically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67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 - 2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1115616" y="2035063"/>
            <a:ext cx="6324600" cy="3482975"/>
          </a:xfrm>
        </p:spPr>
      </p:pic>
    </p:spTree>
    <p:extLst>
      <p:ext uri="{BB962C8B-B14F-4D97-AF65-F5344CB8AC3E}">
        <p14:creationId xmlns:p14="http://schemas.microsoft.com/office/powerpoint/2010/main" val="104862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/>
              <a:t>allocation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4293096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208911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Multiple-partition allocation, </a:t>
            </a:r>
            <a:r>
              <a:rPr kumimoji="1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partition – one process inside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</a:p>
          <a:p>
            <a:pPr lvl="1"/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ultiprogramming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degree limited by number of partitions: </a:t>
            </a:r>
            <a:r>
              <a:rPr lang="en-US" altLang="en-US" sz="1600" b="1" kern="0" noProof="0" dirty="0" smtClean="0">
                <a:solidFill>
                  <a:srgbClr val="0000FF"/>
                </a:solidFill>
                <a:latin typeface="Helvetica"/>
              </a:rPr>
              <a:t>fixed-sized</a:t>
            </a:r>
            <a:r>
              <a:rPr lang="en-US" altLang="en-US" sz="1600" b="1" kern="0" dirty="0" smtClean="0">
                <a:solidFill>
                  <a:srgbClr val="0000FF"/>
                </a:solidFill>
                <a:latin typeface="Helvetica"/>
              </a:rPr>
              <a:t> partition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Variable-partition 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sizes for efficiency (sized to a given process’ needs)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Hole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block of available memory; holes of various size are scattered throughout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When a process arrives, it is allocated memory from a </a:t>
            </a:r>
            <a:r>
              <a:rPr kumimoji="1" lang="en-US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hole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large enough to accommodate it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exiting frees its partition, adjacent free partitions combined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Operating system maintains information table about:</a:t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a) allocated partitions    b) free partitions (holes)</a:t>
            </a:r>
          </a:p>
        </p:txBody>
      </p:sp>
    </p:spTree>
    <p:extLst>
      <p:ext uri="{BB962C8B-B14F-4D97-AF65-F5344CB8AC3E}">
        <p14:creationId xmlns:p14="http://schemas.microsoft.com/office/powerpoint/2010/main" val="38845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Dynamic</a:t>
            </a:r>
            <a:r>
              <a:rPr lang="es-MX" dirty="0"/>
              <a:t> Storage-</a:t>
            </a:r>
            <a:r>
              <a:rPr lang="es-MX" dirty="0" err="1"/>
              <a:t>Allocation</a:t>
            </a:r>
            <a:r>
              <a:rPr lang="es-MX" dirty="0"/>
              <a:t> </a:t>
            </a:r>
            <a:r>
              <a:rPr lang="es-MX" dirty="0" err="1"/>
              <a:t>Problem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79513" y="1709738"/>
            <a:ext cx="7062787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First-fit</a:t>
            </a: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 Allocate the </a:t>
            </a:r>
            <a:r>
              <a:rPr kumimoji="1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first</a:t>
            </a: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hole that is big enough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Best-fit</a:t>
            </a: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 Allocate the </a:t>
            </a:r>
            <a:r>
              <a:rPr kumimoji="1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smallest</a:t>
            </a: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hole that is big enough; must search entire list, unless ordered by size 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Produces the smallest leftover hole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Worst-fit</a:t>
            </a: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 Allocate the </a:t>
            </a:r>
            <a:r>
              <a:rPr kumimoji="1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largest</a:t>
            </a: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hole; must also search entire list 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Produces the largest leftover hole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9163" y="1169988"/>
            <a:ext cx="610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Helvetica" pitchFamily="-84" charset="0"/>
              </a:rPr>
              <a:t>How to satisfy a request of size </a:t>
            </a:r>
            <a:r>
              <a:rPr lang="en-US" altLang="en-US" b="1" i="1" dirty="0" smtClean="0">
                <a:solidFill>
                  <a:srgbClr val="000000"/>
                </a:solidFill>
                <a:latin typeface="Helvetica" pitchFamily="-84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Helvetica" pitchFamily="-84" charset="0"/>
              </a:rPr>
              <a:t> from a list of free holes?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6163" y="4621213"/>
            <a:ext cx="7600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000000"/>
                </a:solidFill>
                <a:latin typeface="Helvetica" pitchFamily="-84" charset="0"/>
              </a:rPr>
              <a:t>First-fit</a:t>
            </a:r>
            <a:r>
              <a:rPr lang="en-US" altLang="en-US" dirty="0" smtClean="0">
                <a:solidFill>
                  <a:srgbClr val="000000"/>
                </a:solidFill>
                <a:latin typeface="Helvetica" pitchFamily="-84" charset="0"/>
              </a:rPr>
              <a:t> and </a:t>
            </a:r>
            <a:r>
              <a:rPr lang="en-US" altLang="en-US" i="1" dirty="0" smtClean="0">
                <a:solidFill>
                  <a:srgbClr val="000000"/>
                </a:solidFill>
                <a:latin typeface="Helvetica" pitchFamily="-84" charset="0"/>
              </a:rPr>
              <a:t>best-fit</a:t>
            </a:r>
            <a:r>
              <a:rPr lang="en-US" altLang="en-US" dirty="0" smtClean="0">
                <a:solidFill>
                  <a:srgbClr val="000000"/>
                </a:solidFill>
                <a:latin typeface="Helvetica" pitchFamily="-84" charset="0"/>
              </a:rPr>
              <a:t> better than </a:t>
            </a:r>
            <a:r>
              <a:rPr lang="en-US" altLang="en-US" i="1" dirty="0" smtClean="0">
                <a:solidFill>
                  <a:srgbClr val="000000"/>
                </a:solidFill>
                <a:latin typeface="Helvetica" pitchFamily="-84" charset="0"/>
              </a:rPr>
              <a:t>worst-fit</a:t>
            </a:r>
            <a:r>
              <a:rPr lang="en-US" altLang="en-US" dirty="0" smtClean="0">
                <a:solidFill>
                  <a:srgbClr val="000000"/>
                </a:solidFill>
                <a:latin typeface="Helvetica" pitchFamily="-84" charset="0"/>
              </a:rPr>
              <a:t>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234892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Fragmentation</a:t>
            </a:r>
            <a:r>
              <a:rPr lang="es-MX" dirty="0" smtClean="0"/>
              <a:t> - 1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67545" y="1556792"/>
            <a:ext cx="820891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External Fragmentation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total memory space exists to satisfy a request, but it is not contiguous</a:t>
            </a:r>
            <a:endParaRPr kumimoji="1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Internal Fragmentation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allocated memory (fixed-sized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blocks)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may be slightly larger than requested memory; this size difference is memory internal to a partition, but not being used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First fit analysis reveals that given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blocks allocated, 0.5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blocks lost to fragmentation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1/3 may be unusable -&gt;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50-percent rule</a:t>
            </a:r>
          </a:p>
          <a:p>
            <a:pPr lvl="0">
              <a:defRPr/>
            </a:pPr>
            <a:endParaRPr lang="en-US" altLang="en-US" b="1" kern="0" dirty="0" smtClean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548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Fragmentation</a:t>
            </a:r>
            <a:r>
              <a:rPr lang="es-MX" dirty="0"/>
              <a:t> - </a:t>
            </a:r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3568" y="1484784"/>
            <a:ext cx="777686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Reduce external fragmentation by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compaction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Shuffle memory contents to place all free memory together in one large block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Compaction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possible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only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if relocation is dynamic, and is done at execution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problem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Latch job in memory while it is involved in I/O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Do I/O only into OS buffers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Now consider that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backing store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2501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590</Words>
  <Application>Microsoft Office PowerPoint</Application>
  <PresentationFormat>Presentación en pantalla (4:3)</PresentationFormat>
  <Paragraphs>138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MS PGothic</vt:lpstr>
      <vt:lpstr>MS PGothic</vt:lpstr>
      <vt:lpstr>Arial</vt:lpstr>
      <vt:lpstr>Calibri</vt:lpstr>
      <vt:lpstr>Helvetica</vt:lpstr>
      <vt:lpstr>Monotype Sorts</vt:lpstr>
      <vt:lpstr>Verdana</vt:lpstr>
      <vt:lpstr>Webdings</vt:lpstr>
      <vt:lpstr>Tema de Office</vt:lpstr>
      <vt:lpstr>1_Diseño personalizado</vt:lpstr>
      <vt:lpstr>Diseño personalizado</vt:lpstr>
      <vt:lpstr>Acrobat Document</vt:lpstr>
      <vt:lpstr>SISTEMAS OPERATIVOS</vt:lpstr>
      <vt:lpstr>Memory Management</vt:lpstr>
      <vt:lpstr>Contiguous Memory Allocation</vt:lpstr>
      <vt:lpstr>Memory Protection - 1</vt:lpstr>
      <vt:lpstr>Memory Protection - 2</vt:lpstr>
      <vt:lpstr>Memory allocation</vt:lpstr>
      <vt:lpstr>Dynamic Storage-Allocation Problem</vt:lpstr>
      <vt:lpstr>Memory Fragmentation - 1</vt:lpstr>
      <vt:lpstr>Memory Fragmentation - 2</vt:lpstr>
      <vt:lpstr>Segmentation</vt:lpstr>
      <vt:lpstr>Programmer’s View of a Program</vt:lpstr>
      <vt:lpstr>Logical View of Segmentation</vt:lpstr>
      <vt:lpstr>Segmentation Architecture</vt:lpstr>
      <vt:lpstr>Segmentation Example</vt:lpstr>
      <vt:lpstr>Segmentation Hardware Architecture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520</cp:revision>
  <cp:lastPrinted>2016-02-11T00:30:33Z</cp:lastPrinted>
  <dcterms:created xsi:type="dcterms:W3CDTF">2014-08-28T12:23:32Z</dcterms:created>
  <dcterms:modified xsi:type="dcterms:W3CDTF">2019-04-30T16:05:55Z</dcterms:modified>
</cp:coreProperties>
</file>