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4"/>
  </p:notesMasterIdLst>
  <p:handoutMasterIdLst>
    <p:handoutMasterId r:id="rId15"/>
  </p:handoutMasterIdLst>
  <p:sldIdLst>
    <p:sldId id="25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260" r:id="rId13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92" d="100"/>
          <a:sy n="92" d="100"/>
        </p:scale>
        <p:origin x="84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14/05/2019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14/05/2019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7196-5873-45BE-BEC7-082ACF2D7F15}" type="datetime1">
              <a:rPr lang="es-MX" smtClean="0"/>
              <a:t>14/05/2019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0DE5-FB66-47CB-8EAE-0A2BAEA5A22E}" type="datetime1">
              <a:rPr lang="es-MX" smtClean="0"/>
              <a:t>14/05/2019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E83-C453-4797-85C5-499CD512B509}" type="datetime1">
              <a:rPr lang="es-MX" smtClean="0"/>
              <a:t>14/05/2019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D5FF-A735-44D4-8806-B4FB1A265B91}" type="datetime1">
              <a:rPr lang="es-MX" smtClean="0"/>
              <a:t>14/05/2019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B04E-B08A-490F-93F5-2995EF7E9898}" type="datetime1">
              <a:rPr lang="es-MX" smtClean="0"/>
              <a:t>14/05/2019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B67-54FC-41D0-93E7-744112094ADA}" type="datetime1">
              <a:rPr lang="es-MX" smtClean="0"/>
              <a:t>14/05/2019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15-3D60-48CD-A099-4934745CC9EF}" type="datetime1">
              <a:rPr lang="es-MX" smtClean="0"/>
              <a:t>14/05/2019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1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58BD-8D04-4600-8276-6F65C34920D9}" type="datetime1">
              <a:rPr lang="es-MX" smtClean="0"/>
              <a:t>14/05/2019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7BF-1028-46CE-BADC-A9C4CF1CE01E}" type="datetime1">
              <a:rPr lang="es-MX" smtClean="0"/>
              <a:t>14/05/2019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1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E7A7-7073-4D80-BAE9-ADEFA029CFD2}" type="datetime1">
              <a:rPr lang="es-MX" smtClean="0"/>
              <a:t>14/05/2019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B1F3-A870-4D3D-93D7-22CBC53CC7DF}" type="datetime1">
              <a:rPr lang="es-MX" smtClean="0"/>
              <a:t>14/05/2019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474-50DF-4F82-AEE3-B1FEE12F32AB}" type="datetime1">
              <a:rPr lang="es-MX" smtClean="0"/>
              <a:t>14/05/2019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64-8E33-4BCF-ACEE-4171F2D3179E}" type="datetime1">
              <a:rPr lang="es-MX" smtClean="0"/>
              <a:t>14/05/2019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9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9844-D4FE-4555-9666-801E826C5D57}" type="datetime1">
              <a:rPr lang="es-MX" smtClean="0"/>
              <a:t>14/05/2019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51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BF9E-426E-48B9-AA02-407606189C4A}" type="datetime1">
              <a:rPr lang="es-MX" smtClean="0"/>
              <a:t>14/05/2019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5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C814-FB56-4672-AC67-59FB68EF482B}" type="datetime1">
              <a:rPr lang="es-MX" smtClean="0"/>
              <a:t>14/05/2019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FF0-E8B8-425E-A886-F99B551FEF17}" type="datetime1">
              <a:rPr lang="es-MX" smtClean="0"/>
              <a:t>14/05/2019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D45-48C5-4C3F-AF8F-2DD4034656F9}" type="datetime1">
              <a:rPr lang="es-MX" smtClean="0"/>
              <a:t>14/05/2019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10BC-801F-4204-B5E8-770F077DD344}" type="datetime1">
              <a:rPr lang="es-MX" smtClean="0"/>
              <a:t>14/05/2019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302-B839-4DD6-817E-687CAC193D4D}" type="datetime1">
              <a:rPr lang="es-MX" smtClean="0"/>
              <a:t>14/05/2019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CB3A-5BB6-42C8-9D7E-B96F107C3FC0}" type="datetime1">
              <a:rPr lang="es-MX" smtClean="0"/>
              <a:t>14/05/2019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D4D-0F7B-4849-9539-01E9E3374BAE}" type="datetime1">
              <a:rPr lang="es-MX" smtClean="0"/>
              <a:t>14/05/2019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CE6-D191-4480-BF21-A0A76A54FD6D}" type="datetime1">
              <a:rPr lang="es-MX" smtClean="0"/>
              <a:t>14/05/2019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BC05-1A24-419D-8876-DCE128709C13}" type="datetime1">
              <a:rPr lang="es-MX" smtClean="0"/>
              <a:t>14/05/2019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CEEB-5388-4884-8E5E-08F219B0186B}" type="datetime1">
              <a:rPr lang="es-MX" smtClean="0"/>
              <a:t>14/05/2019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B73-DD46-4DF3-8798-0B71AFBEA110}" type="datetime1">
              <a:rPr lang="es-MX" smtClean="0"/>
              <a:t>14/05/2019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6CB-C6AA-4FB6-820E-2CE38BE796E3}" type="datetime1">
              <a:rPr lang="es-MX" smtClean="0"/>
              <a:t>14/05/2019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DC25-EEDC-4E23-87BA-2DC5EA999B9B}" type="datetime1">
              <a:rPr lang="es-MX" smtClean="0"/>
              <a:t>14/05/2019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B969-A238-4186-AA2A-B5FB62C834DD}" type="datetime1">
              <a:rPr lang="es-MX" smtClean="0"/>
              <a:t>14/05/2019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901-053B-473A-A41F-8D3D7E762177}" type="datetime1">
              <a:rPr lang="es-MX" smtClean="0"/>
              <a:t>14/05/2019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000-09CE-46FA-B5A6-C144F987BB4D}" type="datetime1">
              <a:rPr lang="es-MX" smtClean="0"/>
              <a:t>14/05/2019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D5D4-BA7E-48DC-A8C0-9491FC0D68D8}" type="datetime1">
              <a:rPr lang="es-MX" smtClean="0"/>
              <a:t>14/05/2019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B809-7C1A-4DFA-8F82-C580A8F2EABB}" type="datetime1">
              <a:rPr lang="es-MX" smtClean="0"/>
              <a:t>14/05/2019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45-351B-40A1-AA7C-22B7A3398999}" type="datetime1">
              <a:rPr lang="es-MX" smtClean="0"/>
              <a:t>14/05/2019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2F0E-5F1A-4E9D-B07E-12E5F497CCBF}" type="datetime1">
              <a:rPr lang="es-MX" smtClean="0"/>
              <a:t>14/05/2019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1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014F-8CFC-4CDC-93C5-E61A87882B43}" type="datetime1">
              <a:rPr lang="es-MX" smtClean="0"/>
              <a:t>14/05/2019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SO</a:t>
            </a:r>
          </a:p>
          <a:p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References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Presentación</a:t>
            </a:r>
            <a:r>
              <a:rPr lang="en-US" dirty="0" smtClean="0"/>
              <a:t> de Ramon Ríos.</a:t>
            </a:r>
            <a:endParaRPr lang="en-US" dirty="0"/>
          </a:p>
          <a:p>
            <a:r>
              <a:rPr lang="en-US" dirty="0" err="1" smtClean="0"/>
              <a:t>Capítulos</a:t>
            </a:r>
            <a:r>
              <a:rPr lang="en-US" dirty="0" smtClean="0"/>
              <a:t>: Operating </a:t>
            </a:r>
            <a:r>
              <a:rPr lang="en-US" dirty="0"/>
              <a:t>System Concepts; </a:t>
            </a:r>
            <a:r>
              <a:rPr lang="en-US" dirty="0" err="1" smtClean="0"/>
              <a:t>Silberschatz</a:t>
            </a:r>
            <a:r>
              <a:rPr lang="en-US" dirty="0"/>
              <a:t>, Galvin, Gagne.</a:t>
            </a:r>
            <a:endParaRPr lang="en-US" dirty="0" smtClean="0"/>
          </a:p>
          <a:p>
            <a:r>
              <a:rPr lang="en-US" dirty="0" smtClean="0"/>
              <a:t>14-may-2019</a:t>
            </a:r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10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Memory</a:t>
            </a:r>
            <a:r>
              <a:rPr lang="es-MX" dirty="0"/>
              <a:t> Management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marL="0" lvl="0" indent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algn="ctr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Main Memory (cont.)</a:t>
            </a: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17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Paging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467545" y="1196752"/>
            <a:ext cx="8208912" cy="476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Physical  address space of a process can be noncontiguous; process is allocated physical memory whenever the latter is available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Avoids external fragmentation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Avoids problem of varying sized memory chunks</a:t>
            </a:r>
            <a:endParaRPr kumimoji="1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Divide physical memory into fixed-sized blocks called 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frames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Size is power of 2, between 512 bytes and 16 Mbytes</a:t>
            </a:r>
            <a:endParaRPr kumimoji="1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Divide logical memory into blocks of same size called 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pages</a:t>
            </a:r>
            <a:endParaRPr kumimoji="1" lang="en-US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Keep track of all free frames</a:t>
            </a:r>
            <a:endParaRPr kumimoji="1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To run a program of size </a:t>
            </a:r>
            <a:r>
              <a:rPr kumimoji="1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N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pages, need to find </a:t>
            </a:r>
            <a:r>
              <a:rPr kumimoji="1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N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free frames and load program</a:t>
            </a:r>
            <a:endParaRPr kumimoji="1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Set up a 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page table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to translate logical to physical addresses</a:t>
            </a:r>
            <a:endParaRPr kumimoji="1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Backing store likewise split into pages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Still have Internal fragmentation</a:t>
            </a:r>
          </a:p>
        </p:txBody>
      </p:sp>
    </p:spTree>
    <p:extLst>
      <p:ext uri="{BB962C8B-B14F-4D97-AF65-F5344CB8AC3E}">
        <p14:creationId xmlns:p14="http://schemas.microsoft.com/office/powerpoint/2010/main" val="331385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Address</a:t>
            </a:r>
            <a:r>
              <a:rPr lang="es-MX" dirty="0"/>
              <a:t> </a:t>
            </a:r>
            <a:r>
              <a:rPr lang="es-MX" dirty="0" err="1"/>
              <a:t>Translation</a:t>
            </a:r>
            <a:r>
              <a:rPr lang="es-MX" dirty="0"/>
              <a:t> </a:t>
            </a:r>
            <a:r>
              <a:rPr lang="es-MX" dirty="0" err="1"/>
              <a:t>Scheme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 bwMode="auto">
          <a:xfrm>
            <a:off x="841375" y="1412776"/>
            <a:ext cx="7299325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Address generated by CPU is divided into: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Page number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(</a:t>
            </a:r>
            <a:r>
              <a:rPr kumimoji="1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)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– used as an index into a 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page table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which contains base address of each page in physical memory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Page offset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(</a:t>
            </a:r>
            <a:r>
              <a:rPr kumimoji="1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)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– combined with base address to define the physical memory address that is sent to the memory unit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None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For given logical address space 2</a:t>
            </a:r>
            <a:r>
              <a:rPr kumimoji="1" lang="en-US" altLang="en-US" sz="1800" b="0" i="1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and page size</a:t>
            </a:r>
            <a:r>
              <a:rPr kumimoji="1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2</a:t>
            </a:r>
            <a:r>
              <a:rPr kumimoji="1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n</a:t>
            </a: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3170138"/>
            <a:ext cx="33432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52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Paging</a:t>
            </a:r>
            <a:r>
              <a:rPr lang="es-MX" dirty="0"/>
              <a:t> Hardware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5</a:t>
            </a:fld>
            <a:endParaRPr lang="es-MX" dirty="0"/>
          </a:p>
        </p:txBody>
      </p:sp>
      <p:pic>
        <p:nvPicPr>
          <p:cNvPr id="6" name="Picture 4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23" y="1700808"/>
            <a:ext cx="622617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1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Model of Logical and  Physical Memory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  <p:pic>
        <p:nvPicPr>
          <p:cNvPr id="6" name="Picture 10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412776"/>
            <a:ext cx="4938712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06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Paging</a:t>
            </a:r>
            <a:r>
              <a:rPr lang="es-MX" dirty="0"/>
              <a:t> </a:t>
            </a:r>
            <a:r>
              <a:rPr lang="es-MX" dirty="0" err="1" smtClean="0"/>
              <a:t>Example</a:t>
            </a:r>
            <a:r>
              <a:rPr lang="es-MX" dirty="0" smtClean="0"/>
              <a:t> - 1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</a:t>
            </a:fld>
            <a:endParaRPr lang="es-MX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96752"/>
            <a:ext cx="4192364" cy="522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11561" y="4509120"/>
            <a:ext cx="3456383" cy="70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000000"/>
                </a:solidFill>
                <a:latin typeface="Helvetica" pitchFamily="-84" charset="0"/>
              </a:rPr>
              <a:t>n</a:t>
            </a:r>
            <a:r>
              <a:rPr lang="en-US" altLang="en-US" sz="1600" dirty="0" smtClean="0">
                <a:solidFill>
                  <a:srgbClr val="000000"/>
                </a:solidFill>
                <a:latin typeface="Helvetica" pitchFamily="-84" charset="0"/>
              </a:rPr>
              <a:t>=2 and </a:t>
            </a:r>
            <a:r>
              <a:rPr lang="en-US" altLang="en-US" sz="1600" i="1" dirty="0" smtClean="0">
                <a:solidFill>
                  <a:srgbClr val="000000"/>
                </a:solidFill>
                <a:latin typeface="Helvetica" pitchFamily="-84" charset="0"/>
              </a:rPr>
              <a:t>m</a:t>
            </a:r>
            <a:r>
              <a:rPr lang="en-US" altLang="en-US" sz="1600" dirty="0" smtClean="0">
                <a:solidFill>
                  <a:srgbClr val="000000"/>
                </a:solidFill>
                <a:latin typeface="Helvetica" pitchFamily="-84" charset="0"/>
              </a:rPr>
              <a:t>=4 : 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Helvetica" pitchFamily="-84" charset="0"/>
              </a:rPr>
              <a:t>16-byte memory, and 4-byte pages</a:t>
            </a:r>
          </a:p>
        </p:txBody>
      </p:sp>
    </p:spTree>
    <p:extLst>
      <p:ext uri="{BB962C8B-B14F-4D97-AF65-F5344CB8AC3E}">
        <p14:creationId xmlns:p14="http://schemas.microsoft.com/office/powerpoint/2010/main" val="82919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Paging</a:t>
            </a:r>
            <a:r>
              <a:rPr lang="es-MX" dirty="0" smtClean="0"/>
              <a:t> </a:t>
            </a:r>
            <a:r>
              <a:rPr lang="es-MX" dirty="0" err="1" smtClean="0"/>
              <a:t>Example</a:t>
            </a:r>
            <a:r>
              <a:rPr lang="es-MX" dirty="0" smtClean="0"/>
              <a:t> - 2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95536" y="1268760"/>
            <a:ext cx="8337550" cy="482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Calculating internal fragmentation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Page size = 2,048 bytes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Process size = 72,766 bytes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35 pages + 1,086 bytes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Internal fragmentation of 2,048 - 1,086 = 962 bytes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Worst case fragmentation = 1 frame – 1 byte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On average fragmentation = 1 / 2 frame size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So small frame sizes desirable?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But each page table entry takes memory to track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Page sizes growing over time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Solaris supports two page sizes – 8 KB and 4 MB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Process view and physical memory now very different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By implementation process can only access its own memory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7239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Free </a:t>
            </a:r>
            <a:r>
              <a:rPr lang="es-MX" dirty="0" err="1"/>
              <a:t>Frames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9</a:t>
            </a:fld>
            <a:endParaRPr lang="es-MX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44599"/>
            <a:ext cx="7128792" cy="511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795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5432</TotalTime>
  <Words>359</Words>
  <Application>Microsoft Office PowerPoint</Application>
  <PresentationFormat>Presentación en pantalla 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ＭＳ Ｐゴシック</vt:lpstr>
      <vt:lpstr>ＭＳ Ｐゴシック</vt:lpstr>
      <vt:lpstr>Arial</vt:lpstr>
      <vt:lpstr>Calibri</vt:lpstr>
      <vt:lpstr>Helvetica</vt:lpstr>
      <vt:lpstr>Monotype Sorts</vt:lpstr>
      <vt:lpstr>Webdings</vt:lpstr>
      <vt:lpstr>Tema de Office</vt:lpstr>
      <vt:lpstr>1_Diseño personalizado</vt:lpstr>
      <vt:lpstr>Diseño personalizado</vt:lpstr>
      <vt:lpstr>SISTEMAS OPERATIVOS</vt:lpstr>
      <vt:lpstr>Memory Management</vt:lpstr>
      <vt:lpstr>Paging</vt:lpstr>
      <vt:lpstr>Address Translation Scheme</vt:lpstr>
      <vt:lpstr>Paging Hardware</vt:lpstr>
      <vt:lpstr>Paging Model of Logical and  Physical Memory</vt:lpstr>
      <vt:lpstr>Paging Example - 1</vt:lpstr>
      <vt:lpstr>Paging Example - 2</vt:lpstr>
      <vt:lpstr>Free Frames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519</cp:revision>
  <cp:lastPrinted>2016-02-11T00:30:33Z</cp:lastPrinted>
  <dcterms:created xsi:type="dcterms:W3CDTF">2014-08-28T12:23:32Z</dcterms:created>
  <dcterms:modified xsi:type="dcterms:W3CDTF">2019-05-14T16:41:20Z</dcterms:modified>
</cp:coreProperties>
</file>