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10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260" r:id="rId20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16/05/2019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16/05/2019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16/05/2019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16/05/2019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16/05/2019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16/05/2019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16/05/2019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16/05/2019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16/05/2019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16/05/2019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16/05/2019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Demand</a:t>
            </a:r>
            <a:r>
              <a:rPr lang="es-MX" dirty="0"/>
              <a:t> </a:t>
            </a:r>
            <a:r>
              <a:rPr lang="es-MX" dirty="0" err="1" smtClean="0"/>
              <a:t>Paging</a:t>
            </a:r>
            <a:r>
              <a:rPr lang="es-MX" dirty="0" smtClean="0"/>
              <a:t> </a:t>
            </a:r>
            <a:r>
              <a:rPr lang="es-MX" dirty="0" err="1" smtClean="0"/>
              <a:t>Scheme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268760"/>
            <a:ext cx="44219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Could bring entire process into memory at load time - </a:t>
            </a:r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Lazy swapper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Or bring a page into memory only when it is needed - </a:t>
            </a:r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pager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Less I/O needed, no unnecessary I/O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Less memory needed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Faster response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More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Similar to paging system with swapping (diagram on right)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is needed 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 reference to it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invalid reference 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 abort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not-in-memory  bring to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sym typeface="Symbol" pitchFamily="18" charset="2"/>
            </a:endParaRPr>
          </a:p>
        </p:txBody>
      </p:sp>
      <p:pic>
        <p:nvPicPr>
          <p:cNvPr id="7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62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Demand</a:t>
            </a:r>
            <a:r>
              <a:rPr lang="es-MX" dirty="0"/>
              <a:t> </a:t>
            </a:r>
            <a:r>
              <a:rPr lang="es-MX" dirty="0" err="1" smtClean="0"/>
              <a:t>Paging</a:t>
            </a:r>
            <a:r>
              <a:rPr lang="es-MX" dirty="0" smtClean="0"/>
              <a:t>.  Basic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412776"/>
            <a:ext cx="82089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With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swapping in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pager guesses which pages will be used before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swapping out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again, then p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ager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brings in only those pages into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memory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to determine that set of pages?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Need new MMU functionality to implement demand paging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pages needed are already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resident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 difference from non demand-paging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page needed and not memory resident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Need to detect and load the page into memory from storage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Without changing program behavior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Without programmer needing to change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Valid-Invalid Bit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268759"/>
            <a:ext cx="8208912" cy="52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With each page table entry a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valid–invalid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bit is associated</a:t>
            </a: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</a:b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 in-memory –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memory resident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,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i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 not-in-memory)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Initially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valid–invalid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bit is set to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i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on all entries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Example of a page table snapshot:</a:t>
            </a: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/>
            </a:r>
            <a:b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sym typeface="Symbol" pitchFamily="18" charset="2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25" y="2636912"/>
            <a:ext cx="3133737" cy="313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29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r>
              <a:rPr lang="en-US" altLang="en-US" dirty="0" smtClean="0"/>
              <a:t>Table: some pages are not </a:t>
            </a:r>
            <a:r>
              <a:rPr lang="en-US" altLang="en-US" dirty="0"/>
              <a:t>in Main Memory</a:t>
            </a:r>
            <a:endParaRPr lang="es-MX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7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340768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45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Page </a:t>
            </a:r>
            <a:r>
              <a:rPr lang="es-MX" dirty="0" err="1" smtClean="0"/>
              <a:t>Fault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5" y="1412776"/>
            <a:ext cx="8208912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If during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MMU address mapping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,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there is a reference to a page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 with </a:t>
            </a:r>
            <a:r>
              <a:rPr lang="en-US" altLang="en-US" i="1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valid–invalid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bit in </a:t>
            </a:r>
            <a:r>
              <a:rPr lang="en-US" altLang="en-US" b="1" kern="0" dirty="0" err="1" smtClean="0">
                <a:solidFill>
                  <a:srgbClr val="FF0000"/>
                </a:solidFill>
                <a:latin typeface="Helvetica"/>
                <a:sym typeface="Symbol" pitchFamily="18" charset="2"/>
              </a:rPr>
              <a:t>i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, in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page table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entry,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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cause a trap to operating system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  <a:sym typeface="Symbol" pitchFamily="18" charset="2"/>
              </a:rPr>
              <a:t>page fault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  <a:sym typeface="Symbol" pitchFamily="18" charset="2"/>
              </a:rPr>
              <a:t> </a:t>
            </a:r>
            <a:endParaRPr lang="en-US" altLang="en-US" kern="0" dirty="0">
              <a:solidFill>
                <a:srgbClr val="000000"/>
              </a:solidFill>
              <a:latin typeface="Helvetica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AutoNum type="arabicPeriod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Operating system looks at another table (of PCBs) to decide:</a:t>
            </a:r>
          </a:p>
          <a:p>
            <a:pPr marL="798513" marR="0" lvl="1" indent="-34131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Invalid reference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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abort</a:t>
            </a:r>
          </a:p>
          <a:p>
            <a:pPr marL="798513" marR="0" lvl="1" indent="-34131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Just not in memory, just in the swap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 area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sym typeface="Symbol" pitchFamily="18" charset="2"/>
            </a:endParaRPr>
          </a:p>
          <a:p>
            <a:pPr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+mj-lt"/>
              <a:buAutoNum type="alphaLcParenR"/>
              <a:defRPr/>
            </a:pP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Find free frame</a:t>
            </a:r>
          </a:p>
          <a:p>
            <a:pPr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+mj-lt"/>
              <a:buAutoNum type="alphaLcParenR"/>
              <a:defRPr/>
            </a:pP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Swap page into frame via scheduled disk operation</a:t>
            </a:r>
          </a:p>
          <a:p>
            <a:pPr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+mj-lt"/>
              <a:buAutoNum type="alphaLcParenR"/>
              <a:defRPr/>
            </a:pP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Reset tables to indicate page now in memory</a:t>
            </a:r>
            <a:b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</a:b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Set validation bit = </a:t>
            </a:r>
            <a:r>
              <a:rPr kumimoji="1" lang="en-US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v</a:t>
            </a:r>
            <a:endParaRPr kumimoji="1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sym typeface="Symbol" pitchFamily="18" charset="2"/>
            </a:endParaRPr>
          </a:p>
          <a:p>
            <a:pPr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+mj-lt"/>
              <a:buAutoNum type="alphaLcParenR"/>
              <a:defRPr/>
            </a:pPr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35748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Handling a Page Fault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340768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8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There is no Free Frame?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8081" y="1412776"/>
            <a:ext cx="7300912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Used up by process pages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Also in demand from the kernel, I/O buffers, </a:t>
            </a:r>
            <a:r>
              <a:rPr kumimoji="1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etc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much to allocate to each?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replacement – find some page in memory, but not really in use, page it out (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 out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Algorithm – terminate? swap out? replace the page?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Performance – want an algorithm which will result in minimum number of page faults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Same page may be brought into memory several times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8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16-may-2019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Management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Virtual Memory</a:t>
            </a: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Windows NT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Why</a:t>
            </a:r>
            <a:r>
              <a:rPr lang="es-MX" dirty="0" smtClean="0"/>
              <a:t> Virtual </a:t>
            </a:r>
            <a:r>
              <a:rPr lang="es-MX" dirty="0" err="1" smtClean="0"/>
              <a:t>Memory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1369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Program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needs to be in memory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Main, user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routines, data structures, system routines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What’s going on if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only few processes can be in memory, because some of them are huge? CPU view _________     Users view _______ 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Entire program code not needed at same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Consider ability to execute partially-loaded program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no longer constrained by limits of physical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program takes less memory while running -&gt; more programs run at the same time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Increased CPU utilization and throughput with no increase in response time or turnaround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Less I/O needed to load or swap programs into memory -&gt; each user program runs faster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5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Virtual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08912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n-US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 memory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separation of user logical memory from physical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Only part of the program needs to be in memory for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More programs running concurrently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Less I/O needed to load or swap processes</a:t>
            </a:r>
          </a:p>
          <a:p>
            <a:pPr lvl="1"/>
            <a:endParaRPr lang="en-US" altLang="en-US" sz="1600" kern="0" dirty="0" smtClean="0">
              <a:solidFill>
                <a:srgbClr val="000000"/>
              </a:solidFill>
              <a:latin typeface="Helvetica"/>
            </a:endParaRPr>
          </a:p>
          <a:p>
            <a:pPr lvl="1"/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Logical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address space can therefore be much larger than physical address space (</a:t>
            </a:r>
            <a:r>
              <a:rPr lang="en-US" altLang="en-US" sz="1200" kern="0" dirty="0">
                <a:solidFill>
                  <a:srgbClr val="000000"/>
                </a:solidFill>
                <a:latin typeface="Helvetica"/>
              </a:rPr>
              <a:t>next slide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lvl="1"/>
            <a:endParaRPr lang="en-US" altLang="en-US" sz="1600" kern="0" dirty="0" smtClean="0">
              <a:solidFill>
                <a:srgbClr val="000000"/>
              </a:solidFill>
              <a:latin typeface="Helvetica"/>
            </a:endParaRPr>
          </a:p>
          <a:p>
            <a:pPr lvl="1"/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Allows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for more efficient process 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creation;  how?</a:t>
            </a:r>
          </a:p>
          <a:p>
            <a:pPr lvl="1"/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Allows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physical address spaces to be shared by several 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processes ; how?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7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Memory larger than </a:t>
            </a:r>
            <a:r>
              <a:rPr lang="en-US" dirty="0"/>
              <a:t>Physical 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5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18073"/>
            <a:ext cx="6336705" cy="502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41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Virtual </a:t>
            </a:r>
            <a:r>
              <a:rPr lang="es-MX" dirty="0" err="1" smtClean="0"/>
              <a:t>address</a:t>
            </a:r>
            <a:r>
              <a:rPr lang="es-MX" dirty="0" smtClean="0"/>
              <a:t> </a:t>
            </a:r>
            <a:r>
              <a:rPr lang="es-MX" dirty="0" err="1" smtClean="0"/>
              <a:t>space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1268760"/>
            <a:ext cx="7488832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n-US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 / logical address space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logical view of how process is stored in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Usually start at address 0, contiguous addresses until end of space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Meanwhile, physical memory organized in page frames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MMU must map logical to physical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19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Virtual-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 smtClean="0"/>
              <a:t>Space</a:t>
            </a:r>
            <a:r>
              <a:rPr lang="es-MX" dirty="0" smtClean="0"/>
              <a:t> - 2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71" y="1446867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291292"/>
            <a:ext cx="4968552" cy="5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Usually design logical address space for stack to start at Max logical address and grow “down” while heap grows “up”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Maximizes address space use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Unused address space between the two is hole</a:t>
            </a:r>
          </a:p>
          <a:p>
            <a:pPr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No physical memory needed until heap or stack grows to a given new page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Enables </a:t>
            </a:r>
            <a:r>
              <a:rPr kumimoji="1" lang="en-US" altLang="en-US" sz="1600" b="1" dirty="0" smtClean="0">
                <a:solidFill>
                  <a:srgbClr val="3366FF"/>
                </a:solidFill>
                <a:latin typeface="Helvetica" pitchFamily="-84" charset="0"/>
              </a:rPr>
              <a:t>sparse 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address spaces with holes left for growth, dynamically linked libraries, shared memory, etc.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System libraries shared via mapping into virtual address space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Shared memory by mapping pages read-write into virtual address space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Pages can be shared during </a:t>
            </a:r>
            <a:r>
              <a:rPr kumimoji="1" lang="en-US" alt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vfork</a:t>
            </a:r>
            <a:r>
              <a:rPr kumimoji="1" lang="en-US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  <a:cs typeface="Courier New" pitchFamily="49" charset="0"/>
              </a:rPr>
              <a:t>, speeding process creation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 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dirty="0" smtClean="0">
              <a:solidFill>
                <a:srgbClr val="000000"/>
              </a:solidFill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 </a:t>
            </a:r>
            <a:r>
              <a:rPr lang="en-US" dirty="0" smtClean="0"/>
              <a:t>with </a:t>
            </a:r>
            <a:r>
              <a:rPr lang="en-US" dirty="0"/>
              <a:t>Virtual 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64" y="1556792"/>
            <a:ext cx="62960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6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Loading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1268760"/>
            <a:ext cx="7488832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How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an executable program might be loaded from disk into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memory?: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Load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the entire program in physical memory at 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execution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time</a:t>
            </a:r>
          </a:p>
          <a:p>
            <a:pPr lvl="1">
              <a:defRPr/>
            </a:pP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But we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may 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not initially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need the entire program in memory</a:t>
            </a:r>
            <a:endParaRPr lang="en-US" altLang="en-US" sz="1600" i="1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Techniques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to load programs into a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 memory scheme: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Demand </a:t>
            </a:r>
            <a:r>
              <a:rPr kumimoji="1" lang="en-US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paging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Demand </a:t>
            </a:r>
            <a:r>
              <a:rPr kumimoji="1" lang="en-US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09441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834</Words>
  <Application>Microsoft Office PowerPoint</Application>
  <PresentationFormat>Presentación en pantalla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Courier New</vt:lpstr>
      <vt:lpstr>Helvetica</vt:lpstr>
      <vt:lpstr>Monotype Sorts</vt:lpstr>
      <vt:lpstr>Symbol</vt:lpstr>
      <vt:lpstr>Webdings</vt:lpstr>
      <vt:lpstr>Tema de Office</vt:lpstr>
      <vt:lpstr>1_Diseño personalizado</vt:lpstr>
      <vt:lpstr>Diseño personalizado</vt:lpstr>
      <vt:lpstr>SISTEMAS OPERATIVOS</vt:lpstr>
      <vt:lpstr>Memory Management</vt:lpstr>
      <vt:lpstr>Why Virtual Memory?</vt:lpstr>
      <vt:lpstr>Virtual Memory</vt:lpstr>
      <vt:lpstr>Virtual Memory larger than Physical Memory</vt:lpstr>
      <vt:lpstr>Virtual address space - 1</vt:lpstr>
      <vt:lpstr>Virtual-address Space - 2</vt:lpstr>
      <vt:lpstr>Shared Library with Virtual Memory</vt:lpstr>
      <vt:lpstr>Loading processes</vt:lpstr>
      <vt:lpstr>Demand Paging Scheme</vt:lpstr>
      <vt:lpstr>Demand Paging.  Basic Concepts</vt:lpstr>
      <vt:lpstr>Valid-Invalid Bit</vt:lpstr>
      <vt:lpstr>Page Table: some pages are not in Main Memory</vt:lpstr>
      <vt:lpstr>Page Fault</vt:lpstr>
      <vt:lpstr>Steps in Handling a Page Fault</vt:lpstr>
      <vt:lpstr>What Happens if There is no Free Frame?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544</cp:revision>
  <cp:lastPrinted>2016-02-11T00:30:33Z</cp:lastPrinted>
  <dcterms:created xsi:type="dcterms:W3CDTF">2014-08-28T12:23:32Z</dcterms:created>
  <dcterms:modified xsi:type="dcterms:W3CDTF">2019-05-16T17:04:30Z</dcterms:modified>
</cp:coreProperties>
</file>