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59059E2-A346-4CDF-A34D-509A959C1D29}">
  <a:tblStyle styleId="{D59059E2-A346-4CDF-A34D-509A959C1D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yberpuerta.mx/Computo-Hardware/Discos-Duros-SSD-NAS/SSD/Filtro/Marca/KINGSTON/Marca/ADATA/Marca/SANDISK/"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7dc7fa1899040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07dc7fa1899040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vida de un disco de estado sólido depende totalmente del número de lecturas y escrituras. Sin embargo, los discos de estado sólido cuentan con un mecanismo llamado </a:t>
            </a:r>
            <a:r>
              <a:rPr i="1" lang="es"/>
              <a:t>trim</a:t>
            </a:r>
            <a:r>
              <a:rPr lang="es"/>
              <a:t> que le permite al sistema </a:t>
            </a:r>
            <a:r>
              <a:rPr lang="es"/>
              <a:t>operativo</a:t>
            </a:r>
            <a:r>
              <a:rPr lang="es"/>
              <a:t> informar al SSD qué segmentos o bloques de información pueden ser eliminados internamente debido a que ya no están en uso. Lo anterior hace que el SSD maneje de manera más eficiente la recolección de basura, y así evitar que se generen operaciones de escritura innecesarias que afecten, en un futuro, la vida útil de los discos de estado sólido. Los sistemas operativos como Windows 10, cuando se reconoce un SSD, se activa por defecto el comando </a:t>
            </a:r>
            <a:r>
              <a:rPr i="1" lang="es"/>
              <a:t>trim</a:t>
            </a:r>
            <a:r>
              <a:rPr lang="es"/>
              <a:t>. En cambio, en otros sistemas operativos como Linux, el usuario tiene que habilitar manualmente la opción.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Los sistemas operativos, como Windows 10, monitorea la actividad del sistema operativo a través de procesos que involucran la escritura dentro del SSD en archivos .IMO, esto aumenta la cantidad de operaciones de escritura en el SSD lo que reduce, conforme más se utilice el sistema, la vida del disco de estado sólido. Por otro lado en los sistemas operativos Linux, el registro de la actividad del sistema se redirige a una localidad vacía en la memoria RAM. Independientemente de lo anterior, siempre es buen hábito deshabilitar las opciones de </a:t>
            </a:r>
            <a:r>
              <a:rPr i="1" lang="es"/>
              <a:t>FastBoot</a:t>
            </a:r>
            <a:r>
              <a:rPr lang="es"/>
              <a:t> y de hibernar dentro de cualquier sistema de cómputo.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7990f7f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7990f7f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ee3047c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ee3047c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ee3047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ee3047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disco de estado sólido </a:t>
            </a:r>
            <a:r>
              <a:rPr lang="es"/>
              <a:t>es un dispositivo de almacenamiento de datos que utiliza memoria no volátil para almacenar datos, en lugar de los platos o discos magnéticos de las unidades de discos duros (HDD) convencionales. Son menos sensibles a los golpes al no tener partes móviles, son prácticamente inaudibles, y poseen un menor tiempo de acceso y de latencia, lo que se traduce en una mejora del rendimiento exponencial en los tiempos de carga de los sistemas operativos.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un principio, se construían con una memoria volátil DRAM. Más adelante, se empezaron a fabricar con una memoria no volátil NAND flash. Éstos son más lentos pero mucho menos caros que los que usan DRAM. La memoria flash utiliza transistores de puerta flotante que son un tipo de transistores capaces de almacenar una carga eléctrica dentro de su memoria, así obtiene su característica de no volatilidad. Dentro del disco de estado sólido, este tipo de transistores permiten almacenar los bits de memoria, mismos que no pueden ser perdidos o borrados gracias a los transistores de puerta flotante. Gran parte de la configuración de los transistores es en compuertas NAND.</a:t>
            </a:r>
            <a:endParaRPr/>
          </a:p>
          <a:p>
            <a:pPr indent="0" lvl="0" marL="0" rtl="0" algn="l">
              <a:spcBef>
                <a:spcPts val="0"/>
              </a:spcBef>
              <a:spcAft>
                <a:spcPts val="0"/>
              </a:spcAft>
              <a:buNone/>
            </a:pPr>
            <a:r>
              <a:rPr lang="es"/>
              <a:t>También existen </a:t>
            </a:r>
            <a:r>
              <a:rPr lang="es"/>
              <a:t>implementaciones híbridas en SSHDs (solid state hybrid drive) que combinan aspectos de HDDs (discos giratorios) y SSDs (memoria flash) dentro de una misma unidad. Éstos tienen un disco duro y una caché SSD para mejorar velocidades de datos frecuentemente accedidos. Es posible acceder a la capa flash independientemente del almacenamiento magnético.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Los discos de estado sólido utilizan un sistema de celdas eléctricas para enviar y recibir datos rápidamente. Estas cuadrículas están separadas en secciones llamadas páginas que son donde se almacenan los datos. Las páginas se agrupan para formar bloques. Las celdas pueden ser de tres tipos distintos, el tipo se refiere a la cantidad de niveles de carga de puede almacenar una celda.</a:t>
            </a:r>
            <a:endParaRPr/>
          </a:p>
          <a:p>
            <a:pPr indent="-298450" lvl="0" marL="457200" rtl="0" algn="l">
              <a:spcBef>
                <a:spcPts val="0"/>
              </a:spcBef>
              <a:spcAft>
                <a:spcPts val="0"/>
              </a:spcAft>
              <a:buSzPts val="1100"/>
              <a:buChar char="●"/>
            </a:pPr>
            <a:r>
              <a:rPr lang="es"/>
              <a:t>Con nivel individual, se puede escribir solo un bit. Estas celdas son más confiables y menos complejas.</a:t>
            </a:r>
            <a:endParaRPr/>
          </a:p>
          <a:p>
            <a:pPr indent="-298450" lvl="0" marL="457200" rtl="0" algn="l">
              <a:spcBef>
                <a:spcPts val="0"/>
              </a:spcBef>
              <a:spcAft>
                <a:spcPts val="0"/>
              </a:spcAft>
              <a:buSzPts val="1100"/>
              <a:buChar char="●"/>
            </a:pPr>
            <a:r>
              <a:rPr lang="es"/>
              <a:t>Con nivel múltiple, se pueden escribir 2 bits (4 niveles). </a:t>
            </a:r>
            <a:r>
              <a:rPr lang="es">
                <a:solidFill>
                  <a:schemeClr val="dk1"/>
                </a:solidFill>
              </a:rPr>
              <a:t>La lectura es más difícil en este tipo → menos fiable, durable y rápida.</a:t>
            </a:r>
            <a:r>
              <a:rPr lang="es"/>
              <a:t> </a:t>
            </a:r>
            <a:endParaRPr/>
          </a:p>
          <a:p>
            <a:pPr indent="-298450" lvl="0" marL="457200" rtl="0" algn="l">
              <a:spcBef>
                <a:spcPts val="0"/>
              </a:spcBef>
              <a:spcAft>
                <a:spcPts val="0"/>
              </a:spcAft>
              <a:buSzPts val="1100"/>
              <a:buChar char="●"/>
            </a:pPr>
            <a:r>
              <a:rPr lang="es"/>
              <a:t>Con nivel triple, se pueden escribir 3 bits (8 niveles). La más habitual y con precio reducido aunque solo permite 1000 escrituras.</a:t>
            </a:r>
            <a:endParaRPr/>
          </a:p>
          <a:p>
            <a:pPr indent="-298450" lvl="0" marL="457200" rtl="0" algn="l">
              <a:spcBef>
                <a:spcPts val="0"/>
              </a:spcBef>
              <a:spcAft>
                <a:spcPts val="0"/>
              </a:spcAft>
              <a:buSzPts val="1100"/>
              <a:buChar char="●"/>
            </a:pPr>
            <a:r>
              <a:rPr lang="es"/>
              <a:t>Con nivel cuádruple, se pueden escribir 4 bits (16 niveles). Permite solo 100 escrituras pero el precio baja considerablemente.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6ee3047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ee3047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discos de estado sólido son dispositivos veloces, de gran capacidad, robustos, y de un tamaño menor si los comparamos con los discos magnéticos. Al ser memorias no volátiles, no requieren ningún tipo de alimentación constante ni pilas para no perder los datos almacenados. Las unidades de estado sólido son menos sensibles a los golpes al no tener partes móviles, son prácticamente inaudibles. Al ser inmune a las vibraciones externas, es especialmente apto para vehículos, computadoras portátiles, entre otros.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Velocidades de acceso secuencial de entre 200 y 3500 MB/s, acceso aleatorio de menos de 0.1 ms.</a:t>
            </a:r>
            <a:endParaRPr/>
          </a:p>
          <a:p>
            <a:pPr indent="0" lvl="0" marL="0" rtl="0" algn="l">
              <a:spcBef>
                <a:spcPts val="0"/>
              </a:spcBef>
              <a:spcAft>
                <a:spcPts val="0"/>
              </a:spcAft>
              <a:buNone/>
            </a:pPr>
            <a:r>
              <a:rPr lang="es"/>
              <a:t>Capacidades de hasta 100 TB, lo más común es de 120 a 512 GB.</a:t>
            </a:r>
            <a:endParaRPr/>
          </a:p>
          <a:p>
            <a:pPr indent="0" lvl="0" marL="0" rtl="0" algn="l">
              <a:spcBef>
                <a:spcPts val="0"/>
              </a:spcBef>
              <a:spcAft>
                <a:spcPts val="0"/>
              </a:spcAft>
              <a:buNone/>
            </a:pPr>
            <a:r>
              <a:rPr lang="es"/>
              <a:t>En un SSD, el GB cuesta 30 centavos de dólar mientras que en un HDD cuesta entre 2 y 3.</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7990f7f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7990f7f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 </a:t>
            </a:r>
            <a:r>
              <a:rPr lang="es" u="sng">
                <a:solidFill>
                  <a:schemeClr val="hlink"/>
                </a:solidFill>
                <a:hlinkClick r:id="rId2"/>
              </a:rPr>
              <a:t>https://www.cyberpuerta.mx/Computo-Hardware/Discos-Duros-SSD-NAS/SSD/Filtro/Marca/KINGSTON/Marca/ADATA/Marca/SANDISK/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a1adc58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a1adc58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disco de estado sólido se compone principalmente de:</a:t>
            </a:r>
            <a:endParaRPr/>
          </a:p>
          <a:p>
            <a:pPr indent="-298450" lvl="0" marL="457200" rtl="0" algn="l">
              <a:spcBef>
                <a:spcPts val="0"/>
              </a:spcBef>
              <a:spcAft>
                <a:spcPts val="0"/>
              </a:spcAft>
              <a:buSzPts val="1100"/>
              <a:buChar char="-"/>
            </a:pPr>
            <a:r>
              <a:rPr lang="es"/>
              <a:t>Controlador: se encarga de administrar, gestionar y unir los módulos de memoria NAND con los conectores en entrada y salida. Es un procesador embebido que ejecuta código firmware. Entre sus funciones están:</a:t>
            </a:r>
            <a:endParaRPr/>
          </a:p>
          <a:p>
            <a:pPr indent="-298450" lvl="2" marL="1371600" rtl="0" algn="l">
              <a:spcBef>
                <a:spcPts val="0"/>
              </a:spcBef>
              <a:spcAft>
                <a:spcPts val="0"/>
              </a:spcAft>
              <a:buSzPts val="1100"/>
              <a:buChar char="-"/>
            </a:pPr>
            <a:r>
              <a:rPr lang="es"/>
              <a:t>Mapeo de bloques dañados</a:t>
            </a:r>
            <a:endParaRPr/>
          </a:p>
          <a:p>
            <a:pPr indent="-298450" lvl="2" marL="1371600" rtl="0" algn="l">
              <a:spcBef>
                <a:spcPts val="0"/>
              </a:spcBef>
              <a:spcAft>
                <a:spcPts val="0"/>
              </a:spcAft>
              <a:buSzPts val="1100"/>
              <a:buChar char="-"/>
            </a:pPr>
            <a:r>
              <a:rPr lang="es"/>
              <a:t>Caching de lecturas y escrituras</a:t>
            </a:r>
            <a:endParaRPr/>
          </a:p>
          <a:p>
            <a:pPr indent="-298450" lvl="2" marL="1371600" rtl="0" algn="l">
              <a:spcBef>
                <a:spcPts val="0"/>
              </a:spcBef>
              <a:spcAft>
                <a:spcPts val="0"/>
              </a:spcAft>
              <a:buSzPts val="1100"/>
              <a:buChar char="-"/>
            </a:pPr>
            <a:r>
              <a:rPr lang="es"/>
              <a:t>Encripción</a:t>
            </a:r>
            <a:endParaRPr/>
          </a:p>
          <a:p>
            <a:pPr indent="-298450" lvl="2" marL="1371600" rtl="0" algn="l">
              <a:spcBef>
                <a:spcPts val="0"/>
              </a:spcBef>
              <a:spcAft>
                <a:spcPts val="0"/>
              </a:spcAft>
              <a:buSzPts val="1100"/>
              <a:buChar char="-"/>
            </a:pPr>
            <a:r>
              <a:rPr lang="es"/>
              <a:t>Crypto-shredding (borrar datos por medio de borrar o sobreescribir las llaves de encripción)</a:t>
            </a:r>
            <a:endParaRPr/>
          </a:p>
          <a:p>
            <a:pPr indent="-298450" lvl="2" marL="1371600" rtl="0" algn="l">
              <a:spcBef>
                <a:spcPts val="0"/>
              </a:spcBef>
              <a:spcAft>
                <a:spcPts val="0"/>
              </a:spcAft>
              <a:buSzPts val="1100"/>
              <a:buChar char="-"/>
            </a:pPr>
            <a:r>
              <a:rPr lang="es"/>
              <a:t>Detección y corrección de errores</a:t>
            </a:r>
            <a:endParaRPr/>
          </a:p>
          <a:p>
            <a:pPr indent="-298450" lvl="2" marL="1371600" rtl="0" algn="l">
              <a:spcBef>
                <a:spcPts val="0"/>
              </a:spcBef>
              <a:spcAft>
                <a:spcPts val="0"/>
              </a:spcAft>
              <a:buSzPts val="1100"/>
              <a:buChar char="-"/>
            </a:pPr>
            <a:r>
              <a:rPr lang="es"/>
              <a:t>Recolección de basura</a:t>
            </a:r>
            <a:endParaRPr/>
          </a:p>
          <a:p>
            <a:pPr indent="-298450" lvl="2" marL="1371600" rtl="0" algn="l">
              <a:spcBef>
                <a:spcPts val="0"/>
              </a:spcBef>
              <a:spcAft>
                <a:spcPts val="0"/>
              </a:spcAft>
              <a:buSzPts val="1100"/>
              <a:buChar char="-"/>
            </a:pPr>
            <a:r>
              <a:rPr lang="es"/>
              <a:t>Read scrubbing (leer de cada localidad de memoria y corregir bits de error)</a:t>
            </a:r>
            <a:endParaRPr/>
          </a:p>
          <a:p>
            <a:pPr indent="-298450" lvl="2" marL="1371600" rtl="0" algn="l">
              <a:spcBef>
                <a:spcPts val="0"/>
              </a:spcBef>
              <a:spcAft>
                <a:spcPts val="0"/>
              </a:spcAft>
              <a:buSzPts val="1100"/>
              <a:buChar char="-"/>
            </a:pPr>
            <a:r>
              <a:rPr lang="es"/>
              <a:t>Read disturb management (arreglar localidades de memoria afectadas por lecturas en el mismo bloque)</a:t>
            </a:r>
            <a:endParaRPr/>
          </a:p>
          <a:p>
            <a:pPr indent="-298450" lvl="2" marL="1371600" rtl="0" algn="l">
              <a:spcBef>
                <a:spcPts val="0"/>
              </a:spcBef>
              <a:spcAft>
                <a:spcPts val="0"/>
              </a:spcAft>
              <a:buSzPts val="1100"/>
              <a:buChar char="-"/>
            </a:pPr>
            <a:r>
              <a:rPr lang="es"/>
              <a:t>Wear leveling</a:t>
            </a:r>
            <a:endParaRPr/>
          </a:p>
          <a:p>
            <a:pPr indent="-298450" lvl="0" marL="457200" rtl="0" algn="l">
              <a:spcBef>
                <a:spcPts val="0"/>
              </a:spcBef>
              <a:spcAft>
                <a:spcPts val="0"/>
              </a:spcAft>
              <a:buSzPts val="1100"/>
              <a:buChar char="-"/>
            </a:pPr>
            <a:r>
              <a:rPr lang="es"/>
              <a:t>Caché: utiliza un pequeño dispositivo de memoria DRAM similar al caché de los discos duros. </a:t>
            </a:r>
            <a:r>
              <a:rPr lang="es">
                <a:solidFill>
                  <a:schemeClr val="dk1"/>
                </a:solidFill>
              </a:rPr>
              <a:t>La efectividad del caching depende del algoritmo utilizado para predecir patrones de acceso a datos. Entre ellos se encuentran Least Frequently Used (borra de cache los datos con menor número de accesos) y Least Recently Used (borra de cache los datos accedidos menos recientemente). Existen distintos tipos de caching:</a:t>
            </a:r>
            <a:endParaRPr>
              <a:solidFill>
                <a:schemeClr val="dk1"/>
              </a:solidFill>
            </a:endParaRPr>
          </a:p>
          <a:p>
            <a:pPr indent="-298450" lvl="0" marL="1371600" rtl="0" algn="l">
              <a:spcBef>
                <a:spcPts val="0"/>
              </a:spcBef>
              <a:spcAft>
                <a:spcPts val="0"/>
              </a:spcAft>
              <a:buClr>
                <a:schemeClr val="dk1"/>
              </a:buClr>
              <a:buSzPts val="1100"/>
              <a:buChar char="●"/>
            </a:pPr>
            <a:r>
              <a:rPr lang="es">
                <a:solidFill>
                  <a:schemeClr val="dk1"/>
                </a:solidFill>
              </a:rPr>
              <a:t>Write-through: el sistema escribe datos a cache y a almacenamiento al mismo tiempo. Se debe esperar a confirmar la escritura en almacenamiento. La memoria cache no requiere entonces protección de datos. Una desventaja es la latencia asociada al primer write de datos.</a:t>
            </a:r>
            <a:endParaRPr>
              <a:solidFill>
                <a:schemeClr val="dk1"/>
              </a:solidFill>
            </a:endParaRPr>
          </a:p>
          <a:p>
            <a:pPr indent="-298450" lvl="0" marL="1371600" rtl="0" algn="l">
              <a:spcBef>
                <a:spcPts val="0"/>
              </a:spcBef>
              <a:spcAft>
                <a:spcPts val="0"/>
              </a:spcAft>
              <a:buClr>
                <a:schemeClr val="dk1"/>
              </a:buClr>
              <a:buSzPts val="1100"/>
              <a:buChar char="●"/>
            </a:pPr>
            <a:r>
              <a:rPr lang="es">
                <a:solidFill>
                  <a:schemeClr val="dk1"/>
                </a:solidFill>
              </a:rPr>
              <a:t>Write-back: el sistema escribe datos primero a cache y son accesibles desde ese momento, posteriormente son escritos a unidad de almacenamiento. Hay muy baja latencia, pero una desventaja es la posible pérdida de datos.</a:t>
            </a:r>
            <a:endParaRPr>
              <a:solidFill>
                <a:schemeClr val="dk1"/>
              </a:solidFill>
            </a:endParaRPr>
          </a:p>
          <a:p>
            <a:pPr indent="-298450" lvl="0" marL="1371600" rtl="0" algn="l">
              <a:spcBef>
                <a:spcPts val="0"/>
              </a:spcBef>
              <a:spcAft>
                <a:spcPts val="0"/>
              </a:spcAft>
              <a:buClr>
                <a:schemeClr val="dk1"/>
              </a:buClr>
              <a:buSzPts val="1100"/>
              <a:buChar char="●"/>
            </a:pPr>
            <a:r>
              <a:rPr lang="es">
                <a:solidFill>
                  <a:schemeClr val="dk1"/>
                </a:solidFill>
              </a:rPr>
              <a:t>Write-around: el sistema escribe datos a almacenaimento y la cache se va poblando según se hagan solicitudes de datos. Esto impide que la cache se llene de datos que no sean accedidos frecuentemente.</a:t>
            </a:r>
            <a:endParaRPr/>
          </a:p>
          <a:p>
            <a:pPr indent="-298450" lvl="0" marL="457200" rtl="0" algn="l">
              <a:spcBef>
                <a:spcPts val="0"/>
              </a:spcBef>
              <a:spcAft>
                <a:spcPts val="0"/>
              </a:spcAft>
              <a:buSzPts val="1100"/>
              <a:buChar char="-"/>
            </a:pPr>
            <a:r>
              <a:rPr lang="es"/>
              <a:t>Condensador:  para mantener la integridad de los datos de la memoria caché, si la alimentación eléctrica se ha detenido inesperadamente, el tiempo suficiente para que se puedan enviar los datos retenidos hacia la memoria no volátil.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6ee3047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ee3047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discos de estado sólido s</a:t>
            </a:r>
            <a:r>
              <a:rPr lang="es"/>
              <a:t>on comercializados con las dimensiones heredadas de los discos duros, es decir, en 3.5 pulgadas, 2.5 pulgadas y 1.8 pulgadas, aunque también ciertas SSD vienen en formato tarjeta expansibles.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6ee3047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6ee3047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a:p>
            <a:pPr indent="-298450" lvl="0" marL="457200" rtl="0" algn="l">
              <a:spcBef>
                <a:spcPts val="0"/>
              </a:spcBef>
              <a:spcAft>
                <a:spcPts val="0"/>
              </a:spcAft>
              <a:buSzPts val="1100"/>
              <a:buChar char="-"/>
            </a:pPr>
            <a:r>
              <a:rPr lang="es"/>
              <a:t>Arranque más rápido, al no tener platos que necesiten tomar una velocidad constante.</a:t>
            </a:r>
            <a:endParaRPr/>
          </a:p>
          <a:p>
            <a:pPr indent="-298450" lvl="0" marL="457200" rtl="0" algn="l">
              <a:spcBef>
                <a:spcPts val="0"/>
              </a:spcBef>
              <a:spcAft>
                <a:spcPts val="0"/>
              </a:spcAft>
              <a:buSzPts val="1100"/>
              <a:buChar char="-"/>
            </a:pPr>
            <a:r>
              <a:rPr lang="es"/>
              <a:t>Gran velocidad de escritura.</a:t>
            </a:r>
            <a:endParaRPr/>
          </a:p>
          <a:p>
            <a:pPr indent="-298450" lvl="0" marL="457200" rtl="0" algn="l">
              <a:spcBef>
                <a:spcPts val="0"/>
              </a:spcBef>
              <a:spcAft>
                <a:spcPts val="0"/>
              </a:spcAft>
              <a:buSzPts val="1100"/>
              <a:buChar char="-"/>
            </a:pPr>
            <a:r>
              <a:rPr lang="es"/>
              <a:t>Mayor rapidez de lectura.</a:t>
            </a:r>
            <a:endParaRPr/>
          </a:p>
          <a:p>
            <a:pPr indent="-298450" lvl="0" marL="457200" rtl="0" algn="l">
              <a:spcBef>
                <a:spcPts val="0"/>
              </a:spcBef>
              <a:spcAft>
                <a:spcPts val="0"/>
              </a:spcAft>
              <a:buSzPts val="1100"/>
              <a:buChar char="-"/>
            </a:pPr>
            <a:r>
              <a:rPr lang="es"/>
              <a:t>IOs 15 veces más rápidas</a:t>
            </a:r>
            <a:endParaRPr/>
          </a:p>
          <a:p>
            <a:pPr indent="-298450" lvl="0" marL="457200" rtl="0" algn="l">
              <a:spcBef>
                <a:spcPts val="0"/>
              </a:spcBef>
              <a:spcAft>
                <a:spcPts val="0"/>
              </a:spcAft>
              <a:buSzPts val="1100"/>
              <a:buChar char="-"/>
            </a:pPr>
            <a:r>
              <a:rPr lang="es"/>
              <a:t>Mayor confiabilidad y menores tasas de error</a:t>
            </a:r>
            <a:endParaRPr/>
          </a:p>
          <a:p>
            <a:pPr indent="-298450" lvl="0" marL="457200" rtl="0" algn="l">
              <a:spcBef>
                <a:spcPts val="0"/>
              </a:spcBef>
              <a:spcAft>
                <a:spcPts val="0"/>
              </a:spcAft>
              <a:buSzPts val="1100"/>
              <a:buChar char="-"/>
            </a:pPr>
            <a:r>
              <a:rPr lang="es"/>
              <a:t>Menor consumo de energía y producción de calor.</a:t>
            </a:r>
            <a:endParaRPr/>
          </a:p>
          <a:p>
            <a:pPr indent="-298450" lvl="0" marL="457200" rtl="0" algn="l">
              <a:spcBef>
                <a:spcPts val="0"/>
              </a:spcBef>
              <a:spcAft>
                <a:spcPts val="0"/>
              </a:spcAft>
              <a:buSzPts val="1100"/>
              <a:buChar char="-"/>
            </a:pPr>
            <a:r>
              <a:rPr lang="es"/>
              <a:t>Sin ruido.</a:t>
            </a:r>
            <a:endParaRPr/>
          </a:p>
          <a:p>
            <a:pPr indent="-298450" lvl="0" marL="457200" rtl="0" algn="l">
              <a:spcBef>
                <a:spcPts val="0"/>
              </a:spcBef>
              <a:spcAft>
                <a:spcPts val="0"/>
              </a:spcAft>
              <a:buSzPts val="1100"/>
              <a:buChar char="-"/>
            </a:pPr>
            <a:r>
              <a:rPr lang="es"/>
              <a:t>El rendimiento no se deteriora mientras el medio se llena.</a:t>
            </a:r>
            <a:endParaRPr/>
          </a:p>
          <a:p>
            <a:pPr indent="-298450" lvl="0" marL="457200" rtl="0" algn="l">
              <a:spcBef>
                <a:spcPts val="0"/>
              </a:spcBef>
              <a:spcAft>
                <a:spcPts val="0"/>
              </a:spcAft>
              <a:buSzPts val="1100"/>
              <a:buChar char="-"/>
            </a:pPr>
            <a:r>
              <a:rPr lang="es"/>
              <a:t>Menor peso y tamaño que un disco duro tradicional de similar capacidad.</a:t>
            </a:r>
            <a:endParaRPr/>
          </a:p>
          <a:p>
            <a:pPr indent="-298450" lvl="0" marL="457200" rtl="0" algn="l">
              <a:spcBef>
                <a:spcPts val="0"/>
              </a:spcBef>
              <a:spcAft>
                <a:spcPts val="0"/>
              </a:spcAft>
              <a:buSzPts val="1100"/>
              <a:buChar char="-"/>
            </a:pPr>
            <a:r>
              <a:rPr lang="es"/>
              <a:t>Soporta caídas, golpes y vibraciones sin estropearse y sin descalibrarse como pasaba con los antiguos discos duros.</a:t>
            </a:r>
            <a:endParaRPr/>
          </a:p>
          <a:p>
            <a:pPr indent="-298450" lvl="0" marL="457200" rtl="0" algn="l">
              <a:spcBef>
                <a:spcPts val="0"/>
              </a:spcBef>
              <a:spcAft>
                <a:spcPts val="0"/>
              </a:spcAft>
              <a:buSzPts val="1100"/>
              <a:buChar char="-"/>
            </a:pPr>
            <a:r>
              <a:rPr lang="es"/>
              <a:t>Borrado más seguro e irrecuperable de datos.</a:t>
            </a:r>
            <a:endParaRPr/>
          </a:p>
          <a:p>
            <a:pPr indent="-298450" lvl="0" marL="457200" rtl="0" algn="l">
              <a:spcBef>
                <a:spcPts val="0"/>
              </a:spcBef>
              <a:spcAft>
                <a:spcPts val="0"/>
              </a:spcAft>
              <a:buSzPts val="1100"/>
              <a:buChar char="-"/>
            </a:pPr>
            <a:r>
              <a:rPr lang="es"/>
              <a:t>Fácilmente intercambiables con HDD gracias a misma interfaz SATA.</a:t>
            </a:r>
            <a:endParaRPr/>
          </a:p>
          <a:p>
            <a:pPr indent="0" lvl="0" marL="0" rtl="0" algn="l">
              <a:spcBef>
                <a:spcPts val="0"/>
              </a:spcBef>
              <a:spcAft>
                <a:spcPts val="0"/>
              </a:spcAft>
              <a:buNone/>
            </a:pPr>
            <a:r>
              <a:rPr lang="es"/>
              <a:t>Desventajas:</a:t>
            </a:r>
            <a:endParaRPr/>
          </a:p>
          <a:p>
            <a:pPr indent="-298450" lvl="0" marL="457200" rtl="0" algn="l">
              <a:spcBef>
                <a:spcPts val="0"/>
              </a:spcBef>
              <a:spcAft>
                <a:spcPts val="0"/>
              </a:spcAft>
              <a:buSzPts val="1100"/>
              <a:buChar char="-"/>
            </a:pPr>
            <a:r>
              <a:rPr lang="es"/>
              <a:t>Los precios de las memorias flash son considerablemente más altos.</a:t>
            </a:r>
            <a:endParaRPr/>
          </a:p>
          <a:p>
            <a:pPr indent="-298450" lvl="0" marL="457200" rtl="0" algn="l">
              <a:spcBef>
                <a:spcPts val="0"/>
              </a:spcBef>
              <a:spcAft>
                <a:spcPts val="0"/>
              </a:spcAft>
              <a:buSzPts val="1100"/>
              <a:buChar char="-"/>
            </a:pPr>
            <a:r>
              <a:rPr lang="es"/>
              <a:t>Limitada recuperación de datos.</a:t>
            </a:r>
            <a:endParaRPr/>
          </a:p>
          <a:p>
            <a:pPr indent="-298450" lvl="0" marL="457200" rtl="0" algn="l">
              <a:spcBef>
                <a:spcPts val="0"/>
              </a:spcBef>
              <a:spcAft>
                <a:spcPts val="0"/>
              </a:spcAft>
              <a:buSzPts val="1100"/>
              <a:buChar char="-"/>
            </a:pPr>
            <a:r>
              <a:rPr lang="es"/>
              <a:t>Producen el fallo de forma inminente sin dar tiempo a salvar ningún dato en el momento que surge el primer aviso de error.</a:t>
            </a:r>
            <a:endParaRPr/>
          </a:p>
          <a:p>
            <a:pPr indent="-298450" lvl="0" marL="457200" rtl="0" algn="l">
              <a:spcBef>
                <a:spcPts val="0"/>
              </a:spcBef>
              <a:spcAft>
                <a:spcPts val="0"/>
              </a:spcAft>
              <a:buSzPts val="1100"/>
              <a:buChar char="-"/>
            </a:pPr>
            <a:r>
              <a:rPr lang="es"/>
              <a:t>Menores tamaños de almacenamiento ofertado.</a:t>
            </a:r>
            <a:endParaRPr/>
          </a:p>
          <a:p>
            <a:pPr indent="-298450" lvl="0" marL="457200" rtl="0" algn="l">
              <a:spcBef>
                <a:spcPts val="0"/>
              </a:spcBef>
              <a:spcAft>
                <a:spcPts val="0"/>
              </a:spcAft>
              <a:buSzPts val="1100"/>
              <a:buChar char="-"/>
            </a:pPr>
            <a:r>
              <a:rPr lang="es"/>
              <a:t>Degradación de rendimiento al cabo de mucho uso en las memorias NAND.</a:t>
            </a:r>
            <a:endParaRPr/>
          </a:p>
          <a:p>
            <a:pPr indent="-298450" lvl="0" marL="457200" rtl="0" algn="l">
              <a:spcBef>
                <a:spcPts val="0"/>
              </a:spcBef>
              <a:spcAft>
                <a:spcPts val="0"/>
              </a:spcAft>
              <a:buSzPts val="1100"/>
              <a:buChar char="-"/>
            </a:pPr>
            <a:r>
              <a:rPr lang="es"/>
              <a:t>Vulnerabilidad contra ciertos tipos de efectos: incluyendo pérdida de energía abrupta, campos magnéticos y cargas estáticas comparados con los discos duros normales.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6ee3047c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6ee3047c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Sí. La duración de los SSD se indica mediante los TBW, que son la cantidad de TeraBytes escritos (TeraBytes Written) que las memorias del disco soportan. Es muy difícil de calcular su duración, ya que no depende del tiempo, sino principalmente del uso intensivo de escritura y reescritura que se le dé. En teoría, si solamente se lee del disco, nunca debería de fallar.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Los fabricantes ofrecen un mínimo de tres años de garantía y en las nuevas generaciones estamos viendo 5 años de garantía en unidades de consumo y hasta 10 años en el mercado profesional.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ee3047c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ee3047c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discos de estado sólido utilizan un sistema de celdas eléctricas para enviar y recibir datos rápidamente. Estas cuadrículas están separadas en secciones llamadas páginas que son donde se almacenan los datos. Las páginas se agrupan para formar bloques.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Solo se puede escribir en páginas vacías (borradas) de un bloque mientras que el HDD los datos se pueden escribir en cualquier ubicación en cualquier momento. Un SSD no permite la sobreescritura.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Lectura y escritura en páginas; borrado en bloques.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archivo no se guarda en una sola área contigua y como no hay partes móviles, no se logra ninguna mejora al almacenar de forma contigua. A diferencia de los discos duros donde el sistema operativo no tiene que poner atención en qué sección se está almacenando la información, los discos de estado sólido sí.</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Típicamente, los sistemas de archivos usados en HDDs también pueden ser utilizados en SSDs. Éstos deben soportar el comando TRIM (informar al sistema operativo qué bloques de datos ya no están en uso y pueden ser eliminados. El SSD maneja internamente el wear leveling (para prolongar su tiempo de vida) y el sistema de archivos no se debe encargar de ello.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muycomputer.com/2018/07/09/como-funciona-una-ssd/" TargetMode="External"/><Relationship Id="rId4" Type="http://schemas.openxmlformats.org/officeDocument/2006/relationships/hyperlink" Target="https://arstechnica.com/information-technology/2012/06/inside-the-ssd-revolution-how-solid-state-disks-really-work/2/" TargetMode="External"/><Relationship Id="rId5" Type="http://schemas.openxmlformats.org/officeDocument/2006/relationships/hyperlink" Target="https://searchstorage.techtarget.com/definition/floating-gate" TargetMode="External"/><Relationship Id="rId6" Type="http://schemas.openxmlformats.org/officeDocument/2006/relationships/hyperlink" Target="https://www.extremetech.com/extreme/210492-extremetech-explains-how-do-ssds-work" TargetMode="External"/><Relationship Id="rId7" Type="http://schemas.openxmlformats.org/officeDocument/2006/relationships/hyperlink" Target="https://www.quora.com/Will-my-SSD-last-longer-with-Linux-or-Windows-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10125"/>
            <a:ext cx="8520600" cy="2052600"/>
          </a:xfrm>
          <a:prstGeom prst="rect">
            <a:avLst/>
          </a:prstGeom>
          <a:solidFill>
            <a:srgbClr val="8DB986"/>
          </a:solidFill>
          <a:ln cap="flat" cmpd="sng" w="9525">
            <a:solidFill>
              <a:srgbClr val="ACCE9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EFEAE4"/>
                </a:solidFill>
              </a:rPr>
              <a:t>Disco de estado sólido (SSD)</a:t>
            </a:r>
            <a:endParaRPr>
              <a:solidFill>
                <a:srgbClr val="EFEAE4"/>
              </a:solidFill>
            </a:endParaRPr>
          </a:p>
        </p:txBody>
      </p:sp>
      <p:sp>
        <p:nvSpPr>
          <p:cNvPr id="55" name="Google Shape;55;p13"/>
          <p:cNvSpPr txBox="1"/>
          <p:nvPr>
            <p:ph idx="1" type="subTitle"/>
          </p:nvPr>
        </p:nvSpPr>
        <p:spPr>
          <a:xfrm>
            <a:off x="311700" y="3333750"/>
            <a:ext cx="8520600" cy="14535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EFEAE4"/>
                </a:solidFill>
              </a:rPr>
              <a:t>LosDos</a:t>
            </a:r>
            <a:endParaRPr>
              <a:solidFill>
                <a:srgbClr val="EFEAE4"/>
              </a:solidFill>
            </a:endParaRPr>
          </a:p>
          <a:p>
            <a:pPr indent="0" lvl="0" marL="0" rtl="0" algn="ctr">
              <a:spcBef>
                <a:spcPts val="0"/>
              </a:spcBef>
              <a:spcAft>
                <a:spcPts val="0"/>
              </a:spcAft>
              <a:buNone/>
            </a:pPr>
            <a:r>
              <a:rPr lang="es">
                <a:solidFill>
                  <a:srgbClr val="EFEAE4"/>
                </a:solidFill>
              </a:rPr>
              <a:t>Amanda Velasco Gallardo - 154415</a:t>
            </a:r>
            <a:endParaRPr>
              <a:solidFill>
                <a:srgbClr val="EFEAE4"/>
              </a:solidFill>
            </a:endParaRPr>
          </a:p>
          <a:p>
            <a:pPr indent="0" lvl="0" marL="0" rtl="0" algn="ctr">
              <a:spcBef>
                <a:spcPts val="0"/>
              </a:spcBef>
              <a:spcAft>
                <a:spcPts val="0"/>
              </a:spcAft>
              <a:buNone/>
            </a:pPr>
            <a:r>
              <a:rPr lang="es">
                <a:solidFill>
                  <a:srgbClr val="EFEAE4"/>
                </a:solidFill>
              </a:rPr>
              <a:t>Carlos Octavio Ordaz Bernal - 158525</a:t>
            </a:r>
            <a:endParaRPr>
              <a:solidFill>
                <a:srgbClr val="EFEAE4"/>
              </a:solidFill>
            </a:endParaRPr>
          </a:p>
        </p:txBody>
      </p:sp>
      <p:pic>
        <p:nvPicPr>
          <p:cNvPr id="56" name="Google Shape;56;p13"/>
          <p:cNvPicPr preferRelativeResize="0"/>
          <p:nvPr/>
        </p:nvPicPr>
        <p:blipFill>
          <a:blip r:embed="rId3">
            <a:alphaModFix/>
          </a:blip>
          <a:stretch>
            <a:fillRect/>
          </a:stretch>
        </p:blipFill>
        <p:spPr>
          <a:xfrm>
            <a:off x="159300" y="233925"/>
            <a:ext cx="1049975" cy="1032574"/>
          </a:xfrm>
          <a:prstGeom prst="rect">
            <a:avLst/>
          </a:prstGeom>
          <a:noFill/>
          <a:ln>
            <a:noFill/>
          </a:ln>
        </p:spPr>
      </p:pic>
      <p:sp>
        <p:nvSpPr>
          <p:cNvPr id="57" name="Google Shape;57;p13"/>
          <p:cNvSpPr txBox="1"/>
          <p:nvPr>
            <p:ph idx="1" type="subTitle"/>
          </p:nvPr>
        </p:nvSpPr>
        <p:spPr>
          <a:xfrm>
            <a:off x="311700" y="2495550"/>
            <a:ext cx="8520600" cy="7179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EFEAE4"/>
                </a:solidFill>
              </a:rPr>
              <a:t>Sistemas Operativos</a:t>
            </a:r>
            <a:endParaRPr>
              <a:solidFill>
                <a:srgbClr val="EFEAE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solidFill>
                  <a:srgbClr val="EFEAE4"/>
                </a:solidFill>
              </a:rPr>
              <a:t>Diferencias por </a:t>
            </a:r>
            <a:r>
              <a:rPr lang="es">
                <a:solidFill>
                  <a:srgbClr val="EFEAE4"/>
                </a:solidFill>
              </a:rPr>
              <a:t>sistema operativo</a:t>
            </a:r>
            <a:endParaRPr>
              <a:solidFill>
                <a:srgbClr val="EFEAE4"/>
              </a:solidFill>
            </a:endParaRPr>
          </a:p>
        </p:txBody>
      </p:sp>
      <p:sp>
        <p:nvSpPr>
          <p:cNvPr id="131" name="Google Shape;131;p22"/>
          <p:cNvSpPr txBox="1"/>
          <p:nvPr>
            <p:ph idx="1" type="body"/>
          </p:nvPr>
        </p:nvSpPr>
        <p:spPr>
          <a:xfrm>
            <a:off x="311700" y="1170125"/>
            <a:ext cx="5378100" cy="37707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just">
              <a:spcBef>
                <a:spcPts val="0"/>
              </a:spcBef>
              <a:spcAft>
                <a:spcPts val="0"/>
              </a:spcAft>
              <a:buClr>
                <a:srgbClr val="EFEAE4"/>
              </a:buClr>
              <a:buSzPts val="1600"/>
              <a:buChar char="●"/>
            </a:pPr>
            <a:r>
              <a:rPr lang="es" sz="1600">
                <a:solidFill>
                  <a:srgbClr val="EFEAE4"/>
                </a:solidFill>
              </a:rPr>
              <a:t>El comando </a:t>
            </a:r>
            <a:r>
              <a:rPr i="1" lang="es" sz="1600">
                <a:solidFill>
                  <a:srgbClr val="EFEAE4"/>
                </a:solidFill>
              </a:rPr>
              <a:t>trim</a:t>
            </a:r>
            <a:r>
              <a:rPr lang="es" sz="1600">
                <a:solidFill>
                  <a:srgbClr val="EFEAE4"/>
                </a:solidFill>
              </a:rPr>
              <a:t> le permite al sistema operativo informar al SSD qué bloques de información ya no están en uso para que puedan ser eliminados internamente sin necesidad de una operación de escritura.</a:t>
            </a:r>
            <a:endParaRPr sz="1600">
              <a:solidFill>
                <a:srgbClr val="EFEAE4"/>
              </a:solidFill>
            </a:endParaRPr>
          </a:p>
          <a:p>
            <a:pPr indent="-330200" lvl="0" marL="457200" rtl="0" algn="just">
              <a:spcBef>
                <a:spcPts val="1000"/>
              </a:spcBef>
              <a:spcAft>
                <a:spcPts val="0"/>
              </a:spcAft>
              <a:buClr>
                <a:srgbClr val="EFEAE4"/>
              </a:buClr>
              <a:buSzPts val="1600"/>
              <a:buChar char="●"/>
            </a:pPr>
            <a:r>
              <a:rPr lang="es" sz="1600">
                <a:solidFill>
                  <a:srgbClr val="EFEAE4"/>
                </a:solidFill>
              </a:rPr>
              <a:t>Windows 10 monitorea la actividad del sistema operativo a través de procesos que involucran la escritura dentro del SSD en archivos .IMO </a:t>
            </a:r>
            <a:endParaRPr sz="1600">
              <a:solidFill>
                <a:srgbClr val="EFEAE4"/>
              </a:solidFill>
            </a:endParaRPr>
          </a:p>
          <a:p>
            <a:pPr indent="-330200" lvl="0" marL="457200" rtl="0" algn="just">
              <a:spcBef>
                <a:spcPts val="1000"/>
              </a:spcBef>
              <a:spcAft>
                <a:spcPts val="0"/>
              </a:spcAft>
              <a:buClr>
                <a:srgbClr val="EFEAE4"/>
              </a:buClr>
              <a:buSzPts val="1600"/>
              <a:buChar char="●"/>
            </a:pPr>
            <a:r>
              <a:rPr lang="es" sz="1600">
                <a:solidFill>
                  <a:srgbClr val="EFEAE4"/>
                </a:solidFill>
              </a:rPr>
              <a:t>En los sistemas operativos Linux, el registro de la actividad del sistema se redirige a una localidad vacía en la memoria RAM.</a:t>
            </a:r>
            <a:endParaRPr sz="1600">
              <a:solidFill>
                <a:srgbClr val="EFEAE4"/>
              </a:solidFill>
            </a:endParaRPr>
          </a:p>
          <a:p>
            <a:pPr indent="0" lvl="0" marL="0" rtl="0" algn="just">
              <a:spcBef>
                <a:spcPts val="1000"/>
              </a:spcBef>
              <a:spcAft>
                <a:spcPts val="1600"/>
              </a:spcAft>
              <a:buNone/>
            </a:pPr>
            <a:r>
              <a:t/>
            </a:r>
            <a:endParaRPr sz="1600">
              <a:solidFill>
                <a:srgbClr val="EFEAE4"/>
              </a:solidFill>
            </a:endParaRPr>
          </a:p>
        </p:txBody>
      </p:sp>
      <p:pic>
        <p:nvPicPr>
          <p:cNvPr id="132" name="Google Shape;132;p22"/>
          <p:cNvPicPr preferRelativeResize="0"/>
          <p:nvPr/>
        </p:nvPicPr>
        <p:blipFill>
          <a:blip r:embed="rId3">
            <a:alphaModFix/>
          </a:blip>
          <a:stretch>
            <a:fillRect/>
          </a:stretch>
        </p:blipFill>
        <p:spPr>
          <a:xfrm>
            <a:off x="6621113" y="1203750"/>
            <a:ext cx="1482450" cy="1482450"/>
          </a:xfrm>
          <a:prstGeom prst="rect">
            <a:avLst/>
          </a:prstGeom>
          <a:noFill/>
          <a:ln>
            <a:noFill/>
          </a:ln>
        </p:spPr>
      </p:pic>
      <p:pic>
        <p:nvPicPr>
          <p:cNvPr id="133" name="Google Shape;133;p22"/>
          <p:cNvPicPr preferRelativeResize="0"/>
          <p:nvPr/>
        </p:nvPicPr>
        <p:blipFill>
          <a:blip r:embed="rId4">
            <a:alphaModFix/>
          </a:blip>
          <a:stretch>
            <a:fillRect/>
          </a:stretch>
        </p:blipFill>
        <p:spPr>
          <a:xfrm>
            <a:off x="6483150" y="2804980"/>
            <a:ext cx="1758400" cy="21313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solidFill>
                  <a:srgbClr val="EFEAE4"/>
                </a:solidFill>
              </a:rPr>
              <a:t>Conclusiones</a:t>
            </a:r>
            <a:endParaRPr>
              <a:solidFill>
                <a:srgbClr val="EFEAE4"/>
              </a:solidFill>
            </a:endParaRPr>
          </a:p>
        </p:txBody>
      </p:sp>
      <p:sp>
        <p:nvSpPr>
          <p:cNvPr id="139" name="Google Shape;139;p23"/>
          <p:cNvSpPr txBox="1"/>
          <p:nvPr>
            <p:ph idx="1" type="body"/>
          </p:nvPr>
        </p:nvSpPr>
        <p:spPr>
          <a:xfrm>
            <a:off x="311700" y="1068738"/>
            <a:ext cx="5602500" cy="39735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just">
              <a:spcBef>
                <a:spcPts val="0"/>
              </a:spcBef>
              <a:spcAft>
                <a:spcPts val="0"/>
              </a:spcAft>
              <a:buClr>
                <a:srgbClr val="EFEAE4"/>
              </a:buClr>
              <a:buSzPts val="1600"/>
              <a:buChar char="●"/>
            </a:pPr>
            <a:r>
              <a:rPr lang="es" sz="1600">
                <a:solidFill>
                  <a:srgbClr val="EFEAE4"/>
                </a:solidFill>
              </a:rPr>
              <a:t>Los discos de estado sólido son memoria no volátil NAND flash. </a:t>
            </a:r>
            <a:endParaRPr sz="1600">
              <a:solidFill>
                <a:srgbClr val="EFEAE4"/>
              </a:solidFill>
            </a:endParaRPr>
          </a:p>
          <a:p>
            <a:pPr indent="-330200" lvl="0" marL="457200" rtl="0" algn="just">
              <a:spcBef>
                <a:spcPts val="1000"/>
              </a:spcBef>
              <a:spcAft>
                <a:spcPts val="0"/>
              </a:spcAft>
              <a:buClr>
                <a:srgbClr val="EFEAE4"/>
              </a:buClr>
              <a:buSzPts val="1600"/>
              <a:buChar char="●"/>
            </a:pPr>
            <a:r>
              <a:rPr lang="es" sz="1600">
                <a:solidFill>
                  <a:srgbClr val="EFEAE4"/>
                </a:solidFill>
              </a:rPr>
              <a:t>Veloces, de gran capacidad, compactos y robustos. No tienen partes móviles, inmunes a vibraciones y fuerzas externas.</a:t>
            </a:r>
            <a:endParaRPr sz="1600">
              <a:solidFill>
                <a:srgbClr val="EFEAE4"/>
              </a:solidFill>
            </a:endParaRPr>
          </a:p>
          <a:p>
            <a:pPr indent="-330200" lvl="0" marL="457200" rtl="0" algn="just">
              <a:spcBef>
                <a:spcPts val="1000"/>
              </a:spcBef>
              <a:spcAft>
                <a:spcPts val="0"/>
              </a:spcAft>
              <a:buClr>
                <a:srgbClr val="EFEAE4"/>
              </a:buClr>
              <a:buSzPts val="1600"/>
              <a:buChar char="●"/>
            </a:pPr>
            <a:r>
              <a:rPr lang="es" sz="1600">
                <a:solidFill>
                  <a:srgbClr val="EFEAE4"/>
                </a:solidFill>
              </a:rPr>
              <a:t>Son más convenientes frente a los HDD si se tiene poca información a la cual no se </a:t>
            </a:r>
            <a:r>
              <a:rPr lang="es" sz="1600">
                <a:solidFill>
                  <a:srgbClr val="EFEAE4"/>
                </a:solidFill>
              </a:rPr>
              <a:t>accede o modifica</a:t>
            </a:r>
            <a:r>
              <a:rPr lang="es" sz="1600">
                <a:solidFill>
                  <a:srgbClr val="EFEAE4"/>
                </a:solidFill>
              </a:rPr>
              <a:t> de manera constante.</a:t>
            </a:r>
            <a:endParaRPr sz="1600">
              <a:solidFill>
                <a:srgbClr val="EFEAE4"/>
              </a:solidFill>
            </a:endParaRPr>
          </a:p>
          <a:p>
            <a:pPr indent="-330200" lvl="0" marL="457200" rtl="0" algn="just">
              <a:spcBef>
                <a:spcPts val="1000"/>
              </a:spcBef>
              <a:spcAft>
                <a:spcPts val="0"/>
              </a:spcAft>
              <a:buClr>
                <a:srgbClr val="EFEAE4"/>
              </a:buClr>
              <a:buSzPts val="1600"/>
              <a:buChar char="●"/>
            </a:pPr>
            <a:r>
              <a:rPr lang="es" sz="1600">
                <a:solidFill>
                  <a:srgbClr val="EFEAE4"/>
                </a:solidFill>
              </a:rPr>
              <a:t>Vida limitada por ciclos de escritura.</a:t>
            </a:r>
            <a:endParaRPr sz="1600">
              <a:solidFill>
                <a:srgbClr val="EFEAE4"/>
              </a:solidFill>
            </a:endParaRPr>
          </a:p>
          <a:p>
            <a:pPr indent="-330200" lvl="0" marL="457200" rtl="0" algn="just">
              <a:spcBef>
                <a:spcPts val="1000"/>
              </a:spcBef>
              <a:spcAft>
                <a:spcPts val="1000"/>
              </a:spcAft>
              <a:buClr>
                <a:srgbClr val="EFEAE4"/>
              </a:buClr>
              <a:buSzPts val="1600"/>
              <a:buChar char="●"/>
            </a:pPr>
            <a:r>
              <a:rPr lang="es" sz="1600">
                <a:solidFill>
                  <a:srgbClr val="EFEAE4"/>
                </a:solidFill>
              </a:rPr>
              <a:t>Celdas eléctricas que forman  secciones llamadas páginas. Lectura y escritura en páginas; borrado en bloques.</a:t>
            </a:r>
            <a:endParaRPr sz="1600">
              <a:solidFill>
                <a:srgbClr val="EFEAE4"/>
              </a:solidFill>
            </a:endParaRPr>
          </a:p>
        </p:txBody>
      </p:sp>
      <p:pic>
        <p:nvPicPr>
          <p:cNvPr id="140" name="Google Shape;140;p23"/>
          <p:cNvPicPr preferRelativeResize="0"/>
          <p:nvPr/>
        </p:nvPicPr>
        <p:blipFill>
          <a:blip r:embed="rId3">
            <a:alphaModFix/>
          </a:blip>
          <a:stretch>
            <a:fillRect/>
          </a:stretch>
        </p:blipFill>
        <p:spPr>
          <a:xfrm>
            <a:off x="5802078" y="1565523"/>
            <a:ext cx="3030222" cy="297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EFEAE4"/>
                </a:solidFill>
              </a:rPr>
              <a:t>Referencias</a:t>
            </a:r>
            <a:endParaRPr>
              <a:solidFill>
                <a:srgbClr val="EFEAE4"/>
              </a:solidFill>
            </a:endParaRPr>
          </a:p>
        </p:txBody>
      </p:sp>
      <p:sp>
        <p:nvSpPr>
          <p:cNvPr id="146" name="Google Shape;146;p24"/>
          <p:cNvSpPr txBox="1"/>
          <p:nvPr>
            <p:ph idx="1" type="body"/>
          </p:nvPr>
        </p:nvSpPr>
        <p:spPr>
          <a:xfrm>
            <a:off x="311700" y="1152475"/>
            <a:ext cx="8520600" cy="36489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rgbClr val="EFEAE4"/>
              </a:buClr>
              <a:buSzPts val="1600"/>
              <a:buChar char="●"/>
            </a:pPr>
            <a:r>
              <a:rPr lang="es" sz="1600" u="sng">
                <a:solidFill>
                  <a:srgbClr val="EFEAE4"/>
                </a:solidFill>
                <a:hlinkClick r:id="rId3"/>
              </a:rPr>
              <a:t>https://www.muycomputer.com/2018/07/09/como-funciona-una-ssd/</a:t>
            </a:r>
            <a:endParaRPr sz="1600">
              <a:solidFill>
                <a:srgbClr val="EFEAE4"/>
              </a:solidFill>
            </a:endParaRPr>
          </a:p>
          <a:p>
            <a:pPr indent="-330200" lvl="0" marL="457200" rtl="0" algn="l">
              <a:spcBef>
                <a:spcPts val="1000"/>
              </a:spcBef>
              <a:spcAft>
                <a:spcPts val="0"/>
              </a:spcAft>
              <a:buClr>
                <a:srgbClr val="EFEAE4"/>
              </a:buClr>
              <a:buSzPts val="1600"/>
              <a:buChar char="●"/>
            </a:pPr>
            <a:r>
              <a:rPr lang="es" sz="1600" u="sng">
                <a:solidFill>
                  <a:srgbClr val="EFEAE4"/>
                </a:solidFill>
                <a:hlinkClick r:id="rId4"/>
              </a:rPr>
              <a:t>https://arstechnica.com/information-technology/2012/06/inside-the-ssd-revolution-how-solid-state-disks-really-work/2/</a:t>
            </a:r>
            <a:endParaRPr sz="1600">
              <a:solidFill>
                <a:srgbClr val="EFEAE4"/>
              </a:solidFill>
            </a:endParaRPr>
          </a:p>
          <a:p>
            <a:pPr indent="-330200" lvl="0" marL="457200" rtl="0" algn="l">
              <a:spcBef>
                <a:spcPts val="1000"/>
              </a:spcBef>
              <a:spcAft>
                <a:spcPts val="0"/>
              </a:spcAft>
              <a:buClr>
                <a:srgbClr val="EFEAE4"/>
              </a:buClr>
              <a:buSzPts val="1600"/>
              <a:buChar char="●"/>
            </a:pPr>
            <a:r>
              <a:rPr lang="es" sz="1600" u="sng">
                <a:solidFill>
                  <a:srgbClr val="EFEAE4"/>
                </a:solidFill>
                <a:hlinkClick r:id="rId5"/>
              </a:rPr>
              <a:t>https://searchstorage.techtarget.com/definition/floating-gate</a:t>
            </a:r>
            <a:endParaRPr sz="1600">
              <a:solidFill>
                <a:srgbClr val="EFEAE4"/>
              </a:solidFill>
            </a:endParaRPr>
          </a:p>
          <a:p>
            <a:pPr indent="-330200" lvl="0" marL="457200" rtl="0" algn="l">
              <a:spcBef>
                <a:spcPts val="1000"/>
              </a:spcBef>
              <a:spcAft>
                <a:spcPts val="0"/>
              </a:spcAft>
              <a:buClr>
                <a:srgbClr val="EFEAE4"/>
              </a:buClr>
              <a:buSzPts val="1600"/>
              <a:buChar char="●"/>
            </a:pPr>
            <a:r>
              <a:rPr lang="es" sz="1600" u="sng">
                <a:solidFill>
                  <a:srgbClr val="EFEAE4"/>
                </a:solidFill>
                <a:hlinkClick r:id="rId6"/>
              </a:rPr>
              <a:t>https://www.extremetech.com/extreme/210492-extremetech-explains-how-do-ssds-work</a:t>
            </a:r>
            <a:endParaRPr sz="1600">
              <a:solidFill>
                <a:srgbClr val="EFEAE4"/>
              </a:solidFill>
            </a:endParaRPr>
          </a:p>
          <a:p>
            <a:pPr indent="-330200" lvl="0" marL="457200" marR="0" rtl="0" algn="l">
              <a:lnSpc>
                <a:spcPct val="115000"/>
              </a:lnSpc>
              <a:spcBef>
                <a:spcPts val="1000"/>
              </a:spcBef>
              <a:spcAft>
                <a:spcPts val="0"/>
              </a:spcAft>
              <a:buClr>
                <a:srgbClr val="EFEAE4"/>
              </a:buClr>
              <a:buSzPts val="1600"/>
              <a:buChar char="●"/>
            </a:pPr>
            <a:r>
              <a:rPr lang="es" sz="1600" u="sng">
                <a:solidFill>
                  <a:srgbClr val="EFEAE4"/>
                </a:solidFill>
              </a:rPr>
              <a:t>https://searchstorage.techtarget.com/definition/SSD-cachin</a:t>
            </a:r>
            <a:r>
              <a:rPr lang="es" sz="1600" u="sng">
                <a:solidFill>
                  <a:srgbClr val="EFEAE4"/>
                </a:solidFill>
              </a:rPr>
              <a:t>g</a:t>
            </a:r>
            <a:endParaRPr sz="1600" u="sng">
              <a:solidFill>
                <a:srgbClr val="EFEAE4"/>
              </a:solidFill>
            </a:endParaRPr>
          </a:p>
          <a:p>
            <a:pPr indent="-330200" lvl="0" marL="457200" marR="0" rtl="0" algn="l">
              <a:lnSpc>
                <a:spcPct val="115000"/>
              </a:lnSpc>
              <a:spcBef>
                <a:spcPts val="1000"/>
              </a:spcBef>
              <a:spcAft>
                <a:spcPts val="0"/>
              </a:spcAft>
              <a:buClr>
                <a:srgbClr val="EFEAE4"/>
              </a:buClr>
              <a:buSzPts val="1600"/>
              <a:buChar char="●"/>
            </a:pPr>
            <a:r>
              <a:rPr lang="es" sz="1600" u="sng">
                <a:solidFill>
                  <a:srgbClr val="EFEAE4"/>
                </a:solidFill>
                <a:hlinkClick r:id="rId7"/>
              </a:rPr>
              <a:t>https://www.quora.com/Will-my-SSD-last-longer-with-Linux-or-Windows-10</a:t>
            </a:r>
            <a:endParaRPr sz="1600" u="sng">
              <a:solidFill>
                <a:srgbClr val="EFEAE4"/>
              </a:solidFill>
            </a:endParaRPr>
          </a:p>
          <a:p>
            <a:pPr indent="-330200" lvl="0" marL="457200" rtl="0" algn="l">
              <a:spcBef>
                <a:spcPts val="1000"/>
              </a:spcBef>
              <a:spcAft>
                <a:spcPts val="0"/>
              </a:spcAft>
              <a:buClr>
                <a:srgbClr val="EFEAE4"/>
              </a:buClr>
              <a:buSzPts val="1600"/>
              <a:buChar char="●"/>
            </a:pPr>
            <a:r>
              <a:rPr lang="es" sz="1600" u="sng">
                <a:solidFill>
                  <a:srgbClr val="EFEAE4"/>
                </a:solidFill>
              </a:rPr>
              <a:t>https://www.ted.com/talks/melissa_marshall_talk_nerdy_to_me?language=es#t-172915</a:t>
            </a:r>
            <a:endParaRPr sz="1600" u="sng">
              <a:solidFill>
                <a:srgbClr val="EFEAE4"/>
              </a:solidFill>
            </a:endParaRPr>
          </a:p>
          <a:p>
            <a:pPr indent="0" lvl="0" marL="0" rtl="0" algn="l">
              <a:spcBef>
                <a:spcPts val="1000"/>
              </a:spcBef>
              <a:spcAft>
                <a:spcPts val="0"/>
              </a:spcAft>
              <a:buNone/>
            </a:pPr>
            <a:r>
              <a:t/>
            </a:r>
            <a:endParaRPr sz="1600">
              <a:solidFill>
                <a:srgbClr val="EFEAE4"/>
              </a:solidFill>
            </a:endParaRPr>
          </a:p>
          <a:p>
            <a:pPr indent="0" lvl="0" marL="0" rtl="0" algn="l">
              <a:spcBef>
                <a:spcPts val="1600"/>
              </a:spcBef>
              <a:spcAft>
                <a:spcPts val="0"/>
              </a:spcAft>
              <a:buNone/>
            </a:pPr>
            <a:r>
              <a:t/>
            </a:r>
            <a:endParaRPr sz="1600">
              <a:solidFill>
                <a:srgbClr val="EFEAE4"/>
              </a:solidFill>
            </a:endParaRPr>
          </a:p>
          <a:p>
            <a:pPr indent="0" lvl="0" marL="0" rtl="0" algn="l">
              <a:spcBef>
                <a:spcPts val="1600"/>
              </a:spcBef>
              <a:spcAft>
                <a:spcPts val="1600"/>
              </a:spcAft>
              <a:buNone/>
            </a:pPr>
            <a:r>
              <a:t/>
            </a:r>
            <a:endParaRPr sz="1600">
              <a:solidFill>
                <a:srgbClr val="EFEAE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EFEAE4"/>
                </a:solidFill>
              </a:rPr>
              <a:t>Estructura funcional</a:t>
            </a:r>
            <a:endParaRPr>
              <a:solidFill>
                <a:srgbClr val="EFEAE4"/>
              </a:solidFill>
            </a:endParaRPr>
          </a:p>
        </p:txBody>
      </p:sp>
      <p:sp>
        <p:nvSpPr>
          <p:cNvPr id="63" name="Google Shape;63;p14"/>
          <p:cNvSpPr txBox="1"/>
          <p:nvPr>
            <p:ph idx="1" type="body"/>
          </p:nvPr>
        </p:nvSpPr>
        <p:spPr>
          <a:xfrm>
            <a:off x="311700" y="1152475"/>
            <a:ext cx="3963000" cy="37173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just">
              <a:spcBef>
                <a:spcPts val="0"/>
              </a:spcBef>
              <a:spcAft>
                <a:spcPts val="0"/>
              </a:spcAft>
              <a:buClr>
                <a:srgbClr val="EFEAE4"/>
              </a:buClr>
              <a:buSzPts val="1700"/>
              <a:buChar char="●"/>
            </a:pPr>
            <a:r>
              <a:rPr lang="es" sz="1700">
                <a:solidFill>
                  <a:srgbClr val="EFEAE4"/>
                </a:solidFill>
              </a:rPr>
              <a:t>Memoria no volátil.</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De memoria volátil DRAM a no volátil NAND flash.</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Memoria flash que implementa transistores de puerta flotante.</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Transistores con compuertas NAND.</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Implementaciones híbridas en SSHDs.</a:t>
            </a:r>
            <a:endParaRPr sz="1700">
              <a:solidFill>
                <a:srgbClr val="EFEAE4"/>
              </a:solidFill>
            </a:endParaRPr>
          </a:p>
          <a:p>
            <a:pPr indent="-336550" lvl="0" marL="457200" rtl="0" algn="just">
              <a:spcBef>
                <a:spcPts val="1000"/>
              </a:spcBef>
              <a:spcAft>
                <a:spcPts val="1000"/>
              </a:spcAft>
              <a:buClr>
                <a:srgbClr val="EFEAE4"/>
              </a:buClr>
              <a:buSzPts val="1700"/>
              <a:buChar char="●"/>
            </a:pPr>
            <a:r>
              <a:rPr lang="es" sz="1700">
                <a:solidFill>
                  <a:srgbClr val="EFEAE4"/>
                </a:solidFill>
              </a:rPr>
              <a:t>Sistema de celdas eléctricas</a:t>
            </a:r>
            <a:endParaRPr sz="1700">
              <a:solidFill>
                <a:srgbClr val="EFEAE4"/>
              </a:solidFill>
            </a:endParaRPr>
          </a:p>
        </p:txBody>
      </p:sp>
      <p:pic>
        <p:nvPicPr>
          <p:cNvPr id="64" name="Google Shape;64;p14"/>
          <p:cNvPicPr preferRelativeResize="0"/>
          <p:nvPr/>
        </p:nvPicPr>
        <p:blipFill>
          <a:blip r:embed="rId3">
            <a:alphaModFix/>
          </a:blip>
          <a:stretch>
            <a:fillRect/>
          </a:stretch>
        </p:blipFill>
        <p:spPr>
          <a:xfrm>
            <a:off x="4350900" y="597425"/>
            <a:ext cx="4762500" cy="476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4426875" y="1266299"/>
            <a:ext cx="5209715" cy="3473150"/>
          </a:xfrm>
          <a:prstGeom prst="rect">
            <a:avLst/>
          </a:prstGeom>
          <a:noFill/>
          <a:ln>
            <a:noFill/>
          </a:ln>
        </p:spPr>
      </p:pic>
      <p:sp>
        <p:nvSpPr>
          <p:cNvPr id="70" name="Google Shape;70;p15"/>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EFEAE4"/>
                </a:solidFill>
              </a:rPr>
              <a:t>Capacidades y características</a:t>
            </a:r>
            <a:endParaRPr>
              <a:solidFill>
                <a:srgbClr val="EFEAE4"/>
              </a:solidFill>
            </a:endParaRPr>
          </a:p>
        </p:txBody>
      </p:sp>
      <p:sp>
        <p:nvSpPr>
          <p:cNvPr id="71" name="Google Shape;71;p15"/>
          <p:cNvSpPr txBox="1"/>
          <p:nvPr>
            <p:ph idx="1" type="body"/>
          </p:nvPr>
        </p:nvSpPr>
        <p:spPr>
          <a:xfrm>
            <a:off x="311700" y="1152475"/>
            <a:ext cx="4260300" cy="37008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just">
              <a:spcBef>
                <a:spcPts val="0"/>
              </a:spcBef>
              <a:spcAft>
                <a:spcPts val="0"/>
              </a:spcAft>
              <a:buClr>
                <a:srgbClr val="EFEAE4"/>
              </a:buClr>
              <a:buSzPts val="1700"/>
              <a:buChar char="●"/>
            </a:pPr>
            <a:r>
              <a:rPr lang="es" sz="1700">
                <a:solidFill>
                  <a:srgbClr val="EFEAE4"/>
                </a:solidFill>
              </a:rPr>
              <a:t>Veloces, de gran capacidad, compactos y robustos.</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No requieren de una alimentación constante.</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No tienen partes móviles, inmunes a vibraciones y fuerzas externas.</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Acceso secuencial de 200 MBps y aleatorio &gt; 0.1 ms.</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Capacidades entre 120 y 512 GB.</a:t>
            </a:r>
            <a:endParaRPr sz="1700">
              <a:solidFill>
                <a:srgbClr val="EFEAE4"/>
              </a:solidFill>
            </a:endParaRPr>
          </a:p>
          <a:p>
            <a:pPr indent="-336550" lvl="0" marL="457200" rtl="0" algn="just">
              <a:spcBef>
                <a:spcPts val="1000"/>
              </a:spcBef>
              <a:spcAft>
                <a:spcPts val="1000"/>
              </a:spcAft>
              <a:buClr>
                <a:srgbClr val="EFEAE4"/>
              </a:buClr>
              <a:buSzPts val="1700"/>
              <a:buChar char="●"/>
            </a:pPr>
            <a:r>
              <a:rPr lang="es" sz="1700">
                <a:solidFill>
                  <a:srgbClr val="EFEAE4"/>
                </a:solidFill>
              </a:rPr>
              <a:t>Costo del GB: 0.3 USD</a:t>
            </a:r>
            <a:endParaRPr sz="1700">
              <a:solidFill>
                <a:srgbClr val="EFEAE4"/>
              </a:solidFill>
            </a:endParaRPr>
          </a:p>
        </p:txBody>
      </p:sp>
      <p:sp>
        <p:nvSpPr>
          <p:cNvPr id="72" name="Google Shape;72;p15"/>
          <p:cNvSpPr txBox="1"/>
          <p:nvPr>
            <p:ph type="title"/>
          </p:nvPr>
        </p:nvSpPr>
        <p:spPr>
          <a:xfrm>
            <a:off x="5094625" y="1498125"/>
            <a:ext cx="954900" cy="316500"/>
          </a:xfrm>
          <a:prstGeom prst="rect">
            <a:avLst/>
          </a:prstGeom>
          <a:solidFill>
            <a:srgbClr val="ACCE91"/>
          </a:solidFill>
          <a:ln cap="flat" cmpd="sng" w="9525">
            <a:solidFill>
              <a:srgbClr val="ACCE9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400">
                <a:solidFill>
                  <a:srgbClr val="EFEAE4"/>
                </a:solidFill>
              </a:rPr>
              <a:t>Controller</a:t>
            </a:r>
            <a:endParaRPr sz="1400">
              <a:solidFill>
                <a:srgbClr val="EFEAE4"/>
              </a:solidFill>
            </a:endParaRPr>
          </a:p>
        </p:txBody>
      </p:sp>
      <p:sp>
        <p:nvSpPr>
          <p:cNvPr id="73" name="Google Shape;73;p15"/>
          <p:cNvSpPr txBox="1"/>
          <p:nvPr>
            <p:ph type="title"/>
          </p:nvPr>
        </p:nvSpPr>
        <p:spPr>
          <a:xfrm>
            <a:off x="6669300" y="4165750"/>
            <a:ext cx="2163000" cy="316500"/>
          </a:xfrm>
          <a:prstGeom prst="rect">
            <a:avLst/>
          </a:prstGeom>
          <a:solidFill>
            <a:srgbClr val="ACCE91"/>
          </a:solidFill>
          <a:ln cap="flat" cmpd="sng" w="9525">
            <a:solidFill>
              <a:srgbClr val="ACCE9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400">
                <a:solidFill>
                  <a:srgbClr val="EFEAE4"/>
                </a:solidFill>
              </a:rPr>
              <a:t>NAND Flash Memory</a:t>
            </a:r>
            <a:endParaRPr sz="1400">
              <a:solidFill>
                <a:srgbClr val="EFEAE4"/>
              </a:solidFill>
            </a:endParaRPr>
          </a:p>
        </p:txBody>
      </p:sp>
      <p:cxnSp>
        <p:nvCxnSpPr>
          <p:cNvPr id="74" name="Google Shape;74;p15"/>
          <p:cNvCxnSpPr>
            <a:endCxn id="72" idx="2"/>
          </p:cNvCxnSpPr>
          <p:nvPr/>
        </p:nvCxnSpPr>
        <p:spPr>
          <a:xfrm rot="10800000">
            <a:off x="5572075" y="1814625"/>
            <a:ext cx="232500" cy="1071600"/>
          </a:xfrm>
          <a:prstGeom prst="straightConnector1">
            <a:avLst/>
          </a:prstGeom>
          <a:noFill/>
          <a:ln cap="flat" cmpd="sng" w="28575">
            <a:solidFill>
              <a:srgbClr val="ACCE91"/>
            </a:solidFill>
            <a:prstDash val="solid"/>
            <a:round/>
            <a:headEnd len="med" w="med" type="none"/>
            <a:tailEnd len="med" w="med" type="none"/>
          </a:ln>
        </p:spPr>
      </p:cxnSp>
      <p:cxnSp>
        <p:nvCxnSpPr>
          <p:cNvPr id="75" name="Google Shape;75;p15"/>
          <p:cNvCxnSpPr>
            <a:endCxn id="73" idx="0"/>
          </p:cNvCxnSpPr>
          <p:nvPr/>
        </p:nvCxnSpPr>
        <p:spPr>
          <a:xfrm>
            <a:off x="7642500" y="3530950"/>
            <a:ext cx="108300" cy="634800"/>
          </a:xfrm>
          <a:prstGeom prst="straightConnector1">
            <a:avLst/>
          </a:prstGeom>
          <a:noFill/>
          <a:ln cap="flat" cmpd="sng" w="28575">
            <a:solidFill>
              <a:srgbClr val="ACCE9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157525"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EFEAE4"/>
                </a:solidFill>
              </a:rPr>
              <a:t>Capacidades y costos</a:t>
            </a:r>
            <a:endParaRPr>
              <a:solidFill>
                <a:srgbClr val="EFEAE4"/>
              </a:solidFill>
            </a:endParaRPr>
          </a:p>
        </p:txBody>
      </p:sp>
      <p:sp>
        <p:nvSpPr>
          <p:cNvPr id="81" name="Google Shape;81;p16"/>
          <p:cNvSpPr txBox="1"/>
          <p:nvPr>
            <p:ph idx="1" type="body"/>
          </p:nvPr>
        </p:nvSpPr>
        <p:spPr>
          <a:xfrm>
            <a:off x="311700" y="1152475"/>
            <a:ext cx="8366400" cy="13596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just">
              <a:spcBef>
                <a:spcPts val="0"/>
              </a:spcBef>
              <a:spcAft>
                <a:spcPts val="0"/>
              </a:spcAft>
              <a:buClr>
                <a:srgbClr val="EFEAE4"/>
              </a:buClr>
              <a:buSzPts val="1800"/>
              <a:buChar char="●"/>
            </a:pPr>
            <a:r>
              <a:rPr lang="es">
                <a:solidFill>
                  <a:srgbClr val="EFEAE4"/>
                </a:solidFill>
              </a:rPr>
              <a:t>Comparamos los precios entre tres de las principales marcas de SSD.</a:t>
            </a:r>
            <a:endParaRPr>
              <a:solidFill>
                <a:srgbClr val="EFEAE4"/>
              </a:solidFill>
            </a:endParaRPr>
          </a:p>
          <a:p>
            <a:pPr indent="-342900" lvl="1" marL="1371600" rtl="0" algn="just">
              <a:spcBef>
                <a:spcPts val="0"/>
              </a:spcBef>
              <a:spcAft>
                <a:spcPts val="0"/>
              </a:spcAft>
              <a:buClr>
                <a:srgbClr val="EFEAE4"/>
              </a:buClr>
              <a:buSzPts val="1800"/>
              <a:buChar char="○"/>
            </a:pPr>
            <a:r>
              <a:rPr lang="es" sz="1800">
                <a:solidFill>
                  <a:srgbClr val="EFEAE4"/>
                </a:solidFill>
              </a:rPr>
              <a:t>Capacidades de 120, 240, 480 GB y 1 TB.</a:t>
            </a:r>
            <a:endParaRPr sz="1800">
              <a:solidFill>
                <a:srgbClr val="EFEAE4"/>
              </a:solidFill>
            </a:endParaRPr>
          </a:p>
          <a:p>
            <a:pPr indent="-342900" lvl="1" marL="1371600" rtl="0" algn="just">
              <a:spcBef>
                <a:spcPts val="0"/>
              </a:spcBef>
              <a:spcAft>
                <a:spcPts val="0"/>
              </a:spcAft>
              <a:buClr>
                <a:srgbClr val="EFEAE4"/>
              </a:buClr>
              <a:buSzPts val="1800"/>
              <a:buChar char="○"/>
            </a:pPr>
            <a:r>
              <a:rPr lang="es" sz="1800">
                <a:solidFill>
                  <a:srgbClr val="EFEAE4"/>
                </a:solidFill>
              </a:rPr>
              <a:t>Velocidad de escritura: 350 MB/s</a:t>
            </a:r>
            <a:endParaRPr sz="1800">
              <a:solidFill>
                <a:srgbClr val="EFEAE4"/>
              </a:solidFill>
            </a:endParaRPr>
          </a:p>
          <a:p>
            <a:pPr indent="-342900" lvl="1" marL="1371600" rtl="0" algn="just">
              <a:spcBef>
                <a:spcPts val="0"/>
              </a:spcBef>
              <a:spcAft>
                <a:spcPts val="0"/>
              </a:spcAft>
              <a:buClr>
                <a:srgbClr val="EFEAE4"/>
              </a:buClr>
              <a:buSzPts val="1800"/>
              <a:buChar char="○"/>
            </a:pPr>
            <a:r>
              <a:rPr lang="es" sz="1800">
                <a:solidFill>
                  <a:srgbClr val="EFEAE4"/>
                </a:solidFill>
              </a:rPr>
              <a:t>Velocidad de lectura: 500 MB/s</a:t>
            </a:r>
            <a:endParaRPr sz="1800">
              <a:solidFill>
                <a:srgbClr val="EFEAE4"/>
              </a:solidFill>
            </a:endParaRPr>
          </a:p>
        </p:txBody>
      </p:sp>
      <p:graphicFrame>
        <p:nvGraphicFramePr>
          <p:cNvPr id="82" name="Google Shape;82;p16"/>
          <p:cNvGraphicFramePr/>
          <p:nvPr/>
        </p:nvGraphicFramePr>
        <p:xfrm>
          <a:off x="899950" y="2656375"/>
          <a:ext cx="3000000" cy="3000000"/>
        </p:xfrm>
        <a:graphic>
          <a:graphicData uri="http://schemas.openxmlformats.org/drawingml/2006/table">
            <a:tbl>
              <a:tblPr>
                <a:noFill/>
                <a:tableStyleId>{D59059E2-A346-4CDF-A34D-509A959C1D29}</a:tableStyleId>
              </a:tblPr>
              <a:tblGrid>
                <a:gridCol w="1836025"/>
                <a:gridCol w="1836025"/>
                <a:gridCol w="1836025"/>
                <a:gridCol w="1836025"/>
              </a:tblGrid>
              <a:tr h="381000">
                <a:tc>
                  <a:txBody>
                    <a:bodyPr>
                      <a:noAutofit/>
                    </a:bodyPr>
                    <a:lstStyle/>
                    <a:p>
                      <a:pPr indent="0" lvl="0" marL="0" rtl="0" algn="ctr">
                        <a:spcBef>
                          <a:spcPts val="0"/>
                        </a:spcBef>
                        <a:spcAft>
                          <a:spcPts val="0"/>
                        </a:spcAft>
                        <a:buNone/>
                      </a:pPr>
                      <a:r>
                        <a:t/>
                      </a:r>
                      <a:endParaRPr sz="1800">
                        <a:solidFill>
                          <a:srgbClr val="EFEAE4"/>
                        </a:solidFill>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Kingston</a:t>
                      </a:r>
                      <a:endParaRPr>
                        <a:solidFill>
                          <a:srgbClr val="EFEAE4"/>
                        </a:solidFill>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Adata</a:t>
                      </a:r>
                      <a:endParaRPr sz="1800">
                        <a:solidFill>
                          <a:srgbClr val="EFEAE4"/>
                        </a:solidFill>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Sandisk</a:t>
                      </a:r>
                      <a:endParaRPr sz="1800">
                        <a:solidFill>
                          <a:srgbClr val="EFEAE4"/>
                        </a:solidFill>
                      </a:endParaRPr>
                    </a:p>
                  </a:txBody>
                  <a:tcPr marT="91425" marB="91425" marR="91425" marL="91425"/>
                </a:tc>
              </a:tr>
              <a:tr h="381000">
                <a:tc>
                  <a:txBody>
                    <a:bodyPr>
                      <a:noAutofit/>
                    </a:bodyPr>
                    <a:lstStyle/>
                    <a:p>
                      <a:pPr indent="0" lvl="0" marL="0" rtl="0" algn="ctr">
                        <a:spcBef>
                          <a:spcPts val="0"/>
                        </a:spcBef>
                        <a:spcAft>
                          <a:spcPts val="0"/>
                        </a:spcAft>
                        <a:buNone/>
                      </a:pPr>
                      <a:r>
                        <a:rPr lang="es" sz="1800">
                          <a:solidFill>
                            <a:srgbClr val="EFEAE4"/>
                          </a:solidFill>
                        </a:rPr>
                        <a:t>120 GB</a:t>
                      </a:r>
                      <a:endParaRPr sz="1800">
                        <a:solidFill>
                          <a:srgbClr val="EFEAE4"/>
                        </a:solidFill>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$ 422</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$ 415</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$ 463</a:t>
                      </a:r>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lang="es" sz="1800">
                          <a:solidFill>
                            <a:srgbClr val="EFEAE4"/>
                          </a:solidFill>
                        </a:rPr>
                        <a:t>240</a:t>
                      </a:r>
                      <a:r>
                        <a:rPr lang="es" sz="1800">
                          <a:solidFill>
                            <a:srgbClr val="EFEAE4"/>
                          </a:solidFill>
                        </a:rPr>
                        <a:t> GB</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$ 609</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$ 719</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$ 629</a:t>
                      </a:r>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lang="es" sz="1800">
                          <a:solidFill>
                            <a:srgbClr val="EFEAE4"/>
                          </a:solidFill>
                        </a:rPr>
                        <a:t>480</a:t>
                      </a:r>
                      <a:r>
                        <a:rPr lang="es" sz="1800">
                          <a:solidFill>
                            <a:srgbClr val="EFEAE4"/>
                          </a:solidFill>
                        </a:rPr>
                        <a:t> GB</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$ 1219</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$ 1119 </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$ 1179</a:t>
                      </a:r>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lang="es" sz="1800">
                          <a:solidFill>
                            <a:srgbClr val="EFEAE4"/>
                          </a:solidFill>
                        </a:rPr>
                        <a:t>1 TB</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$ 2189</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$ 2459</a:t>
                      </a:r>
                      <a:endParaRPr/>
                    </a:p>
                  </a:txBody>
                  <a:tcPr marT="91425" marB="91425" marR="91425" marL="91425"/>
                </a:tc>
                <a:tc>
                  <a:txBody>
                    <a:bodyPr>
                      <a:noAutofit/>
                    </a:bodyPr>
                    <a:lstStyle/>
                    <a:p>
                      <a:pPr indent="0" lvl="0" marL="0" rtl="0" algn="ctr">
                        <a:spcBef>
                          <a:spcPts val="0"/>
                        </a:spcBef>
                        <a:spcAft>
                          <a:spcPts val="0"/>
                        </a:spcAft>
                        <a:buNone/>
                      </a:pPr>
                      <a:r>
                        <a:rPr lang="es" sz="1800">
                          <a:solidFill>
                            <a:srgbClr val="EFEAE4"/>
                          </a:solidFill>
                        </a:rPr>
                        <a:t>$ 5799</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EFEAE4"/>
                </a:solidFill>
              </a:rPr>
              <a:t>Componentes</a:t>
            </a:r>
            <a:endParaRPr>
              <a:solidFill>
                <a:srgbClr val="EFEAE4"/>
              </a:solidFill>
            </a:endParaRPr>
          </a:p>
        </p:txBody>
      </p:sp>
      <p:sp>
        <p:nvSpPr>
          <p:cNvPr id="88" name="Google Shape;88;p17"/>
          <p:cNvSpPr txBox="1"/>
          <p:nvPr>
            <p:ph idx="1" type="body"/>
          </p:nvPr>
        </p:nvSpPr>
        <p:spPr>
          <a:xfrm>
            <a:off x="311700" y="1152475"/>
            <a:ext cx="5560500" cy="37875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just">
              <a:spcBef>
                <a:spcPts val="0"/>
              </a:spcBef>
              <a:spcAft>
                <a:spcPts val="0"/>
              </a:spcAft>
              <a:buClr>
                <a:srgbClr val="EFEAE4"/>
              </a:buClr>
              <a:buSzPts val="1700"/>
              <a:buChar char="●"/>
            </a:pPr>
            <a:r>
              <a:rPr lang="es" sz="1700">
                <a:solidFill>
                  <a:srgbClr val="EFEAE4"/>
                </a:solidFill>
              </a:rPr>
              <a:t>Controlador</a:t>
            </a:r>
            <a:endParaRPr sz="1700">
              <a:solidFill>
                <a:srgbClr val="EFEAE4"/>
              </a:solidFill>
            </a:endParaRPr>
          </a:p>
          <a:p>
            <a:pPr indent="-317500" lvl="1" marL="914400" rtl="0" algn="just">
              <a:spcBef>
                <a:spcPts val="0"/>
              </a:spcBef>
              <a:spcAft>
                <a:spcPts val="0"/>
              </a:spcAft>
              <a:buClr>
                <a:srgbClr val="EFEAE4"/>
              </a:buClr>
              <a:buSzPts val="1400"/>
              <a:buChar char="○"/>
            </a:pPr>
            <a:r>
              <a:rPr lang="es">
                <a:solidFill>
                  <a:srgbClr val="EFEAE4"/>
                </a:solidFill>
              </a:rPr>
              <a:t>Procesador embebido para firmware</a:t>
            </a:r>
            <a:endParaRPr>
              <a:solidFill>
                <a:srgbClr val="EFEAE4"/>
              </a:solidFill>
            </a:endParaRPr>
          </a:p>
          <a:p>
            <a:pPr indent="-317500" lvl="1" marL="914400" rtl="0" algn="just">
              <a:spcBef>
                <a:spcPts val="0"/>
              </a:spcBef>
              <a:spcAft>
                <a:spcPts val="0"/>
              </a:spcAft>
              <a:buClr>
                <a:srgbClr val="EFEAE4"/>
              </a:buClr>
              <a:buSzPts val="1400"/>
              <a:buChar char="○"/>
            </a:pPr>
            <a:r>
              <a:rPr lang="es">
                <a:solidFill>
                  <a:srgbClr val="EFEAE4"/>
                </a:solidFill>
              </a:rPr>
              <a:t>Interacción de memoria flash con los conectores de I/O</a:t>
            </a:r>
            <a:endParaRPr>
              <a:solidFill>
                <a:srgbClr val="EFEAE4"/>
              </a:solidFill>
            </a:endParaRPr>
          </a:p>
          <a:p>
            <a:pPr indent="-317500" lvl="1" marL="914400" rtl="0" algn="just">
              <a:spcBef>
                <a:spcPts val="0"/>
              </a:spcBef>
              <a:spcAft>
                <a:spcPts val="0"/>
              </a:spcAft>
              <a:buClr>
                <a:srgbClr val="EFEAE4"/>
              </a:buClr>
              <a:buSzPts val="1400"/>
              <a:buChar char="○"/>
            </a:pPr>
            <a:r>
              <a:rPr lang="es">
                <a:solidFill>
                  <a:srgbClr val="EFEAE4"/>
                </a:solidFill>
              </a:rPr>
              <a:t>Caching de lecturas y escrituras</a:t>
            </a:r>
            <a:endParaRPr>
              <a:solidFill>
                <a:srgbClr val="EFEAE4"/>
              </a:solidFill>
            </a:endParaRPr>
          </a:p>
          <a:p>
            <a:pPr indent="-317500" lvl="1" marL="914400" rtl="0" algn="just">
              <a:spcBef>
                <a:spcPts val="0"/>
              </a:spcBef>
              <a:spcAft>
                <a:spcPts val="0"/>
              </a:spcAft>
              <a:buClr>
                <a:srgbClr val="EFEAE4"/>
              </a:buClr>
              <a:buSzPts val="1400"/>
              <a:buChar char="○"/>
            </a:pPr>
            <a:r>
              <a:rPr lang="es">
                <a:solidFill>
                  <a:srgbClr val="EFEAE4"/>
                </a:solidFill>
              </a:rPr>
              <a:t>Encripción</a:t>
            </a:r>
            <a:endParaRPr>
              <a:solidFill>
                <a:srgbClr val="EFEAE4"/>
              </a:solidFill>
            </a:endParaRPr>
          </a:p>
          <a:p>
            <a:pPr indent="-317500" lvl="1" marL="914400" rtl="0" algn="just">
              <a:spcBef>
                <a:spcPts val="0"/>
              </a:spcBef>
              <a:spcAft>
                <a:spcPts val="0"/>
              </a:spcAft>
              <a:buClr>
                <a:srgbClr val="EFEAE4"/>
              </a:buClr>
              <a:buSzPts val="1400"/>
              <a:buChar char="○"/>
            </a:pPr>
            <a:r>
              <a:rPr lang="es">
                <a:solidFill>
                  <a:srgbClr val="EFEAE4"/>
                </a:solidFill>
              </a:rPr>
              <a:t>Wear leveling</a:t>
            </a:r>
            <a:endParaRPr>
              <a:solidFill>
                <a:srgbClr val="EFEAE4"/>
              </a:solidFill>
            </a:endParaRPr>
          </a:p>
          <a:p>
            <a:pPr indent="-336550" lvl="0" marL="457200" rtl="0" algn="just">
              <a:spcBef>
                <a:spcPts val="0"/>
              </a:spcBef>
              <a:spcAft>
                <a:spcPts val="0"/>
              </a:spcAft>
              <a:buClr>
                <a:srgbClr val="EFEAE4"/>
              </a:buClr>
              <a:buSzPts val="1700"/>
              <a:buChar char="●"/>
            </a:pPr>
            <a:r>
              <a:rPr lang="es" sz="1700">
                <a:solidFill>
                  <a:srgbClr val="EFEAE4"/>
                </a:solidFill>
              </a:rPr>
              <a:t>Caché</a:t>
            </a:r>
            <a:endParaRPr sz="1700">
              <a:solidFill>
                <a:srgbClr val="EFEAE4"/>
              </a:solidFill>
            </a:endParaRPr>
          </a:p>
          <a:p>
            <a:pPr indent="-317500" lvl="1" marL="914400" rtl="0" algn="just">
              <a:spcBef>
                <a:spcPts val="0"/>
              </a:spcBef>
              <a:spcAft>
                <a:spcPts val="0"/>
              </a:spcAft>
              <a:buClr>
                <a:srgbClr val="EFEAE4"/>
              </a:buClr>
              <a:buSzPts val="1400"/>
              <a:buChar char="○"/>
            </a:pPr>
            <a:r>
              <a:rPr lang="es">
                <a:solidFill>
                  <a:srgbClr val="EFEAE4"/>
                </a:solidFill>
              </a:rPr>
              <a:t>Memoria DRAM similar en discos duros</a:t>
            </a:r>
            <a:endParaRPr>
              <a:solidFill>
                <a:srgbClr val="EFEAE4"/>
              </a:solidFill>
            </a:endParaRPr>
          </a:p>
          <a:p>
            <a:pPr indent="-317500" lvl="1" marL="914400" rtl="0" algn="just">
              <a:spcBef>
                <a:spcPts val="0"/>
              </a:spcBef>
              <a:spcAft>
                <a:spcPts val="0"/>
              </a:spcAft>
              <a:buClr>
                <a:srgbClr val="EFEAE4"/>
              </a:buClr>
              <a:buSzPts val="1400"/>
              <a:buChar char="○"/>
            </a:pPr>
            <a:r>
              <a:rPr lang="es">
                <a:solidFill>
                  <a:srgbClr val="EFEAE4"/>
                </a:solidFill>
              </a:rPr>
              <a:t>Algoritmos de predicción</a:t>
            </a:r>
            <a:endParaRPr>
              <a:solidFill>
                <a:srgbClr val="EFEAE4"/>
              </a:solidFill>
            </a:endParaRPr>
          </a:p>
          <a:p>
            <a:pPr indent="-317500" lvl="2" marL="1371600" rtl="0" algn="just">
              <a:spcBef>
                <a:spcPts val="0"/>
              </a:spcBef>
              <a:spcAft>
                <a:spcPts val="0"/>
              </a:spcAft>
              <a:buClr>
                <a:srgbClr val="EFEAE4"/>
              </a:buClr>
              <a:buSzPts val="1400"/>
              <a:buChar char="■"/>
            </a:pPr>
            <a:r>
              <a:rPr lang="es">
                <a:solidFill>
                  <a:srgbClr val="EFEAE4"/>
                </a:solidFill>
              </a:rPr>
              <a:t>Least Frequently Used</a:t>
            </a:r>
            <a:endParaRPr>
              <a:solidFill>
                <a:srgbClr val="EFEAE4"/>
              </a:solidFill>
            </a:endParaRPr>
          </a:p>
          <a:p>
            <a:pPr indent="-317500" lvl="2" marL="1371600" rtl="0" algn="just">
              <a:spcBef>
                <a:spcPts val="0"/>
              </a:spcBef>
              <a:spcAft>
                <a:spcPts val="0"/>
              </a:spcAft>
              <a:buClr>
                <a:srgbClr val="EFEAE4"/>
              </a:buClr>
              <a:buSzPts val="1400"/>
              <a:buChar char="■"/>
            </a:pPr>
            <a:r>
              <a:rPr lang="es">
                <a:solidFill>
                  <a:srgbClr val="EFEAE4"/>
                </a:solidFill>
              </a:rPr>
              <a:t>Least Recently Used</a:t>
            </a:r>
            <a:endParaRPr>
              <a:solidFill>
                <a:srgbClr val="EFEAE4"/>
              </a:solidFill>
            </a:endParaRPr>
          </a:p>
          <a:p>
            <a:pPr indent="-317500" lvl="1" marL="914400" rtl="0" algn="just">
              <a:spcBef>
                <a:spcPts val="0"/>
              </a:spcBef>
              <a:spcAft>
                <a:spcPts val="0"/>
              </a:spcAft>
              <a:buClr>
                <a:srgbClr val="EFEAE4"/>
              </a:buClr>
              <a:buSzPts val="1400"/>
              <a:buChar char="○"/>
            </a:pPr>
            <a:r>
              <a:rPr lang="es">
                <a:solidFill>
                  <a:srgbClr val="EFEAE4"/>
                </a:solidFill>
              </a:rPr>
              <a:t>Write-through, write-back o write-around</a:t>
            </a:r>
            <a:endParaRPr>
              <a:solidFill>
                <a:srgbClr val="EFEAE4"/>
              </a:solidFill>
            </a:endParaRPr>
          </a:p>
          <a:p>
            <a:pPr indent="-336550" lvl="0" marL="457200" rtl="0" algn="just">
              <a:spcBef>
                <a:spcPts val="0"/>
              </a:spcBef>
              <a:spcAft>
                <a:spcPts val="0"/>
              </a:spcAft>
              <a:buClr>
                <a:srgbClr val="EFEAE4"/>
              </a:buClr>
              <a:buSzPts val="1700"/>
              <a:buChar char="●"/>
            </a:pPr>
            <a:r>
              <a:rPr lang="es" sz="1700">
                <a:solidFill>
                  <a:srgbClr val="EFEAE4"/>
                </a:solidFill>
              </a:rPr>
              <a:t>Condensador</a:t>
            </a:r>
            <a:endParaRPr sz="1700">
              <a:solidFill>
                <a:srgbClr val="EFEAE4"/>
              </a:solidFill>
            </a:endParaRPr>
          </a:p>
          <a:p>
            <a:pPr indent="-336550" lvl="0" marL="457200" rtl="0" algn="just">
              <a:spcBef>
                <a:spcPts val="0"/>
              </a:spcBef>
              <a:spcAft>
                <a:spcPts val="0"/>
              </a:spcAft>
              <a:buClr>
                <a:srgbClr val="EFEAE4"/>
              </a:buClr>
              <a:buSzPts val="1700"/>
              <a:buChar char="●"/>
            </a:pPr>
            <a:r>
              <a:rPr lang="es" sz="1700">
                <a:solidFill>
                  <a:srgbClr val="EFEAE4"/>
                </a:solidFill>
              </a:rPr>
              <a:t>Memoria flash NAND</a:t>
            </a:r>
            <a:endParaRPr sz="1700">
              <a:solidFill>
                <a:srgbClr val="EFEAE4"/>
              </a:solidFill>
            </a:endParaRPr>
          </a:p>
        </p:txBody>
      </p:sp>
      <p:pic>
        <p:nvPicPr>
          <p:cNvPr id="89" name="Google Shape;89;p17"/>
          <p:cNvPicPr preferRelativeResize="0"/>
          <p:nvPr/>
        </p:nvPicPr>
        <p:blipFill rotWithShape="1">
          <a:blip r:embed="rId3">
            <a:alphaModFix/>
          </a:blip>
          <a:srcRect b="0" l="15553" r="36894" t="0"/>
          <a:stretch/>
        </p:blipFill>
        <p:spPr>
          <a:xfrm>
            <a:off x="5951225" y="1400313"/>
            <a:ext cx="2321850" cy="3291825"/>
          </a:xfrm>
          <a:prstGeom prst="rect">
            <a:avLst/>
          </a:prstGeom>
          <a:noFill/>
          <a:ln>
            <a:noFill/>
          </a:ln>
        </p:spPr>
      </p:pic>
      <p:sp>
        <p:nvSpPr>
          <p:cNvPr id="90" name="Google Shape;90;p17"/>
          <p:cNvSpPr txBox="1"/>
          <p:nvPr>
            <p:ph type="title"/>
          </p:nvPr>
        </p:nvSpPr>
        <p:spPr>
          <a:xfrm>
            <a:off x="7884550" y="1259950"/>
            <a:ext cx="839100" cy="316500"/>
          </a:xfrm>
          <a:prstGeom prst="rect">
            <a:avLst/>
          </a:prstGeom>
          <a:solidFill>
            <a:srgbClr val="ACCE91"/>
          </a:solidFill>
          <a:ln cap="flat" cmpd="sng" w="9525">
            <a:solidFill>
              <a:srgbClr val="ACCE9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400">
                <a:solidFill>
                  <a:srgbClr val="EFEAE4"/>
                </a:solidFill>
              </a:rPr>
              <a:t>Cache</a:t>
            </a:r>
            <a:endParaRPr sz="1400">
              <a:solidFill>
                <a:srgbClr val="EFEAE4"/>
              </a:solidFill>
            </a:endParaRPr>
          </a:p>
        </p:txBody>
      </p:sp>
      <p:cxnSp>
        <p:nvCxnSpPr>
          <p:cNvPr id="91" name="Google Shape;91;p17"/>
          <p:cNvCxnSpPr>
            <a:endCxn id="90" idx="2"/>
          </p:cNvCxnSpPr>
          <p:nvPr/>
        </p:nvCxnSpPr>
        <p:spPr>
          <a:xfrm flipH="1" rot="10800000">
            <a:off x="6981400" y="1576450"/>
            <a:ext cx="1322700" cy="609900"/>
          </a:xfrm>
          <a:prstGeom prst="straightConnector1">
            <a:avLst/>
          </a:prstGeom>
          <a:noFill/>
          <a:ln cap="flat" cmpd="sng" w="28575">
            <a:solidFill>
              <a:srgbClr val="ACCE91"/>
            </a:solidFill>
            <a:prstDash val="solid"/>
            <a:round/>
            <a:headEnd len="med" w="med" type="none"/>
            <a:tailEnd len="med" w="med" type="none"/>
          </a:ln>
        </p:spPr>
      </p:cxnSp>
      <p:sp>
        <p:nvSpPr>
          <p:cNvPr id="92" name="Google Shape;92;p17"/>
          <p:cNvSpPr txBox="1"/>
          <p:nvPr>
            <p:ph type="title"/>
          </p:nvPr>
        </p:nvSpPr>
        <p:spPr>
          <a:xfrm>
            <a:off x="8078050" y="2087350"/>
            <a:ext cx="954900" cy="687600"/>
          </a:xfrm>
          <a:prstGeom prst="rect">
            <a:avLst/>
          </a:prstGeom>
          <a:solidFill>
            <a:srgbClr val="ACCE91"/>
          </a:solidFill>
          <a:ln cap="flat" cmpd="sng" w="9525">
            <a:solidFill>
              <a:srgbClr val="ACCE9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400">
                <a:solidFill>
                  <a:srgbClr val="EFEAE4"/>
                </a:solidFill>
              </a:rPr>
              <a:t>Memoria Flash NAND</a:t>
            </a:r>
            <a:endParaRPr sz="1400">
              <a:solidFill>
                <a:srgbClr val="EFEAE4"/>
              </a:solidFill>
            </a:endParaRPr>
          </a:p>
        </p:txBody>
      </p:sp>
      <p:cxnSp>
        <p:nvCxnSpPr>
          <p:cNvPr id="93" name="Google Shape;93;p17"/>
          <p:cNvCxnSpPr>
            <a:endCxn id="92" idx="2"/>
          </p:cNvCxnSpPr>
          <p:nvPr/>
        </p:nvCxnSpPr>
        <p:spPr>
          <a:xfrm flipH="1" rot="10800000">
            <a:off x="7638100" y="2774950"/>
            <a:ext cx="917400" cy="546600"/>
          </a:xfrm>
          <a:prstGeom prst="straightConnector1">
            <a:avLst/>
          </a:prstGeom>
          <a:noFill/>
          <a:ln cap="flat" cmpd="sng" w="28575">
            <a:solidFill>
              <a:srgbClr val="ACCE91"/>
            </a:solidFill>
            <a:prstDash val="solid"/>
            <a:round/>
            <a:headEnd len="med" w="med" type="none"/>
            <a:tailEnd len="med" w="med" type="none"/>
          </a:ln>
        </p:spPr>
      </p:cxnSp>
      <p:sp>
        <p:nvSpPr>
          <p:cNvPr id="94" name="Google Shape;94;p17"/>
          <p:cNvSpPr txBox="1"/>
          <p:nvPr>
            <p:ph type="title"/>
          </p:nvPr>
        </p:nvSpPr>
        <p:spPr>
          <a:xfrm>
            <a:off x="6114175" y="4465775"/>
            <a:ext cx="1322700" cy="316500"/>
          </a:xfrm>
          <a:prstGeom prst="rect">
            <a:avLst/>
          </a:prstGeom>
          <a:solidFill>
            <a:srgbClr val="ACCE91"/>
          </a:solidFill>
          <a:ln cap="flat" cmpd="sng" w="9525">
            <a:solidFill>
              <a:srgbClr val="ACCE9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400">
                <a:solidFill>
                  <a:srgbClr val="EFEAE4"/>
                </a:solidFill>
              </a:rPr>
              <a:t>Controlador</a:t>
            </a:r>
            <a:endParaRPr sz="1400">
              <a:solidFill>
                <a:srgbClr val="EFEAE4"/>
              </a:solidFill>
            </a:endParaRPr>
          </a:p>
        </p:txBody>
      </p:sp>
      <p:cxnSp>
        <p:nvCxnSpPr>
          <p:cNvPr id="95" name="Google Shape;95;p17"/>
          <p:cNvCxnSpPr>
            <a:endCxn id="94" idx="0"/>
          </p:cNvCxnSpPr>
          <p:nvPr/>
        </p:nvCxnSpPr>
        <p:spPr>
          <a:xfrm flipH="1">
            <a:off x="6775525" y="3223475"/>
            <a:ext cx="162000" cy="1242300"/>
          </a:xfrm>
          <a:prstGeom prst="straightConnector1">
            <a:avLst/>
          </a:prstGeom>
          <a:noFill/>
          <a:ln cap="flat" cmpd="sng" w="28575">
            <a:solidFill>
              <a:srgbClr val="ACCE9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EFEAE4"/>
                </a:solidFill>
              </a:rPr>
              <a:t>Geometría</a:t>
            </a:r>
            <a:endParaRPr>
              <a:solidFill>
                <a:srgbClr val="EFEAE4"/>
              </a:solidFill>
            </a:endParaRPr>
          </a:p>
        </p:txBody>
      </p:sp>
      <p:sp>
        <p:nvSpPr>
          <p:cNvPr id="101" name="Google Shape;101;p18"/>
          <p:cNvSpPr txBox="1"/>
          <p:nvPr>
            <p:ph idx="1" type="body"/>
          </p:nvPr>
        </p:nvSpPr>
        <p:spPr>
          <a:xfrm>
            <a:off x="311700" y="1152475"/>
            <a:ext cx="4361400" cy="36201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68300" lvl="0" marL="457200" rtl="0" algn="just">
              <a:spcBef>
                <a:spcPts val="0"/>
              </a:spcBef>
              <a:spcAft>
                <a:spcPts val="0"/>
              </a:spcAft>
              <a:buClr>
                <a:srgbClr val="EFEAE4"/>
              </a:buClr>
              <a:buSzPts val="2200"/>
              <a:buChar char="●"/>
            </a:pPr>
            <a:r>
              <a:rPr lang="es" sz="2200">
                <a:solidFill>
                  <a:srgbClr val="EFEAE4"/>
                </a:solidFill>
              </a:rPr>
              <a:t>Rectangular.</a:t>
            </a:r>
            <a:endParaRPr sz="2200">
              <a:solidFill>
                <a:srgbClr val="EFEAE4"/>
              </a:solidFill>
            </a:endParaRPr>
          </a:p>
          <a:p>
            <a:pPr indent="-368300" lvl="0" marL="457200" rtl="0" algn="just">
              <a:spcBef>
                <a:spcPts val="1000"/>
              </a:spcBef>
              <a:spcAft>
                <a:spcPts val="0"/>
              </a:spcAft>
              <a:buClr>
                <a:srgbClr val="EFEAE4"/>
              </a:buClr>
              <a:buSzPts val="2200"/>
              <a:buChar char="●"/>
            </a:pPr>
            <a:r>
              <a:rPr lang="es" sz="2200">
                <a:solidFill>
                  <a:srgbClr val="EFEAE4"/>
                </a:solidFill>
              </a:rPr>
              <a:t>Dimensiones heredadas de los discos duros.</a:t>
            </a:r>
            <a:endParaRPr sz="2200">
              <a:solidFill>
                <a:srgbClr val="EFEAE4"/>
              </a:solidFill>
            </a:endParaRPr>
          </a:p>
          <a:p>
            <a:pPr indent="-368300" lvl="0" marL="457200" rtl="0" algn="just">
              <a:spcBef>
                <a:spcPts val="1000"/>
              </a:spcBef>
              <a:spcAft>
                <a:spcPts val="0"/>
              </a:spcAft>
              <a:buClr>
                <a:srgbClr val="EFEAE4"/>
              </a:buClr>
              <a:buSzPts val="2200"/>
              <a:buChar char="●"/>
            </a:pPr>
            <a:r>
              <a:rPr lang="es" sz="2200">
                <a:solidFill>
                  <a:srgbClr val="EFEAE4"/>
                </a:solidFill>
              </a:rPr>
              <a:t>Más pequeños que los discos duros.</a:t>
            </a:r>
            <a:endParaRPr sz="2200">
              <a:solidFill>
                <a:srgbClr val="EFEAE4"/>
              </a:solidFill>
            </a:endParaRPr>
          </a:p>
          <a:p>
            <a:pPr indent="-368300" lvl="0" marL="457200" rtl="0" algn="just">
              <a:spcBef>
                <a:spcPts val="1000"/>
              </a:spcBef>
              <a:spcAft>
                <a:spcPts val="1000"/>
              </a:spcAft>
              <a:buClr>
                <a:srgbClr val="EFEAE4"/>
              </a:buClr>
              <a:buSzPts val="2200"/>
              <a:buChar char="●"/>
            </a:pPr>
            <a:r>
              <a:rPr lang="es" sz="2200">
                <a:solidFill>
                  <a:srgbClr val="EFEAE4"/>
                </a:solidFill>
              </a:rPr>
              <a:t>Menos componentes móviles.</a:t>
            </a:r>
            <a:endParaRPr sz="2200">
              <a:solidFill>
                <a:srgbClr val="EFEAE4"/>
              </a:solidFill>
            </a:endParaRPr>
          </a:p>
        </p:txBody>
      </p:sp>
      <p:pic>
        <p:nvPicPr>
          <p:cNvPr id="102" name="Google Shape;102;p18"/>
          <p:cNvPicPr preferRelativeResize="0"/>
          <p:nvPr/>
        </p:nvPicPr>
        <p:blipFill>
          <a:blip r:embed="rId3">
            <a:alphaModFix/>
          </a:blip>
          <a:stretch>
            <a:fillRect/>
          </a:stretch>
        </p:blipFill>
        <p:spPr>
          <a:xfrm>
            <a:off x="4974677" y="1386650"/>
            <a:ext cx="3828675" cy="287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EFEAE4"/>
                </a:solidFill>
              </a:rPr>
              <a:t>Ventajas y desventajas</a:t>
            </a:r>
            <a:endParaRPr>
              <a:solidFill>
                <a:srgbClr val="EFEAE4"/>
              </a:solidFill>
            </a:endParaRPr>
          </a:p>
        </p:txBody>
      </p:sp>
      <p:sp>
        <p:nvSpPr>
          <p:cNvPr id="108" name="Google Shape;108;p19"/>
          <p:cNvSpPr txBox="1"/>
          <p:nvPr>
            <p:ph idx="1" type="body"/>
          </p:nvPr>
        </p:nvSpPr>
        <p:spPr>
          <a:xfrm>
            <a:off x="311700" y="1159925"/>
            <a:ext cx="3687000" cy="38106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just">
              <a:spcBef>
                <a:spcPts val="0"/>
              </a:spcBef>
              <a:spcAft>
                <a:spcPts val="0"/>
              </a:spcAft>
              <a:buClr>
                <a:srgbClr val="EFEAE4"/>
              </a:buClr>
              <a:buSzPts val="1700"/>
              <a:buChar char="●"/>
            </a:pPr>
            <a:r>
              <a:rPr lang="es" sz="1700">
                <a:solidFill>
                  <a:srgbClr val="EFEAE4"/>
                </a:solidFill>
              </a:rPr>
              <a:t>Arranque más rápido</a:t>
            </a:r>
            <a:endParaRPr sz="1700">
              <a:solidFill>
                <a:srgbClr val="EFEAE4"/>
              </a:solidFill>
            </a:endParaRPr>
          </a:p>
          <a:p>
            <a:pPr indent="-336550" lvl="0" marL="457200" rtl="0" algn="just">
              <a:spcBef>
                <a:spcPts val="0"/>
              </a:spcBef>
              <a:spcAft>
                <a:spcPts val="0"/>
              </a:spcAft>
              <a:buClr>
                <a:srgbClr val="EFEAE4"/>
              </a:buClr>
              <a:buSzPts val="1700"/>
              <a:buChar char="●"/>
            </a:pPr>
            <a:r>
              <a:rPr lang="es" sz="1700">
                <a:solidFill>
                  <a:srgbClr val="EFEAE4"/>
                </a:solidFill>
              </a:rPr>
              <a:t>Mayor velocidad de escritura y lectura</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IOs 15 veces más rápidas</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Menor tasa de error</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Menor consumo de energía</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Sin ruido</a:t>
            </a:r>
            <a:endParaRPr sz="1700">
              <a:solidFill>
                <a:srgbClr val="EFEAE4"/>
              </a:solidFill>
            </a:endParaRPr>
          </a:p>
          <a:p>
            <a:pPr indent="-336550" lvl="0" marL="457200" rtl="0" algn="just">
              <a:spcBef>
                <a:spcPts val="1000"/>
              </a:spcBef>
              <a:spcAft>
                <a:spcPts val="0"/>
              </a:spcAft>
              <a:buClr>
                <a:srgbClr val="EFEAE4"/>
              </a:buClr>
              <a:buSzPts val="1700"/>
              <a:buChar char="●"/>
            </a:pPr>
            <a:r>
              <a:rPr lang="es" sz="1700">
                <a:solidFill>
                  <a:srgbClr val="EFEAE4"/>
                </a:solidFill>
              </a:rPr>
              <a:t>Mayor resistencia física</a:t>
            </a:r>
            <a:endParaRPr sz="1700">
              <a:solidFill>
                <a:srgbClr val="EFEAE4"/>
              </a:solidFill>
            </a:endParaRPr>
          </a:p>
          <a:p>
            <a:pPr indent="-336550" lvl="0" marL="457200" rtl="0" algn="just">
              <a:spcBef>
                <a:spcPts val="1000"/>
              </a:spcBef>
              <a:spcAft>
                <a:spcPts val="1000"/>
              </a:spcAft>
              <a:buClr>
                <a:srgbClr val="EFEAE4"/>
              </a:buClr>
              <a:buSzPts val="1700"/>
              <a:buChar char="●"/>
            </a:pPr>
            <a:r>
              <a:rPr lang="es" sz="1700">
                <a:solidFill>
                  <a:srgbClr val="EFEAE4"/>
                </a:solidFill>
              </a:rPr>
              <a:t>Borrado más seguro e irrecuperable</a:t>
            </a:r>
            <a:endParaRPr sz="1700">
              <a:solidFill>
                <a:srgbClr val="EFEAE4"/>
              </a:solidFill>
            </a:endParaRPr>
          </a:p>
        </p:txBody>
      </p:sp>
      <p:pic>
        <p:nvPicPr>
          <p:cNvPr id="109" name="Google Shape;109;p19"/>
          <p:cNvPicPr preferRelativeResize="0"/>
          <p:nvPr/>
        </p:nvPicPr>
        <p:blipFill rotWithShape="1">
          <a:blip r:embed="rId3">
            <a:alphaModFix/>
          </a:blip>
          <a:srcRect b="0" l="9180" r="54053" t="0"/>
          <a:stretch/>
        </p:blipFill>
        <p:spPr>
          <a:xfrm>
            <a:off x="3975300" y="1464723"/>
            <a:ext cx="1250224" cy="1548125"/>
          </a:xfrm>
          <a:prstGeom prst="rect">
            <a:avLst/>
          </a:prstGeom>
          <a:noFill/>
          <a:ln>
            <a:noFill/>
          </a:ln>
        </p:spPr>
      </p:pic>
      <p:pic>
        <p:nvPicPr>
          <p:cNvPr id="110" name="Google Shape;110;p19"/>
          <p:cNvPicPr preferRelativeResize="0"/>
          <p:nvPr/>
        </p:nvPicPr>
        <p:blipFill rotWithShape="1">
          <a:blip r:embed="rId4">
            <a:alphaModFix/>
          </a:blip>
          <a:srcRect b="0" l="53747" r="12278" t="0"/>
          <a:stretch/>
        </p:blipFill>
        <p:spPr>
          <a:xfrm>
            <a:off x="4080100" y="3046450"/>
            <a:ext cx="1045900" cy="1401625"/>
          </a:xfrm>
          <a:prstGeom prst="rect">
            <a:avLst/>
          </a:prstGeom>
          <a:noFill/>
          <a:ln>
            <a:noFill/>
          </a:ln>
        </p:spPr>
      </p:pic>
      <p:sp>
        <p:nvSpPr>
          <p:cNvPr id="111" name="Google Shape;111;p19"/>
          <p:cNvSpPr txBox="1"/>
          <p:nvPr>
            <p:ph idx="1" type="body"/>
          </p:nvPr>
        </p:nvSpPr>
        <p:spPr>
          <a:xfrm>
            <a:off x="5112300" y="1198175"/>
            <a:ext cx="3687000" cy="37725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just">
              <a:lnSpc>
                <a:spcPct val="100000"/>
              </a:lnSpc>
              <a:spcBef>
                <a:spcPts val="0"/>
              </a:spcBef>
              <a:spcAft>
                <a:spcPts val="0"/>
              </a:spcAft>
              <a:buClr>
                <a:srgbClr val="EFEAE4"/>
              </a:buClr>
              <a:buSzPts val="1700"/>
              <a:buChar char="●"/>
            </a:pPr>
            <a:r>
              <a:rPr lang="es" sz="1700">
                <a:solidFill>
                  <a:srgbClr val="EFEAE4"/>
                </a:solidFill>
              </a:rPr>
              <a:t>No hay recuperación de datos</a:t>
            </a:r>
            <a:endParaRPr sz="1700">
              <a:solidFill>
                <a:srgbClr val="EFEAE4"/>
              </a:solidFill>
            </a:endParaRPr>
          </a:p>
          <a:p>
            <a:pPr indent="-336550" lvl="0" marL="457200" rtl="0" algn="just">
              <a:lnSpc>
                <a:spcPct val="100000"/>
              </a:lnSpc>
              <a:spcBef>
                <a:spcPts val="1000"/>
              </a:spcBef>
              <a:spcAft>
                <a:spcPts val="0"/>
              </a:spcAft>
              <a:buClr>
                <a:srgbClr val="EFEAE4"/>
              </a:buClr>
              <a:buSzPts val="1700"/>
              <a:buChar char="●"/>
            </a:pPr>
            <a:r>
              <a:rPr lang="es" sz="1700">
                <a:solidFill>
                  <a:srgbClr val="EFEAE4"/>
                </a:solidFill>
              </a:rPr>
              <a:t>Mayores precios</a:t>
            </a:r>
            <a:endParaRPr sz="1700">
              <a:solidFill>
                <a:srgbClr val="EFEAE4"/>
              </a:solidFill>
            </a:endParaRPr>
          </a:p>
          <a:p>
            <a:pPr indent="-336550" lvl="0" marL="457200" rtl="0" algn="just">
              <a:lnSpc>
                <a:spcPct val="100000"/>
              </a:lnSpc>
              <a:spcBef>
                <a:spcPts val="1000"/>
              </a:spcBef>
              <a:spcAft>
                <a:spcPts val="0"/>
              </a:spcAft>
              <a:buClr>
                <a:srgbClr val="EFEAE4"/>
              </a:buClr>
              <a:buSzPts val="1700"/>
              <a:buChar char="●"/>
            </a:pPr>
            <a:r>
              <a:rPr lang="es" sz="1700">
                <a:solidFill>
                  <a:srgbClr val="EFEAE4"/>
                </a:solidFill>
              </a:rPr>
              <a:t>Menor tamaño de almacenamiento</a:t>
            </a:r>
            <a:endParaRPr sz="1700">
              <a:solidFill>
                <a:srgbClr val="EFEAE4"/>
              </a:solidFill>
            </a:endParaRPr>
          </a:p>
          <a:p>
            <a:pPr indent="-336550" lvl="0" marL="457200" rtl="0" algn="just">
              <a:lnSpc>
                <a:spcPct val="100000"/>
              </a:lnSpc>
              <a:spcBef>
                <a:spcPts val="1000"/>
              </a:spcBef>
              <a:spcAft>
                <a:spcPts val="0"/>
              </a:spcAft>
              <a:buClr>
                <a:srgbClr val="EFEAE4"/>
              </a:buClr>
              <a:buSzPts val="1700"/>
              <a:buChar char="●"/>
            </a:pPr>
            <a:r>
              <a:rPr lang="es" sz="1700">
                <a:solidFill>
                  <a:srgbClr val="EFEAE4"/>
                </a:solidFill>
              </a:rPr>
              <a:t>Vulnerabilidad por diversos efectos</a:t>
            </a:r>
            <a:endParaRPr sz="1700">
              <a:solidFill>
                <a:srgbClr val="EFEAE4"/>
              </a:solidFill>
            </a:endParaRPr>
          </a:p>
          <a:p>
            <a:pPr indent="-336550" lvl="0" marL="457200" rtl="0" algn="just">
              <a:lnSpc>
                <a:spcPct val="100000"/>
              </a:lnSpc>
              <a:spcBef>
                <a:spcPts val="1000"/>
              </a:spcBef>
              <a:spcAft>
                <a:spcPts val="0"/>
              </a:spcAft>
              <a:buClr>
                <a:srgbClr val="EFEAE4"/>
              </a:buClr>
              <a:buSzPts val="1700"/>
              <a:buChar char="●"/>
            </a:pPr>
            <a:r>
              <a:rPr lang="es" sz="1700">
                <a:solidFill>
                  <a:srgbClr val="EFEAE4"/>
                </a:solidFill>
              </a:rPr>
              <a:t>Menores tamaños de almacenamiento</a:t>
            </a:r>
            <a:endParaRPr sz="1700">
              <a:solidFill>
                <a:srgbClr val="EFEAE4"/>
              </a:solidFill>
            </a:endParaRPr>
          </a:p>
          <a:p>
            <a:pPr indent="-336550" lvl="0" marL="457200" rtl="0" algn="just">
              <a:lnSpc>
                <a:spcPct val="100000"/>
              </a:lnSpc>
              <a:spcBef>
                <a:spcPts val="1000"/>
              </a:spcBef>
              <a:spcAft>
                <a:spcPts val="1000"/>
              </a:spcAft>
              <a:buClr>
                <a:srgbClr val="EFEAE4"/>
              </a:buClr>
              <a:buSzPts val="1700"/>
              <a:buChar char="●"/>
            </a:pPr>
            <a:r>
              <a:rPr lang="es" sz="1700">
                <a:solidFill>
                  <a:srgbClr val="EFEAE4"/>
                </a:solidFill>
              </a:rPr>
              <a:t>Degradación de rendimiento por escrituras</a:t>
            </a:r>
            <a:endParaRPr sz="1700">
              <a:solidFill>
                <a:srgbClr val="EFEAE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solidFill>
                  <a:srgbClr val="EFEAE4"/>
                </a:solidFill>
              </a:rPr>
              <a:t>¿Tienen alguna limitación de vida?</a:t>
            </a:r>
            <a:endParaRPr>
              <a:solidFill>
                <a:srgbClr val="EFEAE4"/>
              </a:solidFill>
            </a:endParaRPr>
          </a:p>
          <a:p>
            <a:pPr indent="0" lvl="0" marL="0" rtl="0" algn="l">
              <a:spcBef>
                <a:spcPts val="0"/>
              </a:spcBef>
              <a:spcAft>
                <a:spcPts val="0"/>
              </a:spcAft>
              <a:buClr>
                <a:schemeClr val="dk1"/>
              </a:buClr>
              <a:buSzPts val="1100"/>
              <a:buFont typeface="Arial"/>
              <a:buNone/>
            </a:pPr>
            <a:r>
              <a:t/>
            </a:r>
            <a:endParaRPr>
              <a:solidFill>
                <a:srgbClr val="EFEAE4"/>
              </a:solidFill>
            </a:endParaRPr>
          </a:p>
          <a:p>
            <a:pPr indent="0" lvl="0" marL="0" rtl="0" algn="l">
              <a:spcBef>
                <a:spcPts val="0"/>
              </a:spcBef>
              <a:spcAft>
                <a:spcPts val="0"/>
              </a:spcAft>
              <a:buNone/>
            </a:pPr>
            <a:r>
              <a:t/>
            </a:r>
            <a:endParaRPr>
              <a:solidFill>
                <a:srgbClr val="EFEAE4"/>
              </a:solidFill>
            </a:endParaRPr>
          </a:p>
        </p:txBody>
      </p:sp>
      <p:sp>
        <p:nvSpPr>
          <p:cNvPr id="117" name="Google Shape;117;p20"/>
          <p:cNvSpPr txBox="1"/>
          <p:nvPr>
            <p:ph idx="1" type="body"/>
          </p:nvPr>
        </p:nvSpPr>
        <p:spPr>
          <a:xfrm>
            <a:off x="311700" y="1541650"/>
            <a:ext cx="4260300" cy="26022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just">
              <a:spcBef>
                <a:spcPts val="0"/>
              </a:spcBef>
              <a:spcAft>
                <a:spcPts val="0"/>
              </a:spcAft>
              <a:buClr>
                <a:srgbClr val="EFEAE4"/>
              </a:buClr>
              <a:buSzPts val="2400"/>
              <a:buChar char="●"/>
            </a:pPr>
            <a:r>
              <a:rPr lang="es" sz="2400">
                <a:solidFill>
                  <a:srgbClr val="EFEAE4"/>
                </a:solidFill>
              </a:rPr>
              <a:t>Duración indicada mediante TBW.</a:t>
            </a:r>
            <a:endParaRPr sz="2400">
              <a:solidFill>
                <a:srgbClr val="EFEAE4"/>
              </a:solidFill>
            </a:endParaRPr>
          </a:p>
          <a:p>
            <a:pPr indent="-381000" lvl="0" marL="457200" rtl="0" algn="just">
              <a:spcBef>
                <a:spcPts val="1000"/>
              </a:spcBef>
              <a:spcAft>
                <a:spcPts val="0"/>
              </a:spcAft>
              <a:buClr>
                <a:srgbClr val="EFEAE4"/>
              </a:buClr>
              <a:buSzPts val="2400"/>
              <a:buChar char="●"/>
            </a:pPr>
            <a:r>
              <a:rPr lang="es" sz="2400">
                <a:solidFill>
                  <a:srgbClr val="EFEAE4"/>
                </a:solidFill>
              </a:rPr>
              <a:t>Duración depende del uso intensivo de lectura y escritura y no del tiempo.</a:t>
            </a:r>
            <a:endParaRPr sz="2400">
              <a:solidFill>
                <a:srgbClr val="EFEAE4"/>
              </a:solidFill>
            </a:endParaRPr>
          </a:p>
          <a:p>
            <a:pPr indent="0" lvl="0" marL="0" rtl="0" algn="just">
              <a:spcBef>
                <a:spcPts val="1000"/>
              </a:spcBef>
              <a:spcAft>
                <a:spcPts val="1600"/>
              </a:spcAft>
              <a:buNone/>
            </a:pPr>
            <a:r>
              <a:t/>
            </a:r>
            <a:endParaRPr sz="2400">
              <a:solidFill>
                <a:srgbClr val="EFEAE4"/>
              </a:solidFill>
            </a:endParaRPr>
          </a:p>
        </p:txBody>
      </p:sp>
      <p:pic>
        <p:nvPicPr>
          <p:cNvPr id="118" name="Google Shape;118;p20"/>
          <p:cNvPicPr preferRelativeResize="0"/>
          <p:nvPr/>
        </p:nvPicPr>
        <p:blipFill rotWithShape="1">
          <a:blip r:embed="rId3">
            <a:alphaModFix/>
          </a:blip>
          <a:srcRect b="34271" l="0" r="32777" t="0"/>
          <a:stretch/>
        </p:blipFill>
        <p:spPr>
          <a:xfrm>
            <a:off x="5154050" y="1338275"/>
            <a:ext cx="3678251" cy="338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737"/>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a:solidFill>
            <a:srgbClr val="8DB986"/>
          </a:solid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solidFill>
                  <a:srgbClr val="EFEAE4"/>
                </a:solidFill>
              </a:rPr>
              <a:t>¿El archivo se guarda en una sola área contigua?</a:t>
            </a:r>
            <a:endParaRPr>
              <a:solidFill>
                <a:srgbClr val="EFEAE4"/>
              </a:solidFill>
            </a:endParaRPr>
          </a:p>
        </p:txBody>
      </p:sp>
      <p:sp>
        <p:nvSpPr>
          <p:cNvPr id="124" name="Google Shape;124;p21"/>
          <p:cNvSpPr txBox="1"/>
          <p:nvPr>
            <p:ph idx="1" type="body"/>
          </p:nvPr>
        </p:nvSpPr>
        <p:spPr>
          <a:xfrm>
            <a:off x="311700" y="1170125"/>
            <a:ext cx="4928400" cy="3770700"/>
          </a:xfrm>
          <a:prstGeom prst="rect">
            <a:avLst/>
          </a:prstGeom>
          <a:noFill/>
          <a:ln cap="flat" cmpd="sng" w="9525">
            <a:solidFill>
              <a:srgbClr val="ACCE91"/>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just">
              <a:spcBef>
                <a:spcPts val="0"/>
              </a:spcBef>
              <a:spcAft>
                <a:spcPts val="0"/>
              </a:spcAft>
              <a:buClr>
                <a:srgbClr val="EFEAE4"/>
              </a:buClr>
              <a:buSzPts val="2400"/>
              <a:buChar char="●"/>
            </a:pPr>
            <a:r>
              <a:rPr lang="es" sz="2400">
                <a:solidFill>
                  <a:srgbClr val="EFEAE4"/>
                </a:solidFill>
              </a:rPr>
              <a:t>Celdas eléctricas que forman  secciones llamadas páginas.</a:t>
            </a:r>
            <a:endParaRPr sz="2400">
              <a:solidFill>
                <a:srgbClr val="EFEAE4"/>
              </a:solidFill>
            </a:endParaRPr>
          </a:p>
          <a:p>
            <a:pPr indent="-381000" lvl="0" marL="457200" rtl="0" algn="just">
              <a:spcBef>
                <a:spcPts val="1000"/>
              </a:spcBef>
              <a:spcAft>
                <a:spcPts val="0"/>
              </a:spcAft>
              <a:buClr>
                <a:srgbClr val="EFEAE4"/>
              </a:buClr>
              <a:buSzPts val="2400"/>
              <a:buChar char="●"/>
            </a:pPr>
            <a:r>
              <a:rPr lang="es" sz="2400">
                <a:solidFill>
                  <a:srgbClr val="EFEAE4"/>
                </a:solidFill>
              </a:rPr>
              <a:t>La información se almacena por bloques dentro de páginas.</a:t>
            </a:r>
            <a:endParaRPr sz="2400">
              <a:solidFill>
                <a:srgbClr val="EFEAE4"/>
              </a:solidFill>
            </a:endParaRPr>
          </a:p>
          <a:p>
            <a:pPr indent="-381000" lvl="0" marL="457200" rtl="0" algn="just">
              <a:spcBef>
                <a:spcPts val="1000"/>
              </a:spcBef>
              <a:spcAft>
                <a:spcPts val="0"/>
              </a:spcAft>
              <a:buClr>
                <a:srgbClr val="EFEAE4"/>
              </a:buClr>
              <a:buSzPts val="2400"/>
              <a:buChar char="●"/>
            </a:pPr>
            <a:r>
              <a:rPr lang="es" sz="2400">
                <a:solidFill>
                  <a:srgbClr val="EFEAE4"/>
                </a:solidFill>
              </a:rPr>
              <a:t>Sistemas de archivos de los discos duros.</a:t>
            </a:r>
            <a:endParaRPr sz="2400">
              <a:solidFill>
                <a:srgbClr val="EFEAE4"/>
              </a:solidFill>
            </a:endParaRPr>
          </a:p>
          <a:p>
            <a:pPr indent="-381000" lvl="0" marL="457200" rtl="0" algn="just">
              <a:spcBef>
                <a:spcPts val="1000"/>
              </a:spcBef>
              <a:spcAft>
                <a:spcPts val="0"/>
              </a:spcAft>
              <a:buClr>
                <a:srgbClr val="EFEAE4"/>
              </a:buClr>
              <a:buSzPts val="2400"/>
              <a:buChar char="●"/>
            </a:pPr>
            <a:r>
              <a:rPr lang="es" sz="2400">
                <a:solidFill>
                  <a:srgbClr val="EFEAE4"/>
                </a:solidFill>
              </a:rPr>
              <a:t>Lectura y escritura en páginas; borrado en bloques.</a:t>
            </a:r>
            <a:endParaRPr sz="2400">
              <a:solidFill>
                <a:srgbClr val="EFEAE4"/>
              </a:solidFill>
            </a:endParaRPr>
          </a:p>
          <a:p>
            <a:pPr indent="0" lvl="0" marL="0" rtl="0" algn="just">
              <a:spcBef>
                <a:spcPts val="1000"/>
              </a:spcBef>
              <a:spcAft>
                <a:spcPts val="1600"/>
              </a:spcAft>
              <a:buNone/>
            </a:pPr>
            <a:r>
              <a:t/>
            </a:r>
            <a:endParaRPr sz="2400">
              <a:solidFill>
                <a:srgbClr val="EFEAE4"/>
              </a:solidFill>
            </a:endParaRPr>
          </a:p>
        </p:txBody>
      </p:sp>
      <p:pic>
        <p:nvPicPr>
          <p:cNvPr id="125" name="Google Shape;125;p21"/>
          <p:cNvPicPr preferRelativeResize="0"/>
          <p:nvPr/>
        </p:nvPicPr>
        <p:blipFill>
          <a:blip r:embed="rId3">
            <a:alphaModFix/>
          </a:blip>
          <a:stretch>
            <a:fillRect/>
          </a:stretch>
        </p:blipFill>
        <p:spPr>
          <a:xfrm>
            <a:off x="5544900" y="1170125"/>
            <a:ext cx="34164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