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2"/>
  </p:notesMasterIdLst>
  <p:handoutMasterIdLst>
    <p:handoutMasterId r:id="rId23"/>
  </p:handoutMasterIdLst>
  <p:sldIdLst>
    <p:sldId id="258" r:id="rId4"/>
    <p:sldId id="266" r:id="rId5"/>
    <p:sldId id="275" r:id="rId6"/>
    <p:sldId id="284" r:id="rId7"/>
    <p:sldId id="286" r:id="rId8"/>
    <p:sldId id="273" r:id="rId9"/>
    <p:sldId id="281" r:id="rId10"/>
    <p:sldId id="285" r:id="rId11"/>
    <p:sldId id="287" r:id="rId12"/>
    <p:sldId id="288" r:id="rId13"/>
    <p:sldId id="270" r:id="rId14"/>
    <p:sldId id="271" r:id="rId15"/>
    <p:sldId id="272" r:id="rId16"/>
    <p:sldId id="274" r:id="rId17"/>
    <p:sldId id="276" r:id="rId18"/>
    <p:sldId id="282" r:id="rId19"/>
    <p:sldId id="280" r:id="rId20"/>
    <p:sldId id="260" r:id="rId21"/>
  </p:sldIdLst>
  <p:sldSz cx="9144000" cy="6858000" type="screen4x3"/>
  <p:notesSz cx="7010400" cy="9223375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106" d="100"/>
          <a:sy n="106" d="100"/>
        </p:scale>
        <p:origin x="10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30/01/2020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30/01/2020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381103"/>
            <a:ext cx="5608320" cy="415051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760606"/>
            <a:ext cx="3037840" cy="461169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30/01/2020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30/01/2020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30/01/2020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30/01/2020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30/01/2020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30/01/2020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30/01/2020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30/01/2020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30/01/2020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30/01/2020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30/01/2020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30/01/2020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30/01/2020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30/01/2020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30/01/2020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30/01/2020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30/01/2020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30/01/2020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30/01/2020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30/01/2020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30/01/2020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30/01/2020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30/01/2020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30/01/2020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30/01/2020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30/01/2020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30/01/2020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30/01/2020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30/01/2020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30/01/2020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30/01/2020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30/01/2020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30/01/2020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30/01/2020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30/01/2020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30/01/2020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</a:t>
            </a:r>
            <a:r>
              <a:rPr lang="es-MX" dirty="0" smtClean="0"/>
              <a:t>2020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Common</a:t>
            </a:r>
            <a:r>
              <a:rPr lang="es-MX" dirty="0"/>
              <a:t> </a:t>
            </a:r>
            <a:r>
              <a:rPr lang="es-MX" dirty="0" err="1"/>
              <a:t>Functions</a:t>
            </a:r>
            <a:r>
              <a:rPr lang="es-MX" dirty="0"/>
              <a:t> of </a:t>
            </a:r>
            <a:r>
              <a:rPr lang="es-MX" dirty="0" err="1" smtClean="0"/>
              <a:t>INTERRUPTs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43608" y="1556792"/>
            <a:ext cx="65722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When an I/O is done an Interruption transfers control to the interrupt service routine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(ISR: read, write, …)generally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, through the </a:t>
            </a:r>
            <a:r>
              <a:rPr lang="en-US" altLang="es-MX" b="1" kern="0" dirty="0">
                <a:solidFill>
                  <a:srgbClr val="3366FF"/>
                </a:solidFill>
                <a:latin typeface="Helvetica"/>
              </a:rPr>
              <a:t>interrupt</a:t>
            </a:r>
            <a:r>
              <a:rPr lang="en-US" altLang="es-MX" i="1" kern="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altLang="es-MX" b="1" kern="0" dirty="0">
                <a:solidFill>
                  <a:srgbClr val="3366FF"/>
                </a:solidFill>
                <a:latin typeface="Helvetica"/>
              </a:rPr>
              <a:t>vector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, which contains the addresses of all the service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routines</a:t>
            </a:r>
            <a:endParaRPr kumimoji="1" lang="es-MX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s-MX" altLang="es-MX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How</a:t>
            </a:r>
            <a:r>
              <a:rPr kumimoji="1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come </a:t>
            </a:r>
            <a:r>
              <a:rPr kumimoji="1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</a:t>
            </a:r>
            <a:r>
              <a:rPr kumimoji="1" lang="es-MX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Hardware</a:t>
            </a:r>
            <a:r>
              <a:rPr kumimoji="1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lang="es-MX" altLang="es-MX" kern="0" dirty="0" err="1">
                <a:solidFill>
                  <a:srgbClr val="000000"/>
                </a:solidFill>
                <a:latin typeface="Helvetica"/>
              </a:rPr>
              <a:t>I</a:t>
            </a:r>
            <a:r>
              <a:rPr kumimoji="1" lang="es-MX" altLang="es-MX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nterrupt</a:t>
            </a:r>
            <a:r>
              <a:rPr kumimoji="1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s-MX" altLang="es-MX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is</a:t>
            </a:r>
            <a:r>
              <a:rPr kumimoji="1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s-MX" altLang="es-MX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programmed</a:t>
            </a:r>
            <a:r>
              <a:rPr kumimoji="1" lang="es-MX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?</a:t>
            </a:r>
            <a:endParaRPr lang="en-US" altLang="es-MX" kern="0" dirty="0" smtClean="0">
              <a:solidFill>
                <a:srgbClr val="000000"/>
              </a:solidFill>
              <a:latin typeface="Helvetica"/>
            </a:endParaRPr>
          </a:p>
          <a:p>
            <a:pPr lvl="0"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A </a:t>
            </a:r>
            <a:r>
              <a:rPr lang="en-US" altLang="es-MX" b="1" kern="0" dirty="0">
                <a:solidFill>
                  <a:srgbClr val="3366FF"/>
                </a:solidFill>
                <a:latin typeface="Helvetica"/>
              </a:rPr>
              <a:t>trap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 or </a:t>
            </a:r>
            <a:r>
              <a:rPr lang="en-US" altLang="es-MX" b="1" kern="0" dirty="0">
                <a:solidFill>
                  <a:srgbClr val="3366FF"/>
                </a:solidFill>
                <a:latin typeface="Helvetica"/>
              </a:rPr>
              <a:t>exception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 is a software-generated interrupt caused either by an error or a user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request (System Call)</a:t>
            </a:r>
          </a:p>
          <a:p>
            <a:pPr lvl="1">
              <a:defRPr/>
            </a:pPr>
            <a:r>
              <a:rPr lang="en-US" altLang="es-MX" sz="1000" kern="0" dirty="0" smtClean="0">
                <a:solidFill>
                  <a:srgbClr val="000000"/>
                </a:solidFill>
                <a:latin typeface="Helvetica"/>
              </a:rPr>
              <a:t>User executes a System call </a:t>
            </a:r>
            <a:r>
              <a:rPr lang="en-US" altLang="es-MX" sz="1000" kern="0" dirty="0" smtClean="0">
                <a:solidFill>
                  <a:srgbClr val="000000"/>
                </a:solidFill>
                <a:latin typeface="Helvetica"/>
              </a:rPr>
              <a:t>function (invoking Read), </a:t>
            </a:r>
            <a:r>
              <a:rPr lang="en-US" altLang="es-MX" sz="1000" kern="0" dirty="0" smtClean="0">
                <a:solidFill>
                  <a:srgbClr val="000000"/>
                </a:solidFill>
                <a:latin typeface="Helvetica"/>
              </a:rPr>
              <a:t>through the interrupt vector, to start an I/O operation in a device </a:t>
            </a:r>
            <a:r>
              <a:rPr lang="en-US" altLang="es-MX" sz="1000" kern="0" dirty="0" smtClean="0">
                <a:solidFill>
                  <a:srgbClr val="000000"/>
                </a:solidFill>
                <a:latin typeface="Helvetica"/>
              </a:rPr>
              <a:t>controller; the invoking Read throws a trap or exception.</a:t>
            </a:r>
          </a:p>
          <a:p>
            <a:pPr lvl="1">
              <a:defRPr/>
            </a:pPr>
            <a:r>
              <a:rPr lang="en-US" altLang="es-MX" sz="1000" kern="0" dirty="0" smtClean="0">
                <a:solidFill>
                  <a:srgbClr val="000000"/>
                </a:solidFill>
                <a:latin typeface="Helvetica"/>
              </a:rPr>
              <a:t>User can cause a zero division, throwing a trap or exception invoking a kernel function.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Interrupt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architecture must save the address of the interrupted instruction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. The operating system preserves the state of the CPU by storing registers and the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Program Counter (PC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)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modern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operating system is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interrupt driven</a:t>
            </a:r>
          </a:p>
        </p:txBody>
      </p:sp>
    </p:spTree>
    <p:extLst>
      <p:ext uri="{BB962C8B-B14F-4D97-AF65-F5344CB8AC3E}">
        <p14:creationId xmlns:p14="http://schemas.microsoft.com/office/powerpoint/2010/main" val="3396295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Storage </a:t>
            </a:r>
            <a:r>
              <a:rPr lang="es-MX" dirty="0" err="1"/>
              <a:t>Structure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5576" y="1484784"/>
            <a:ext cx="7612063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CPU Registers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Main memory only large storage media that the CPU can access directly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Random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access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. Typically </a:t>
            </a: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volatile</a:t>
            </a: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"/>
                <a:ea typeface="MS PGothic" pitchFamily="34" charset="-128"/>
              </a:rPr>
              <a:t>: </a:t>
            </a:r>
            <a:r>
              <a:rPr kumimoji="1" lang="en-US" altLang="es-MX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"/>
                <a:ea typeface="MS PGothic" pitchFamily="34" charset="-128"/>
              </a:rPr>
              <a:t>RAMs, ?RAMs </a:t>
            </a:r>
          </a:p>
          <a:p>
            <a:pPr marL="457200" lvl="1" indent="0">
              <a:buNone/>
              <a:defRPr/>
            </a:pPr>
            <a:r>
              <a:rPr lang="en-US" altLang="es-MX" sz="1100" b="1" kern="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altLang="es-MX" sz="1100" b="1" kern="0" dirty="0" smtClean="0">
                <a:solidFill>
                  <a:srgbClr val="000000"/>
                </a:solidFill>
                <a:latin typeface="Helvetica"/>
              </a:rPr>
              <a:t>                                                  </a:t>
            </a:r>
            <a:r>
              <a:rPr lang="en-US" altLang="es-MX" sz="1600" kern="0" dirty="0" smtClean="0">
                <a:solidFill>
                  <a:srgbClr val="000000"/>
                </a:solidFill>
                <a:latin typeface="Helvetica"/>
              </a:rPr>
              <a:t>Non </a:t>
            </a:r>
            <a:r>
              <a:rPr lang="en-US" altLang="es-MX" sz="1600" b="1" kern="0" dirty="0">
                <a:solidFill>
                  <a:srgbClr val="3366FF"/>
                </a:solidFill>
                <a:latin typeface="Helvetica"/>
              </a:rPr>
              <a:t>volatile</a:t>
            </a:r>
            <a:r>
              <a:rPr lang="en-US" altLang="es-MX" sz="1600" b="1" kern="0" dirty="0">
                <a:solidFill>
                  <a:prstClr val="black"/>
                </a:solidFill>
                <a:latin typeface="Helvetica"/>
              </a:rPr>
              <a:t>: </a:t>
            </a:r>
            <a:r>
              <a:rPr kumimoji="1" lang="en-US" altLang="es-MX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"/>
                <a:ea typeface="MS PGothic" pitchFamily="34" charset="-128"/>
              </a:rPr>
              <a:t>EEPROMs,</a:t>
            </a:r>
            <a:r>
              <a:rPr kumimoji="1" lang="en-US" altLang="es-MX" sz="11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Helvetica"/>
                <a:ea typeface="MS PGothic" pitchFamily="34" charset="-128"/>
              </a:rPr>
              <a:t> …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Secondary storage – extension of main memory that provides large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nonvolatile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storage capacity: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disks, tapes, flash memories, …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1" indent="-342900">
              <a:buClr>
                <a:srgbClr val="99330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es-MX" sz="1600" b="1" kern="0" dirty="0" smtClean="0">
                <a:solidFill>
                  <a:srgbClr val="3366FF"/>
                </a:solidFill>
                <a:latin typeface="Helvetica"/>
              </a:rPr>
              <a:t>Hard disks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– rigid metal or glass platters covered with magnetic recording material </a:t>
            </a:r>
          </a:p>
          <a:p>
            <a:pPr lvl="2" indent="-285750"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Disk surface is logically divided into </a:t>
            </a:r>
            <a:r>
              <a:rPr kumimoji="1" lang="en-US" altLang="es-MX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tracks</a:t>
            </a:r>
            <a:r>
              <a:rPr kumimoji="1" lang="en-US" altLang="es-MX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which are subdivided into </a:t>
            </a:r>
            <a:r>
              <a:rPr kumimoji="1" lang="en-US" altLang="es-MX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sectors</a:t>
            </a:r>
          </a:p>
          <a:p>
            <a:pPr lvl="2" indent="-285750"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The </a:t>
            </a:r>
            <a:r>
              <a:rPr kumimoji="1" lang="en-US" altLang="es-MX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disk controller </a:t>
            </a:r>
            <a:r>
              <a:rPr kumimoji="1" lang="en-US" altLang="es-MX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determines the logical interaction between the device and the computer </a:t>
            </a:r>
          </a:p>
          <a:p>
            <a:pPr lvl="1" indent="-342900">
              <a:buClr>
                <a:srgbClr val="993300"/>
              </a:buClr>
              <a:buSzPct val="90000"/>
              <a:buFont typeface="Wingdings" panose="05000000000000000000" pitchFamily="2" charset="2"/>
              <a:buChar char="Ø"/>
            </a:pPr>
            <a:r>
              <a:rPr kumimoji="1" lang="en-US" altLang="es-MX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Solid-state disks 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faster than hard disks, nonvolatile</a:t>
            </a:r>
          </a:p>
          <a:p>
            <a:pPr lvl="2" indent="-285750"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s-MX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Various technologies.</a:t>
            </a:r>
            <a:r>
              <a:rPr kumimoji="1" lang="en-US" altLang="es-MX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s-MX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Becoming more popular</a:t>
            </a:r>
          </a:p>
        </p:txBody>
      </p:sp>
    </p:spTree>
    <p:extLst>
      <p:ext uri="{BB962C8B-B14F-4D97-AF65-F5344CB8AC3E}">
        <p14:creationId xmlns:p14="http://schemas.microsoft.com/office/powerpoint/2010/main" val="178675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Storage-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Hierarchy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</a:t>
            </a:fld>
            <a:endParaRPr lang="es-MX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1700808"/>
            <a:ext cx="5330825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21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Storage </a:t>
            </a:r>
            <a:r>
              <a:rPr lang="es-MX" dirty="0" err="1"/>
              <a:t>Hierarchy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628800"/>
            <a:ext cx="649287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Storage systems organized, in hierarchy, by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Access Speed ____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Cost per bit  ____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Volatility ____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lang="es-MX" altLang="es-MX" kern="0" dirty="0" smtClean="0">
                <a:solidFill>
                  <a:srgbClr val="000000"/>
                </a:solidFill>
                <a:latin typeface="Helvetica"/>
              </a:rPr>
              <a:t>Storage </a:t>
            </a:r>
            <a:r>
              <a:rPr lang="es-MX" altLang="es-MX" kern="0" dirty="0" err="1" smtClean="0">
                <a:solidFill>
                  <a:srgbClr val="000000"/>
                </a:solidFill>
                <a:latin typeface="Helvetica"/>
              </a:rPr>
              <a:t>Size</a:t>
            </a:r>
            <a:r>
              <a:rPr lang="es-MX" altLang="es-MX" kern="0" dirty="0" smtClean="0">
                <a:solidFill>
                  <a:srgbClr val="000000"/>
                </a:solidFill>
                <a:latin typeface="Helvetica"/>
              </a:rPr>
              <a:t>  _____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Device </a:t>
            </a:r>
            <a:r>
              <a:rPr lang="en-US" altLang="es-MX" b="1" kern="0" dirty="0">
                <a:solidFill>
                  <a:srgbClr val="3366FF"/>
                </a:solidFill>
                <a:latin typeface="Helvetica"/>
              </a:rPr>
              <a:t>Driver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for each device controller to manage I/O</a:t>
            </a:r>
          </a:p>
          <a:p>
            <a:pPr lvl="1">
              <a:defRPr/>
            </a:pP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Provides uniform interface between Controller and Kernel</a:t>
            </a:r>
          </a:p>
          <a:p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11492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Caching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15616" y="1484784"/>
            <a:ext cx="6665913" cy="491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Caching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– copying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information, in use, from slower to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faster storage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system or “cache”;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e. g.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:</a:t>
            </a:r>
          </a:p>
          <a:p>
            <a:pPr lvl="1"/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main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memory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is a “cache”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for secondary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electronic disk</a:t>
            </a:r>
          </a:p>
          <a:p>
            <a:pPr lvl="1"/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Electronic disk is a “cache” for magnetic disk</a:t>
            </a:r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Important principle, performed at many levels in a computer (in hardware, operating system, software)</a:t>
            </a: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64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Caching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15616" y="1484784"/>
            <a:ext cx="6665913" cy="491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Faster storage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(“cache”)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checked first to determine if information is there  ____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If it is, information used directly from the cache (fast)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If not, data copied to cache and used there</a:t>
            </a: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s-MX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“Cache”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smaller than storage being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cached (slower)</a:t>
            </a:r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lvl="1">
              <a:defRPr/>
            </a:pP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Cache management important design problem</a:t>
            </a:r>
          </a:p>
          <a:p>
            <a:pPr lvl="1">
              <a:defRPr/>
            </a:pP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Cache size and replacement policy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CACHE MEMORY,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close to CPU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1"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Central Memory (?RAM, EEPROM) &gt;&gt; Cache memory</a:t>
            </a:r>
          </a:p>
          <a:p>
            <a:pPr lvl="1"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Cache memory &gt;&gt; CPU registers</a:t>
            </a:r>
            <a:endParaRPr lang="en-US" altLang="es-MX" kern="0" dirty="0">
              <a:solidFill>
                <a:srgbClr val="000000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8652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Caching</a:t>
            </a:r>
            <a:r>
              <a:rPr lang="es-MX" dirty="0" smtClean="0"/>
              <a:t>: </a:t>
            </a:r>
            <a:r>
              <a:rPr lang="es-MX" sz="3600" dirty="0" err="1" smtClean="0"/>
              <a:t>Main</a:t>
            </a:r>
            <a:r>
              <a:rPr lang="es-MX" sz="3600" dirty="0" smtClean="0"/>
              <a:t> </a:t>
            </a:r>
            <a:r>
              <a:rPr lang="es-MX" sz="3600" dirty="0" err="1" smtClean="0"/>
              <a:t>Memory</a:t>
            </a:r>
            <a:r>
              <a:rPr lang="es-MX" sz="3600" dirty="0" smtClean="0"/>
              <a:t> &lt;&gt; Cache </a:t>
            </a:r>
            <a:r>
              <a:rPr lang="es-MX" sz="3600" dirty="0" err="1" smtClean="0"/>
              <a:t>Memory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29200" y="2208212"/>
            <a:ext cx="381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8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21313" y="2208212"/>
            <a:ext cx="1893887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8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7400" y="2208212"/>
            <a:ext cx="914400" cy="3581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8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058988" y="2360612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058988" y="2538412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058988" y="2716212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058988" y="2894012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058988" y="3275012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058988" y="4799012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5410200" y="2209800"/>
            <a:ext cx="0" cy="1370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030788" y="2373312"/>
            <a:ext cx="2284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030788" y="2576512"/>
            <a:ext cx="2284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5030788" y="2754312"/>
            <a:ext cx="2284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60500" y="1562100"/>
            <a:ext cx="11795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2000"/>
              <a:t>Memory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MX" sz="2000"/>
              <a:t>Address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822450" y="2279650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1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822450" y="2625725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3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822450" y="2105025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0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822450" y="2452687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2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190625" y="5529262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2</a:t>
            </a:r>
            <a:r>
              <a:rPr lang="en-US" altLang="es-MX" sz="1800" baseline="30000"/>
              <a:t>n</a:t>
            </a:r>
            <a:r>
              <a:rPr lang="en-US" altLang="es-MX" sz="1800"/>
              <a:t> - 1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184525" y="5140325"/>
            <a:ext cx="752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Block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184525" y="2473325"/>
            <a:ext cx="1208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Block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(</a:t>
            </a:r>
            <a:r>
              <a:rPr lang="en-US" altLang="es-MX" sz="1800" i="1">
                <a:solidFill>
                  <a:srgbClr val="A50021"/>
                </a:solidFill>
              </a:rPr>
              <a:t>k</a:t>
            </a:r>
            <a:r>
              <a:rPr lang="en-US" altLang="es-MX" sz="1800">
                <a:solidFill>
                  <a:srgbClr val="A50021"/>
                </a:solidFill>
              </a:rPr>
              <a:t> words</a:t>
            </a:r>
            <a:r>
              <a:rPr lang="en-US" altLang="es-MX" sz="1800"/>
              <a:t>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646238" y="5930900"/>
            <a:ext cx="1776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2000">
                <a:solidFill>
                  <a:srgbClr val="A50021"/>
                </a:solidFill>
              </a:rPr>
              <a:t>Word Length</a:t>
            </a:r>
            <a:endParaRPr lang="en-US" altLang="es-MX" sz="200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983038" y="1514475"/>
            <a:ext cx="1133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MX" sz="2000" dirty="0"/>
              <a:t>Slot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s-MX" sz="2000" dirty="0"/>
              <a:t>Number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962525" y="1914525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 dirty="0"/>
              <a:t>Tag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080125" y="1939925"/>
            <a:ext cx="752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Block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718050" y="2098675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0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718050" y="2486025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2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718050" y="2292350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/>
              <a:t>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078288" y="3419475"/>
            <a:ext cx="9001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1800" i="1"/>
              <a:t>C </a:t>
            </a:r>
            <a:r>
              <a:rPr lang="en-US" altLang="es-MX" sz="1800"/>
              <a:t> - 1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537200" y="3863975"/>
            <a:ext cx="1738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MX" sz="2000" dirty="0"/>
              <a:t>Block Length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s-MX" sz="2000" dirty="0"/>
              <a:t>(</a:t>
            </a:r>
            <a:r>
              <a:rPr lang="en-US" altLang="es-MX" sz="2000" i="1" dirty="0">
                <a:solidFill>
                  <a:srgbClr val="A50021"/>
                </a:solidFill>
              </a:rPr>
              <a:t>k</a:t>
            </a:r>
            <a:r>
              <a:rPr lang="en-US" altLang="es-MX" sz="2000" dirty="0">
                <a:solidFill>
                  <a:srgbClr val="A50021"/>
                </a:solidFill>
              </a:rPr>
              <a:t> words</a:t>
            </a:r>
            <a:r>
              <a:rPr lang="en-US" altLang="es-MX" sz="2000" dirty="0"/>
              <a:t>)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058863" y="6296025"/>
            <a:ext cx="267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2400">
                <a:solidFill>
                  <a:srgbClr val="CC0000"/>
                </a:solidFill>
              </a:rPr>
              <a:t>(a)</a:t>
            </a:r>
            <a:r>
              <a:rPr lang="en-US" altLang="es-MX" sz="2400"/>
              <a:t> Main Memory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419725" y="4751387"/>
            <a:ext cx="277319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MX" sz="2400" dirty="0">
                <a:solidFill>
                  <a:srgbClr val="CC0000"/>
                </a:solidFill>
              </a:rPr>
              <a:t>(b)</a:t>
            </a:r>
            <a:r>
              <a:rPr lang="en-US" altLang="es-MX" sz="2400" dirty="0"/>
              <a:t> </a:t>
            </a:r>
            <a:r>
              <a:rPr lang="es-MX" altLang="es-MX" sz="2400" dirty="0" smtClean="0"/>
              <a:t>Cache </a:t>
            </a:r>
            <a:r>
              <a:rPr lang="es-MX" altLang="es-MX" sz="2400" dirty="0" err="1" smtClean="0"/>
              <a:t>Memory</a:t>
            </a:r>
            <a:endParaRPr lang="en-US" altLang="es-MX" sz="2400" dirty="0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2079625" y="5942012"/>
            <a:ext cx="892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5086350" y="3703637"/>
            <a:ext cx="222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3125788" y="4795837"/>
            <a:ext cx="77787" cy="996950"/>
          </a:xfrm>
          <a:custGeom>
            <a:avLst/>
            <a:gdLst>
              <a:gd name="T0" fmla="*/ 0 w 49"/>
              <a:gd name="T1" fmla="*/ 0 h 628"/>
              <a:gd name="T2" fmla="*/ 2147483647 w 49"/>
              <a:gd name="T3" fmla="*/ 2147483647 h 628"/>
              <a:gd name="T4" fmla="*/ 2147483647 w 49"/>
              <a:gd name="T5" fmla="*/ 2147483647 h 628"/>
              <a:gd name="T6" fmla="*/ 2147483647 w 49"/>
              <a:gd name="T7" fmla="*/ 2147483647 h 628"/>
              <a:gd name="T8" fmla="*/ 2147483647 w 49"/>
              <a:gd name="T9" fmla="*/ 2147483647 h 628"/>
              <a:gd name="T10" fmla="*/ 2147483647 w 49"/>
              <a:gd name="T11" fmla="*/ 2147483647 h 628"/>
              <a:gd name="T12" fmla="*/ 2147483647 w 49"/>
              <a:gd name="T13" fmla="*/ 2147483647 h 628"/>
              <a:gd name="T14" fmla="*/ 2147483647 w 49"/>
              <a:gd name="T15" fmla="*/ 2147483647 h 628"/>
              <a:gd name="T16" fmla="*/ 2147483647 w 49"/>
              <a:gd name="T17" fmla="*/ 2147483647 h 628"/>
              <a:gd name="T18" fmla="*/ 2147483647 w 49"/>
              <a:gd name="T19" fmla="*/ 2147483647 h 628"/>
              <a:gd name="T20" fmla="*/ 2147483647 w 49"/>
              <a:gd name="T21" fmla="*/ 2147483647 h 628"/>
              <a:gd name="T22" fmla="*/ 2147483647 w 49"/>
              <a:gd name="T23" fmla="*/ 2147483647 h 628"/>
              <a:gd name="T24" fmla="*/ 2147483647 w 49"/>
              <a:gd name="T25" fmla="*/ 2147483647 h 628"/>
              <a:gd name="T26" fmla="*/ 2147483647 w 49"/>
              <a:gd name="T27" fmla="*/ 2147483647 h 628"/>
              <a:gd name="T28" fmla="*/ 2147483647 w 49"/>
              <a:gd name="T29" fmla="*/ 2147483647 h 628"/>
              <a:gd name="T30" fmla="*/ 2147483647 w 49"/>
              <a:gd name="T31" fmla="*/ 2147483647 h 628"/>
              <a:gd name="T32" fmla="*/ 2147483647 w 49"/>
              <a:gd name="T33" fmla="*/ 2147483647 h 628"/>
              <a:gd name="T34" fmla="*/ 2147483647 w 49"/>
              <a:gd name="T35" fmla="*/ 2147483647 h 628"/>
              <a:gd name="T36" fmla="*/ 0 w 49"/>
              <a:gd name="T37" fmla="*/ 2147483647 h 62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9"/>
              <a:gd name="T58" fmla="*/ 0 h 628"/>
              <a:gd name="T59" fmla="*/ 49 w 49"/>
              <a:gd name="T60" fmla="*/ 628 h 62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9" h="628">
                <a:moveTo>
                  <a:pt x="0" y="0"/>
                </a:moveTo>
                <a:lnTo>
                  <a:pt x="9" y="6"/>
                </a:lnTo>
                <a:lnTo>
                  <a:pt x="16" y="18"/>
                </a:lnTo>
                <a:lnTo>
                  <a:pt x="22" y="35"/>
                </a:lnTo>
                <a:lnTo>
                  <a:pt x="22" y="53"/>
                </a:lnTo>
                <a:lnTo>
                  <a:pt x="22" y="260"/>
                </a:lnTo>
                <a:lnTo>
                  <a:pt x="25" y="284"/>
                </a:lnTo>
                <a:lnTo>
                  <a:pt x="32" y="296"/>
                </a:lnTo>
                <a:lnTo>
                  <a:pt x="38" y="308"/>
                </a:lnTo>
                <a:lnTo>
                  <a:pt x="48" y="313"/>
                </a:lnTo>
                <a:lnTo>
                  <a:pt x="38" y="319"/>
                </a:lnTo>
                <a:lnTo>
                  <a:pt x="32" y="331"/>
                </a:lnTo>
                <a:lnTo>
                  <a:pt x="25" y="349"/>
                </a:lnTo>
                <a:lnTo>
                  <a:pt x="22" y="367"/>
                </a:lnTo>
                <a:lnTo>
                  <a:pt x="22" y="574"/>
                </a:lnTo>
                <a:lnTo>
                  <a:pt x="22" y="597"/>
                </a:lnTo>
                <a:lnTo>
                  <a:pt x="16" y="609"/>
                </a:lnTo>
                <a:lnTo>
                  <a:pt x="9" y="621"/>
                </a:lnTo>
                <a:lnTo>
                  <a:pt x="0" y="627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3125788" y="2208212"/>
            <a:ext cx="77787" cy="1069975"/>
          </a:xfrm>
          <a:custGeom>
            <a:avLst/>
            <a:gdLst>
              <a:gd name="T0" fmla="*/ 0 w 49"/>
              <a:gd name="T1" fmla="*/ 0 h 674"/>
              <a:gd name="T2" fmla="*/ 2147483647 w 49"/>
              <a:gd name="T3" fmla="*/ 2147483647 h 674"/>
              <a:gd name="T4" fmla="*/ 2147483647 w 49"/>
              <a:gd name="T5" fmla="*/ 2147483647 h 674"/>
              <a:gd name="T6" fmla="*/ 2147483647 w 49"/>
              <a:gd name="T7" fmla="*/ 2147483647 h 674"/>
              <a:gd name="T8" fmla="*/ 2147483647 w 49"/>
              <a:gd name="T9" fmla="*/ 2147483647 h 674"/>
              <a:gd name="T10" fmla="*/ 2147483647 w 49"/>
              <a:gd name="T11" fmla="*/ 2147483647 h 674"/>
              <a:gd name="T12" fmla="*/ 2147483647 w 49"/>
              <a:gd name="T13" fmla="*/ 2147483647 h 674"/>
              <a:gd name="T14" fmla="*/ 2147483647 w 49"/>
              <a:gd name="T15" fmla="*/ 2147483647 h 674"/>
              <a:gd name="T16" fmla="*/ 2147483647 w 49"/>
              <a:gd name="T17" fmla="*/ 2147483647 h 674"/>
              <a:gd name="T18" fmla="*/ 2147483647 w 49"/>
              <a:gd name="T19" fmla="*/ 2147483647 h 674"/>
              <a:gd name="T20" fmla="*/ 2147483647 w 49"/>
              <a:gd name="T21" fmla="*/ 2147483647 h 674"/>
              <a:gd name="T22" fmla="*/ 2147483647 w 49"/>
              <a:gd name="T23" fmla="*/ 2147483647 h 674"/>
              <a:gd name="T24" fmla="*/ 2147483647 w 49"/>
              <a:gd name="T25" fmla="*/ 2147483647 h 674"/>
              <a:gd name="T26" fmla="*/ 2147483647 w 49"/>
              <a:gd name="T27" fmla="*/ 2147483647 h 674"/>
              <a:gd name="T28" fmla="*/ 2147483647 w 49"/>
              <a:gd name="T29" fmla="*/ 2147483647 h 674"/>
              <a:gd name="T30" fmla="*/ 2147483647 w 49"/>
              <a:gd name="T31" fmla="*/ 2147483647 h 674"/>
              <a:gd name="T32" fmla="*/ 2147483647 w 49"/>
              <a:gd name="T33" fmla="*/ 2147483647 h 674"/>
              <a:gd name="T34" fmla="*/ 2147483647 w 49"/>
              <a:gd name="T35" fmla="*/ 2147483647 h 674"/>
              <a:gd name="T36" fmla="*/ 0 w 49"/>
              <a:gd name="T37" fmla="*/ 2147483647 h 67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9"/>
              <a:gd name="T58" fmla="*/ 0 h 674"/>
              <a:gd name="T59" fmla="*/ 49 w 49"/>
              <a:gd name="T60" fmla="*/ 674 h 67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9" h="674">
                <a:moveTo>
                  <a:pt x="0" y="0"/>
                </a:moveTo>
                <a:lnTo>
                  <a:pt x="9" y="4"/>
                </a:lnTo>
                <a:lnTo>
                  <a:pt x="16" y="17"/>
                </a:lnTo>
                <a:lnTo>
                  <a:pt x="22" y="34"/>
                </a:lnTo>
                <a:lnTo>
                  <a:pt x="22" y="54"/>
                </a:lnTo>
                <a:lnTo>
                  <a:pt x="22" y="281"/>
                </a:lnTo>
                <a:lnTo>
                  <a:pt x="25" y="301"/>
                </a:lnTo>
                <a:lnTo>
                  <a:pt x="32" y="318"/>
                </a:lnTo>
                <a:lnTo>
                  <a:pt x="38" y="332"/>
                </a:lnTo>
                <a:lnTo>
                  <a:pt x="48" y="335"/>
                </a:lnTo>
                <a:lnTo>
                  <a:pt x="38" y="338"/>
                </a:lnTo>
                <a:lnTo>
                  <a:pt x="32" y="352"/>
                </a:lnTo>
                <a:lnTo>
                  <a:pt x="25" y="372"/>
                </a:lnTo>
                <a:lnTo>
                  <a:pt x="22" y="392"/>
                </a:lnTo>
                <a:lnTo>
                  <a:pt x="22" y="616"/>
                </a:lnTo>
                <a:lnTo>
                  <a:pt x="22" y="636"/>
                </a:lnTo>
                <a:lnTo>
                  <a:pt x="16" y="656"/>
                </a:lnTo>
                <a:lnTo>
                  <a:pt x="9" y="670"/>
                </a:lnTo>
                <a:lnTo>
                  <a:pt x="0" y="67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3522663" y="1293812"/>
            <a:ext cx="4781550" cy="1277938"/>
          </a:xfrm>
          <a:custGeom>
            <a:avLst/>
            <a:gdLst>
              <a:gd name="T0" fmla="*/ 0 w 3012"/>
              <a:gd name="T1" fmla="*/ 2147483647 h 683"/>
              <a:gd name="T2" fmla="*/ 2147483647 w 3012"/>
              <a:gd name="T3" fmla="*/ 2147483647 h 683"/>
              <a:gd name="T4" fmla="*/ 2147483647 w 3012"/>
              <a:gd name="T5" fmla="*/ 2147483647 h 683"/>
              <a:gd name="T6" fmla="*/ 2147483647 w 3012"/>
              <a:gd name="T7" fmla="*/ 2147483647 h 683"/>
              <a:gd name="T8" fmla="*/ 2147483647 w 3012"/>
              <a:gd name="T9" fmla="*/ 2147483647 h 683"/>
              <a:gd name="T10" fmla="*/ 2147483647 w 3012"/>
              <a:gd name="T11" fmla="*/ 2147483647 h 6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12"/>
              <a:gd name="T19" fmla="*/ 0 h 683"/>
              <a:gd name="T20" fmla="*/ 3012 w 3012"/>
              <a:gd name="T21" fmla="*/ 683 h 6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12" h="683">
                <a:moveTo>
                  <a:pt x="0" y="683"/>
                </a:moveTo>
                <a:cubicBezTo>
                  <a:pt x="7" y="463"/>
                  <a:pt x="15" y="243"/>
                  <a:pt x="312" y="132"/>
                </a:cubicBezTo>
                <a:cubicBezTo>
                  <a:pt x="609" y="21"/>
                  <a:pt x="1359" y="0"/>
                  <a:pt x="1784" y="17"/>
                </a:cubicBezTo>
                <a:cubicBezTo>
                  <a:pt x="2209" y="34"/>
                  <a:pt x="2708" y="145"/>
                  <a:pt x="2860" y="231"/>
                </a:cubicBezTo>
                <a:cubicBezTo>
                  <a:pt x="3012" y="317"/>
                  <a:pt x="2768" y="471"/>
                  <a:pt x="2696" y="535"/>
                </a:cubicBezTo>
                <a:cubicBezTo>
                  <a:pt x="2624" y="599"/>
                  <a:pt x="2524" y="608"/>
                  <a:pt x="2425" y="617"/>
                </a:cubicBezTo>
              </a:path>
            </a:pathLst>
          </a:custGeom>
          <a:noFill/>
          <a:ln w="57150" cap="flat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062163" y="2209800"/>
            <a:ext cx="912812" cy="106997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8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424488" y="2389187"/>
            <a:ext cx="1890712" cy="195263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8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030788" y="2389187"/>
            <a:ext cx="377825" cy="182563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80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58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Direct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Access </a:t>
            </a:r>
            <a:r>
              <a:rPr lang="es-MX" dirty="0" smtClean="0"/>
              <a:t>DMA </a:t>
            </a:r>
            <a:r>
              <a:rPr lang="es-MX" dirty="0" err="1" smtClean="0"/>
              <a:t>Structure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Unit used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for high-speed I/O devices able to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transmit </a:t>
            </a:r>
            <a:r>
              <a:rPr kumimoji="1" lang="en-US" altLang="es-MX" sz="1800" i="1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blocks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 of information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at close to memory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speeds, e.g.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4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Hard </a:t>
            </a: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disks, magnetic tapes</a:t>
            </a:r>
            <a:endParaRPr kumimoji="1" lang="en-US" altLang="es-MX" sz="1400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Graphic cards, Network cards, Sound cards</a:t>
            </a: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DMA transfers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blocks of data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between the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B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uffer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storage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of the Device Controller directly and the Main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M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emory almost without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CPU </a:t>
            </a: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intervention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CPU commands the DMA to do the transfer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DMA does the transfer without CPU intervention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4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At the end of the transfer the DMA launches an interrupt to inform about the termination</a:t>
            </a:r>
            <a:endParaRPr kumimoji="1" lang="en-US" altLang="es-MX" sz="1400" kern="0" dirty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kumimoji="1" lang="en-US" altLang="es-MX" sz="1800" kern="0" dirty="0" smtClean="0">
              <a:solidFill>
                <a:srgbClr val="000000"/>
              </a:solidFill>
              <a:latin typeface="Helvetica"/>
              <a:ea typeface="ＭＳ Ｐゴシック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s-MX" sz="1800" kern="0" dirty="0" smtClean="0">
                <a:solidFill>
                  <a:srgbClr val="000000"/>
                </a:solidFill>
                <a:latin typeface="Helvetica"/>
                <a:ea typeface="ＭＳ Ｐゴシック" charset="-128"/>
              </a:rPr>
              <a:t>Only </a:t>
            </a:r>
            <a:r>
              <a:rPr kumimoji="1" lang="en-US" altLang="es-MX" sz="1800" kern="0" dirty="0">
                <a:solidFill>
                  <a:srgbClr val="000000"/>
                </a:solidFill>
                <a:latin typeface="Helvetica"/>
                <a:ea typeface="ＭＳ Ｐゴシック" charset="-128"/>
              </a:rPr>
              <a:t>one interrupt is generated per block, rather than the one interrupt per byte</a:t>
            </a:r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543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30</a:t>
            </a:r>
            <a:r>
              <a:rPr lang="en-US" dirty="0" smtClean="0"/>
              <a:t>-enero-2020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IO </a:t>
            </a:r>
            <a:r>
              <a:rPr lang="es-MX" dirty="0" err="1" smtClean="0"/>
              <a:t>Computer-System</a:t>
            </a:r>
            <a:r>
              <a:rPr lang="es-MX" dirty="0" smtClean="0"/>
              <a:t> </a:t>
            </a:r>
            <a:r>
              <a:rPr lang="es-MX" dirty="0" err="1"/>
              <a:t>Operation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59632" y="1556792"/>
            <a:ext cx="674528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Device I/O finished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event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Device (disk,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keyboard, monitor)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controller informs CPU that it has finished its operation by causing</a:t>
            </a:r>
          </a:p>
          <a:p>
            <a:pPr lvl="1">
              <a:defRPr/>
            </a:pPr>
            <a:r>
              <a:rPr kumimoji="1" lang="en-US" altLang="es-MX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 </a:t>
            </a:r>
            <a:r>
              <a:rPr lang="en-US" altLang="es-MX" kern="0" noProof="0" dirty="0" smtClean="0">
                <a:solidFill>
                  <a:srgbClr val="000000"/>
                </a:solidFill>
                <a:latin typeface="Helvetica"/>
              </a:rPr>
              <a:t>change in a register of the controller (</a:t>
            </a:r>
            <a:r>
              <a:rPr lang="en-US" altLang="es-MX" kern="0" dirty="0" smtClean="0">
                <a:solidFill>
                  <a:srgbClr val="0000FF"/>
                </a:solidFill>
                <a:latin typeface="Helvetica"/>
              </a:rPr>
              <a:t>polling</a:t>
            </a:r>
            <a:r>
              <a:rPr lang="en-US" altLang="es-MX" kern="0" noProof="0" dirty="0" smtClean="0">
                <a:solidFill>
                  <a:srgbClr val="000000"/>
                </a:solidFill>
                <a:latin typeface="Helvetica"/>
              </a:rPr>
              <a:t>) or</a:t>
            </a:r>
            <a:endParaRPr lang="en-US" altLang="es-MX" kern="0" dirty="0">
              <a:solidFill>
                <a:srgbClr val="0000FF"/>
              </a:solidFill>
              <a:latin typeface="Helvetica"/>
            </a:endParaRPr>
          </a:p>
          <a:p>
            <a:pPr lvl="1"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generating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an </a:t>
            </a:r>
            <a:r>
              <a:rPr lang="en-US" altLang="es-MX" kern="0" dirty="0">
                <a:solidFill>
                  <a:srgbClr val="0000FF"/>
                </a:solidFill>
                <a:latin typeface="Helvetica"/>
              </a:rPr>
              <a:t>interrupt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lang="en-US" altLang="es-MX" kern="0" noProof="0" dirty="0" smtClean="0">
              <a:solidFill>
                <a:srgbClr val="000000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1905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POLLING I/O </a:t>
            </a:r>
            <a:r>
              <a:rPr lang="es-MX" dirty="0" err="1"/>
              <a:t>Structure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5350" y="1484784"/>
            <a:ext cx="68453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POLLING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– synchronous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After I/O starts, control returns to user program only upon I/O completion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Wait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loop, in READ or WRITE,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(contention for memory access)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Wait instruction (checking registers content) idles the CPU until the I/O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completion, in READ or WRITE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At most one I/O request is outstanding at a time, no simultaneous I/O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9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1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SISTEMAS OPERATIVOS</a:t>
            </a:r>
            <a:endParaRPr lang="en-US" i="0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0" y="69850"/>
          <a:ext cx="9144000" cy="671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9635147" imgH="7079170" progId="Visio.Drawing.11">
                  <p:embed/>
                </p:oleObj>
              </mc:Choice>
              <mc:Fallback>
                <p:oleObj name="Visio" r:id="rId3" imgW="9635147" imgH="70791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9850"/>
                        <a:ext cx="9144000" cy="671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81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1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SISTEMAS OPERATIVOS</a:t>
            </a:r>
            <a:endParaRPr lang="en-US" i="0"/>
          </a:p>
        </p:txBody>
      </p:sp>
      <p:graphicFrame>
        <p:nvGraphicFramePr>
          <p:cNvPr id="32771" name="Object 2"/>
          <p:cNvGraphicFramePr>
            <a:graphicFrameLocks noChangeAspect="1"/>
          </p:cNvGraphicFramePr>
          <p:nvPr/>
        </p:nvGraphicFramePr>
        <p:xfrm>
          <a:off x="0" y="69850"/>
          <a:ext cx="9144000" cy="671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3" imgW="9635147" imgH="7079170" progId="Visio.Drawing.11">
                  <p:embed/>
                </p:oleObj>
              </mc:Choice>
              <mc:Fallback>
                <p:oleObj name="Visio" r:id="rId3" imgW="9635147" imgH="70791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9850"/>
                        <a:ext cx="9144000" cy="671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2670175" y="1920875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01 A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2627313" y="2976563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01 B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010025" y="2781300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01 D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4552950" y="3074988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01 E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6" name="Text Box 6"/>
          <p:cNvSpPr txBox="1">
            <a:spLocks noChangeArrowheads="1"/>
          </p:cNvSpPr>
          <p:nvPr/>
        </p:nvSpPr>
        <p:spPr bwMode="auto">
          <a:xfrm>
            <a:off x="3965575" y="4370388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01 Ez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4543425" y="4513263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02A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8" name="Text Box 6"/>
          <p:cNvSpPr txBox="1">
            <a:spLocks noChangeArrowheads="1"/>
          </p:cNvSpPr>
          <p:nvPr/>
        </p:nvSpPr>
        <p:spPr bwMode="auto">
          <a:xfrm>
            <a:off x="1309688" y="296068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02B,Fz; 03A,Gz;</a:t>
            </a:r>
            <a:r>
              <a:rPr lang="es-ES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 04 A, E</a:t>
            </a:r>
            <a:endParaRPr lang="es-MX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9" name="Text Box 6"/>
          <p:cNvSpPr txBox="1">
            <a:spLocks noChangeArrowheads="1"/>
          </p:cNvSpPr>
          <p:nvPr/>
        </p:nvSpPr>
        <p:spPr bwMode="auto">
          <a:xfrm>
            <a:off x="1363663" y="3843338"/>
            <a:ext cx="6715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02 C, E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0" name="Text Box 6"/>
          <p:cNvSpPr txBox="1">
            <a:spLocks noChangeArrowheads="1"/>
          </p:cNvSpPr>
          <p:nvPr/>
        </p:nvSpPr>
        <p:spPr bwMode="auto">
          <a:xfrm>
            <a:off x="1724025" y="4224338"/>
            <a:ext cx="67151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03 B, F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1" name="Text Box 6"/>
          <p:cNvSpPr txBox="1">
            <a:spLocks noChangeArrowheads="1"/>
          </p:cNvSpPr>
          <p:nvPr/>
        </p:nvSpPr>
        <p:spPr bwMode="auto">
          <a:xfrm>
            <a:off x="1385888" y="4638675"/>
            <a:ext cx="6715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04 B, D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2" name="Text Box 6"/>
          <p:cNvSpPr txBox="1">
            <a:spLocks noChangeArrowheads="1"/>
          </p:cNvSpPr>
          <p:nvPr/>
        </p:nvSpPr>
        <p:spPr bwMode="auto">
          <a:xfrm>
            <a:off x="4030663" y="3227388"/>
            <a:ext cx="519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04 Gz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3" name="Text Box 6"/>
          <p:cNvSpPr txBox="1">
            <a:spLocks noChangeArrowheads="1"/>
          </p:cNvSpPr>
          <p:nvPr/>
        </p:nvSpPr>
        <p:spPr bwMode="auto">
          <a:xfrm>
            <a:off x="4530725" y="3532188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05 A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4" name="Text Box 6"/>
          <p:cNvSpPr txBox="1">
            <a:spLocks noChangeArrowheads="1"/>
          </p:cNvSpPr>
          <p:nvPr/>
        </p:nvSpPr>
        <p:spPr bwMode="auto">
          <a:xfrm>
            <a:off x="3965575" y="3662363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05 J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5" name="Text Box 6"/>
          <p:cNvSpPr txBox="1">
            <a:spLocks noChangeArrowheads="1"/>
          </p:cNvSpPr>
          <p:nvPr/>
        </p:nvSpPr>
        <p:spPr bwMode="auto">
          <a:xfrm>
            <a:off x="4008438" y="3935413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05 K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80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s-MX" altLang="es-MX" sz="1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¿A cuál modo de operación corresponde el prompt </a:t>
            </a:r>
            <a:r>
              <a:rPr lang="es-MX" altLang="es-MX" sz="1200" u="sng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RtrNm#</a:t>
            </a:r>
            <a:r>
              <a:rPr lang="es-MX" altLang="es-MX" sz="12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_______________</a:t>
            </a:r>
            <a:endParaRPr lang="es-MX" altLang="es-MX" sz="100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MX" altLang="es-MX" sz="28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7" name="Text Box 6"/>
          <p:cNvSpPr txBox="1">
            <a:spLocks noChangeArrowheads="1"/>
          </p:cNvSpPr>
          <p:nvPr/>
        </p:nvSpPr>
        <p:spPr bwMode="auto">
          <a:xfrm>
            <a:off x="3987800" y="4665663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04 F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8" name="Text Box 6"/>
          <p:cNvSpPr txBox="1">
            <a:spLocks noChangeArrowheads="1"/>
          </p:cNvSpPr>
          <p:nvPr/>
        </p:nvSpPr>
        <p:spPr bwMode="auto">
          <a:xfrm>
            <a:off x="3932238" y="5208588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05 B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9" name="Text Box 6"/>
          <p:cNvSpPr txBox="1">
            <a:spLocks noChangeArrowheads="1"/>
          </p:cNvSpPr>
          <p:nvPr/>
        </p:nvSpPr>
        <p:spPr bwMode="auto">
          <a:xfrm>
            <a:off x="5260975" y="2792413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05 N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90" name="Text Box 6"/>
          <p:cNvSpPr txBox="1">
            <a:spLocks noChangeArrowheads="1"/>
          </p:cNvSpPr>
          <p:nvPr/>
        </p:nvSpPr>
        <p:spPr bwMode="auto">
          <a:xfrm>
            <a:off x="3171825" y="3390900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05 L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91" name="Text Box 6"/>
          <p:cNvSpPr txBox="1">
            <a:spLocks noChangeArrowheads="1"/>
          </p:cNvSpPr>
          <p:nvPr/>
        </p:nvSpPr>
        <p:spPr bwMode="auto">
          <a:xfrm>
            <a:off x="2670175" y="3292475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01 C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92" name="Text Box 6"/>
          <p:cNvSpPr txBox="1">
            <a:spLocks noChangeArrowheads="1"/>
          </p:cNvSpPr>
          <p:nvPr/>
        </p:nvSpPr>
        <p:spPr bwMode="auto">
          <a:xfrm>
            <a:off x="3225800" y="3760788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05 M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93" name="Text Box 6"/>
          <p:cNvSpPr txBox="1">
            <a:spLocks noChangeArrowheads="1"/>
          </p:cNvSpPr>
          <p:nvPr/>
        </p:nvSpPr>
        <p:spPr bwMode="auto">
          <a:xfrm>
            <a:off x="1273175" y="5018088"/>
            <a:ext cx="1241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02 D; 04 C; 03 C, E</a:t>
            </a:r>
          </a:p>
        </p:txBody>
      </p:sp>
      <p:sp>
        <p:nvSpPr>
          <p:cNvPr id="32794" name="Text Box 6"/>
          <p:cNvSpPr txBox="1">
            <a:spLocks noChangeArrowheads="1"/>
          </p:cNvSpPr>
          <p:nvPr/>
        </p:nvSpPr>
        <p:spPr bwMode="auto">
          <a:xfrm>
            <a:off x="8305800" y="5884863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[03 D]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Interrupt</a:t>
            </a:r>
            <a:r>
              <a:rPr lang="es-MX" dirty="0" smtClean="0"/>
              <a:t> I/O </a:t>
            </a:r>
            <a:r>
              <a:rPr lang="es-MX" dirty="0" err="1"/>
              <a:t>Structure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5350" y="1484784"/>
            <a:ext cx="68453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s-MX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lnSpc>
                <a:spcPct val="90000"/>
              </a:lnSpc>
              <a:defRPr/>
            </a:pP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VECTORED Interrupt System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– asynchronous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After I/O starts, control returns to another user program without waiting for I/O completion.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System call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request to the OS to set an I/O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on a device,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to allow user to wait for I/O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completion</a:t>
            </a:r>
            <a:endParaRPr kumimoji="1" lang="en-US" altLang="es-MX" sz="18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2" indent="-285750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lang="en-US" altLang="es-MX" sz="1200" kern="0" noProof="0" dirty="0" smtClean="0">
                <a:solidFill>
                  <a:srgbClr val="000000"/>
                </a:solidFill>
                <a:latin typeface="Helvetica"/>
              </a:rPr>
              <a:t>E.g. READ, WRITE</a:t>
            </a:r>
            <a:endParaRPr kumimoji="1" lang="en-US" altLang="es-MX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Device-status table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contains entry for each I/O device indicating its type, address, and state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OS indexes into I/O device table to determine device status and to modify table entry to include interrupt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At IO completion, controller generates an interrupt signal, that bounds the CPU to be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transferred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to a kernel service subroutine.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127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Device</a:t>
            </a:r>
            <a:r>
              <a:rPr lang="es-MX" dirty="0"/>
              <a:t>-Status </a:t>
            </a:r>
            <a:r>
              <a:rPr lang="es-MX" dirty="0" err="1"/>
              <a:t>Table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15446" r="728" b="15446"/>
          <a:stretch>
            <a:fillRect/>
          </a:stretch>
        </p:blipFill>
        <p:spPr bwMode="auto">
          <a:xfrm>
            <a:off x="971600" y="1844824"/>
            <a:ext cx="7326312" cy="41005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37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1 Marcador de fecha"/>
          <p:cNvSpPr txBox="1">
            <a:spLocks noGrp="1"/>
          </p:cNvSpPr>
          <p:nvPr/>
        </p:nvSpPr>
        <p:spPr bwMode="auto">
          <a:xfrm>
            <a:off x="374650" y="63881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45720" rIns="45720" anchor="ctr" anchorCtr="1"/>
          <a:lstStyle/>
          <a:p>
            <a:pPr>
              <a:defRPr/>
            </a:pPr>
            <a:r>
              <a:rPr lang="es-MX" sz="1200" b="0" i="1">
                <a:solidFill>
                  <a:schemeClr val="tx1"/>
                </a:solidFill>
                <a:latin typeface="+mn-lt"/>
              </a:rPr>
              <a:t>SISTEMAS OPERATIVOS</a:t>
            </a:r>
            <a:endParaRPr lang="en-US" sz="1200" b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5603" name="5 Grupo"/>
          <p:cNvGrpSpPr>
            <a:grpSpLocks/>
          </p:cNvGrpSpPr>
          <p:nvPr/>
        </p:nvGrpSpPr>
        <p:grpSpPr bwMode="auto">
          <a:xfrm>
            <a:off x="0" y="173038"/>
            <a:ext cx="9144000" cy="6437312"/>
            <a:chOff x="0" y="173038"/>
            <a:chExt cx="9144000" cy="6437312"/>
          </a:xfrm>
        </p:grpSpPr>
        <p:graphicFrame>
          <p:nvGraphicFramePr>
            <p:cNvPr id="25604" name="Object 4"/>
            <p:cNvGraphicFramePr>
              <a:graphicFrameLocks noChangeAspect="1"/>
            </p:cNvGraphicFramePr>
            <p:nvPr/>
          </p:nvGraphicFramePr>
          <p:xfrm>
            <a:off x="0" y="173038"/>
            <a:ext cx="9144000" cy="6437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Visio" r:id="rId3" imgW="13759180" imgH="9678670" progId="Visio.Drawing.11">
                    <p:embed/>
                  </p:oleObj>
                </mc:Choice>
                <mc:Fallback>
                  <p:oleObj name="Visio" r:id="rId3" imgW="13759180" imgH="967867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73038"/>
                          <a:ext cx="9144000" cy="6437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5" name="3 CuadroTexto"/>
            <p:cNvSpPr txBox="1">
              <a:spLocks noChangeArrowheads="1"/>
            </p:cNvSpPr>
            <p:nvPr/>
          </p:nvSpPr>
          <p:spPr bwMode="auto">
            <a:xfrm>
              <a:off x="2527300" y="419100"/>
              <a:ext cx="6273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400" dirty="0">
                  <a:latin typeface="Times New Roman" panose="02020603050405020304" pitchFamily="18" charset="0"/>
                </a:rPr>
                <a:t>ASYNCHRONOUS, CPU SWITCHING,  SEQUENTIAL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84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1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SISTEMAS OPERATIVOS</a:t>
            </a:r>
            <a:endParaRPr lang="en-US" i="0"/>
          </a:p>
        </p:txBody>
      </p:sp>
      <p:graphicFrame>
        <p:nvGraphicFramePr>
          <p:cNvPr id="33795" name="Object 4"/>
          <p:cNvGraphicFramePr>
            <a:graphicFrameLocks noChangeAspect="1"/>
          </p:cNvGraphicFramePr>
          <p:nvPr/>
        </p:nvGraphicFramePr>
        <p:xfrm>
          <a:off x="0" y="173038"/>
          <a:ext cx="9144000" cy="643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3" imgW="13759180" imgH="9678670" progId="Visio.Drawing.11">
                  <p:embed/>
                </p:oleObj>
              </mc:Choice>
              <mc:Fallback>
                <p:oleObj name="Visio" r:id="rId3" imgW="13759180" imgH="96786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3038"/>
                        <a:ext cx="9144000" cy="643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2528888" y="2400300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01 A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Text Box 10"/>
          <p:cNvSpPr txBox="1">
            <a:spLocks noChangeArrowheads="1"/>
          </p:cNvSpPr>
          <p:nvPr/>
        </p:nvSpPr>
        <p:spPr bwMode="auto">
          <a:xfrm>
            <a:off x="2524125" y="3149600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01 B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8" name="Text Box 12"/>
          <p:cNvSpPr txBox="1">
            <a:spLocks noChangeArrowheads="1"/>
          </p:cNvSpPr>
          <p:nvPr/>
        </p:nvSpPr>
        <p:spPr bwMode="auto">
          <a:xfrm>
            <a:off x="3843338" y="2822575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01 C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9" name="Text Box 13"/>
          <p:cNvSpPr txBox="1">
            <a:spLocks noChangeArrowheads="1"/>
          </p:cNvSpPr>
          <p:nvPr/>
        </p:nvSpPr>
        <p:spPr bwMode="auto">
          <a:xfrm>
            <a:off x="4449763" y="3060700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02 A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0" name="Text Box 14"/>
          <p:cNvSpPr txBox="1">
            <a:spLocks noChangeArrowheads="1"/>
          </p:cNvSpPr>
          <p:nvPr/>
        </p:nvSpPr>
        <p:spPr bwMode="auto">
          <a:xfrm>
            <a:off x="3878263" y="4271963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02 B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1" name="Text Box 15"/>
          <p:cNvSpPr txBox="1">
            <a:spLocks noChangeArrowheads="1"/>
          </p:cNvSpPr>
          <p:nvPr/>
        </p:nvSpPr>
        <p:spPr bwMode="auto">
          <a:xfrm>
            <a:off x="4284663" y="4533900"/>
            <a:ext cx="6302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03 Azzz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2" name="Text Box 16"/>
          <p:cNvSpPr txBox="1">
            <a:spLocks noChangeArrowheads="1"/>
          </p:cNvSpPr>
          <p:nvPr/>
        </p:nvSpPr>
        <p:spPr bwMode="auto">
          <a:xfrm>
            <a:off x="709613" y="4497388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03 Bx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3" name="Text Box 17"/>
          <p:cNvSpPr txBox="1">
            <a:spLocks noChangeArrowheads="1"/>
          </p:cNvSpPr>
          <p:nvPr/>
        </p:nvSpPr>
        <p:spPr bwMode="auto">
          <a:xfrm>
            <a:off x="1289050" y="3984625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03 C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4" name="Text Box 18"/>
          <p:cNvSpPr txBox="1">
            <a:spLocks noChangeArrowheads="1"/>
          </p:cNvSpPr>
          <p:nvPr/>
        </p:nvSpPr>
        <p:spPr bwMode="auto">
          <a:xfrm>
            <a:off x="1349375" y="4408488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03 D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5" name="Text Box 19"/>
          <p:cNvSpPr txBox="1">
            <a:spLocks noChangeArrowheads="1"/>
          </p:cNvSpPr>
          <p:nvPr/>
        </p:nvSpPr>
        <p:spPr bwMode="auto">
          <a:xfrm>
            <a:off x="1325563" y="5308600"/>
            <a:ext cx="606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03 Ex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6" name="Text Box 20"/>
          <p:cNvSpPr txBox="1">
            <a:spLocks noChangeArrowheads="1"/>
          </p:cNvSpPr>
          <p:nvPr/>
        </p:nvSpPr>
        <p:spPr bwMode="auto">
          <a:xfrm>
            <a:off x="1384300" y="4584700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03 F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7" name="Text Box 21"/>
          <p:cNvSpPr txBox="1">
            <a:spLocks noChangeArrowheads="1"/>
          </p:cNvSpPr>
          <p:nvPr/>
        </p:nvSpPr>
        <p:spPr bwMode="auto">
          <a:xfrm>
            <a:off x="2487613" y="5913438"/>
            <a:ext cx="593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03 Gx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8" name="Text Box 22"/>
          <p:cNvSpPr txBox="1">
            <a:spLocks noChangeArrowheads="1"/>
          </p:cNvSpPr>
          <p:nvPr/>
        </p:nvSpPr>
        <p:spPr bwMode="auto">
          <a:xfrm>
            <a:off x="1584325" y="4006850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 u="sng">
                <a:solidFill>
                  <a:srgbClr val="FF0000"/>
                </a:solidFill>
                <a:latin typeface="Times New Roman" panose="02020603050405020304" pitchFamily="18" charset="0"/>
              </a:rPr>
              <a:t>03 I</a:t>
            </a:r>
            <a:endParaRPr lang="es-ES" altLang="es-MX" sz="1000" u="sng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9" name="Text Box 23"/>
          <p:cNvSpPr txBox="1">
            <a:spLocks noChangeArrowheads="1"/>
          </p:cNvSpPr>
          <p:nvPr/>
        </p:nvSpPr>
        <p:spPr bwMode="auto">
          <a:xfrm>
            <a:off x="2508250" y="3340100"/>
            <a:ext cx="641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03 Jnext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0" name="Text Box 24"/>
          <p:cNvSpPr txBox="1">
            <a:spLocks noChangeArrowheads="1"/>
          </p:cNvSpPr>
          <p:nvPr/>
        </p:nvSpPr>
        <p:spPr bwMode="auto">
          <a:xfrm>
            <a:off x="1870075" y="4583113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03 Hx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1" name="Text Box 25"/>
          <p:cNvSpPr txBox="1">
            <a:spLocks noChangeArrowheads="1"/>
          </p:cNvSpPr>
          <p:nvPr/>
        </p:nvSpPr>
        <p:spPr bwMode="auto">
          <a:xfrm>
            <a:off x="5202238" y="2757488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03 K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2" name="Text Box 26"/>
          <p:cNvSpPr txBox="1">
            <a:spLocks noChangeArrowheads="1"/>
          </p:cNvSpPr>
          <p:nvPr/>
        </p:nvSpPr>
        <p:spPr bwMode="auto">
          <a:xfrm>
            <a:off x="5651500" y="2790825"/>
            <a:ext cx="787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 dirty="0">
                <a:solidFill>
                  <a:srgbClr val="FF0000"/>
                </a:solidFill>
                <a:latin typeface="Times New Roman" panose="02020603050405020304" pitchFamily="18" charset="0"/>
              </a:rPr>
              <a:t>04 </a:t>
            </a:r>
            <a:r>
              <a:rPr lang="es-MX" altLang="es-MX" sz="1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 </a:t>
            </a:r>
            <a:r>
              <a:rPr lang="es-MX" altLang="es-MX" sz="1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endParaRPr lang="es-ES" altLang="es-MX" sz="1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3" name="Text Box 28"/>
          <p:cNvSpPr txBox="1">
            <a:spLocks noChangeArrowheads="1"/>
          </p:cNvSpPr>
          <p:nvPr/>
        </p:nvSpPr>
        <p:spPr bwMode="auto">
          <a:xfrm>
            <a:off x="7869238" y="5946775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03 </a:t>
            </a:r>
            <a:r>
              <a:rPr lang="es-MX" altLang="es-MX" sz="10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Ey</a:t>
            </a:r>
            <a:endParaRPr lang="es-ES" altLang="es-MX" sz="1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4" name="Text Box 29"/>
          <p:cNvSpPr txBox="1">
            <a:spLocks noChangeArrowheads="1"/>
          </p:cNvSpPr>
          <p:nvPr/>
        </p:nvSpPr>
        <p:spPr bwMode="auto">
          <a:xfrm>
            <a:off x="660400" y="4951413"/>
            <a:ext cx="606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04 Cx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5" name="Text Box 30"/>
          <p:cNvSpPr txBox="1">
            <a:spLocks noChangeArrowheads="1"/>
          </p:cNvSpPr>
          <p:nvPr/>
        </p:nvSpPr>
        <p:spPr bwMode="auto">
          <a:xfrm>
            <a:off x="1346200" y="4189413"/>
            <a:ext cx="606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04 E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6" name="Text Box 31"/>
          <p:cNvSpPr txBox="1">
            <a:spLocks noChangeArrowheads="1"/>
          </p:cNvSpPr>
          <p:nvPr/>
        </p:nvSpPr>
        <p:spPr bwMode="auto">
          <a:xfrm>
            <a:off x="5518150" y="2908300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04 F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7" name="Text Box 32"/>
          <p:cNvSpPr txBox="1">
            <a:spLocks noChangeArrowheads="1"/>
          </p:cNvSpPr>
          <p:nvPr/>
        </p:nvSpPr>
        <p:spPr bwMode="auto">
          <a:xfrm>
            <a:off x="8021638" y="6099175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 dirty="0">
                <a:solidFill>
                  <a:srgbClr val="FF0000"/>
                </a:solidFill>
                <a:latin typeface="Times New Roman" panose="02020603050405020304" pitchFamily="18" charset="0"/>
              </a:rPr>
              <a:t>04 </a:t>
            </a:r>
            <a:r>
              <a:rPr lang="es-MX" altLang="es-MX" sz="1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lang="es-ES" altLang="es-MX" sz="1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8" name="Text Box 33"/>
          <p:cNvSpPr txBox="1">
            <a:spLocks noChangeArrowheads="1"/>
          </p:cNvSpPr>
          <p:nvPr/>
        </p:nvSpPr>
        <p:spPr bwMode="auto">
          <a:xfrm>
            <a:off x="5789613" y="3071813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05 A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19" name="Text Box 34"/>
          <p:cNvSpPr txBox="1">
            <a:spLocks noChangeArrowheads="1"/>
          </p:cNvSpPr>
          <p:nvPr/>
        </p:nvSpPr>
        <p:spPr bwMode="auto">
          <a:xfrm>
            <a:off x="5194300" y="4259263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05 B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0" name="Text Box 35"/>
          <p:cNvSpPr txBox="1">
            <a:spLocks noChangeArrowheads="1"/>
          </p:cNvSpPr>
          <p:nvPr/>
        </p:nvSpPr>
        <p:spPr bwMode="auto">
          <a:xfrm>
            <a:off x="5637213" y="4460875"/>
            <a:ext cx="6302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06 Azzz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1" name="Text Box 36"/>
          <p:cNvSpPr txBox="1">
            <a:spLocks noChangeArrowheads="1"/>
          </p:cNvSpPr>
          <p:nvPr/>
        </p:nvSpPr>
        <p:spPr bwMode="auto">
          <a:xfrm>
            <a:off x="1941513" y="4913313"/>
            <a:ext cx="606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04 Dx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2" name="Text Box 37"/>
          <p:cNvSpPr txBox="1">
            <a:spLocks noChangeArrowheads="1"/>
          </p:cNvSpPr>
          <p:nvPr/>
        </p:nvSpPr>
        <p:spPr bwMode="auto">
          <a:xfrm>
            <a:off x="801688" y="4673600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06 Bx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3" name="Text Box 38"/>
          <p:cNvSpPr txBox="1">
            <a:spLocks noChangeArrowheads="1"/>
          </p:cNvSpPr>
          <p:nvPr/>
        </p:nvSpPr>
        <p:spPr bwMode="auto">
          <a:xfrm>
            <a:off x="1428750" y="3840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06 C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4" name="Text Box 39"/>
          <p:cNvSpPr txBox="1">
            <a:spLocks noChangeArrowheads="1"/>
          </p:cNvSpPr>
          <p:nvPr/>
        </p:nvSpPr>
        <p:spPr bwMode="auto">
          <a:xfrm>
            <a:off x="2495550" y="3648075"/>
            <a:ext cx="641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06 Jnext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5" name="Text Box 40"/>
          <p:cNvSpPr txBox="1">
            <a:spLocks noChangeArrowheads="1"/>
          </p:cNvSpPr>
          <p:nvPr/>
        </p:nvSpPr>
        <p:spPr bwMode="auto">
          <a:xfrm>
            <a:off x="3937000" y="4614863"/>
            <a:ext cx="487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06 K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6" name="Text Box 41"/>
          <p:cNvSpPr txBox="1">
            <a:spLocks noChangeArrowheads="1"/>
          </p:cNvSpPr>
          <p:nvPr/>
        </p:nvSpPr>
        <p:spPr bwMode="auto">
          <a:xfrm>
            <a:off x="3876675" y="3151188"/>
            <a:ext cx="5349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MX" sz="1000">
                <a:solidFill>
                  <a:srgbClr val="FF0000"/>
                </a:solidFill>
                <a:latin typeface="Times New Roman" panose="02020603050405020304" pitchFamily="18" charset="0"/>
              </a:rPr>
              <a:t>06 L+</a:t>
            </a:r>
            <a:endParaRPr lang="es-ES" altLang="es-MX" sz="1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7" name="35 CuadroTexto"/>
          <p:cNvSpPr txBox="1">
            <a:spLocks noChangeArrowheads="1"/>
          </p:cNvSpPr>
          <p:nvPr/>
        </p:nvSpPr>
        <p:spPr bwMode="auto">
          <a:xfrm>
            <a:off x="2527300" y="419100"/>
            <a:ext cx="627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 dirty="0">
                <a:latin typeface="Times New Roman" panose="02020603050405020304" pitchFamily="18" charset="0"/>
              </a:rPr>
              <a:t>ASYNCHRONOUS, CPU SWITCHING,  SEQUENTIAL PROCESSING</a:t>
            </a:r>
          </a:p>
        </p:txBody>
      </p:sp>
    </p:spTree>
    <p:extLst>
      <p:ext uri="{BB962C8B-B14F-4D97-AF65-F5344CB8AC3E}">
        <p14:creationId xmlns:p14="http://schemas.microsoft.com/office/powerpoint/2010/main" val="34953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4086</TotalTime>
  <Words>1063</Words>
  <Application>Microsoft Office PowerPoint</Application>
  <PresentationFormat>Presentación en pantalla (4:3)</PresentationFormat>
  <Paragraphs>211</Paragraphs>
  <Slides>18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31" baseType="lpstr">
      <vt:lpstr>ＭＳ Ｐゴシック</vt:lpstr>
      <vt:lpstr>ＭＳ Ｐゴシック</vt:lpstr>
      <vt:lpstr>Arial</vt:lpstr>
      <vt:lpstr>Calibri</vt:lpstr>
      <vt:lpstr>Comic Sans MS</vt:lpstr>
      <vt:lpstr>Helvetica</vt:lpstr>
      <vt:lpstr>Monotype Sorts</vt:lpstr>
      <vt:lpstr>Times New Roman</vt:lpstr>
      <vt:lpstr>Wingdings</vt:lpstr>
      <vt:lpstr>Tema de Office</vt:lpstr>
      <vt:lpstr>1_Diseño personalizado</vt:lpstr>
      <vt:lpstr>Diseño personalizado</vt:lpstr>
      <vt:lpstr>Visio</vt:lpstr>
      <vt:lpstr>SISTEMAS OPERATIVOS</vt:lpstr>
      <vt:lpstr>IO Computer-System Operation</vt:lpstr>
      <vt:lpstr>POLLING I/O Structure</vt:lpstr>
      <vt:lpstr>Presentación de PowerPoint</vt:lpstr>
      <vt:lpstr>Presentación de PowerPoint</vt:lpstr>
      <vt:lpstr>Interrupt I/O Structure</vt:lpstr>
      <vt:lpstr>Device-Status Table</vt:lpstr>
      <vt:lpstr>Presentación de PowerPoint</vt:lpstr>
      <vt:lpstr>Presentación de PowerPoint</vt:lpstr>
      <vt:lpstr>Common Functions of INTERRUPTs</vt:lpstr>
      <vt:lpstr>Storage Structure</vt:lpstr>
      <vt:lpstr>Storage-Device Hierarchy</vt:lpstr>
      <vt:lpstr>Storage Hierarchy</vt:lpstr>
      <vt:lpstr>Caching 1</vt:lpstr>
      <vt:lpstr>Caching 2</vt:lpstr>
      <vt:lpstr>Caching: Main Memory &lt;&gt; Cache Memory </vt:lpstr>
      <vt:lpstr>Direct Memory Access DMA Structure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385</cp:revision>
  <cp:lastPrinted>2017-01-25T19:43:37Z</cp:lastPrinted>
  <dcterms:created xsi:type="dcterms:W3CDTF">2014-08-28T12:23:32Z</dcterms:created>
  <dcterms:modified xsi:type="dcterms:W3CDTF">2020-01-30T17:26:10Z</dcterms:modified>
</cp:coreProperties>
</file>