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5"/>
  </p:notesMasterIdLst>
  <p:handoutMasterIdLst>
    <p:handoutMasterId r:id="rId16"/>
  </p:handoutMasterIdLst>
  <p:sldIdLst>
    <p:sldId id="258" r:id="rId4"/>
    <p:sldId id="279" r:id="rId5"/>
    <p:sldId id="280" r:id="rId6"/>
    <p:sldId id="281" r:id="rId7"/>
    <p:sldId id="282" r:id="rId8"/>
    <p:sldId id="284" r:id="rId9"/>
    <p:sldId id="286" r:id="rId10"/>
    <p:sldId id="285" r:id="rId11"/>
    <p:sldId id="287" r:id="rId12"/>
    <p:sldId id="288" r:id="rId13"/>
    <p:sldId id="260" r:id="rId1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11" d="100"/>
          <a:sy n="111" d="100"/>
        </p:scale>
        <p:origin x="3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04/02/2020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04/02/2020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04/02/2020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04/02/2020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04/02/2020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04/02/2020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04/02/2020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04/02/2020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04/02/2020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04/02/2020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2020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Clustered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Multiple Computer Systems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working together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Need an 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external bus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to link the clustered computers</a:t>
            </a: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Usually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sharing storage via a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storage-area network (</a:t>
            </a: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SAN, NAS)</a:t>
            </a:r>
            <a:endParaRPr kumimoji="1" lang="en-US" altLang="es-MX" sz="1800" b="1" kern="0" dirty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Provides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high-availability</a:t>
            </a:r>
            <a:r>
              <a:rPr kumimoji="1" lang="en-US" altLang="es-MX" sz="1800" b="1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service which survives failures</a:t>
            </a:r>
          </a:p>
          <a:p>
            <a:pPr marL="1085850"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Asymmetric clustering</a:t>
            </a:r>
            <a:r>
              <a:rPr kumimoji="1" lang="en-US" altLang="es-MX" sz="1800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has one machine in hot-standby mode</a:t>
            </a:r>
          </a:p>
          <a:p>
            <a:pPr marL="1085850"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Symmetric clustering</a:t>
            </a:r>
            <a:r>
              <a:rPr kumimoji="1" lang="en-US" altLang="es-MX" sz="1800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has multiple nodes running applications, monitoring each other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1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04 y 06</a:t>
            </a:r>
            <a:r>
              <a:rPr lang="en-US" dirty="0" smtClean="0"/>
              <a:t>-feb-2020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2000" kern="0" dirty="0">
                <a:solidFill>
                  <a:srgbClr val="0000FF"/>
                </a:solidFill>
                <a:latin typeface="Helvetica"/>
              </a:rPr>
              <a:t>Normal architecture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– CPU (Control 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U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nit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), ALU, registers, storage unit, I/O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devices, etc.….</a:t>
            </a:r>
            <a:endParaRPr kumimoji="1" lang="en-US" altLang="es-MX" sz="2000" kern="0" dirty="0">
              <a:solidFill>
                <a:srgbClr val="0000FF"/>
              </a:solidFill>
              <a:latin typeface="Helvetica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altLang="es-MX" sz="2000" kern="0" dirty="0">
                <a:solidFill>
                  <a:srgbClr val="0000FF"/>
                </a:solidFill>
                <a:latin typeface="Helvetica"/>
              </a:rPr>
              <a:t>Von Neumann’s</a:t>
            </a:r>
            <a:r>
              <a:rPr kumimoji="1" lang="en-US" altLang="es-MX" sz="2000" kern="0" dirty="0">
                <a:solidFill>
                  <a:srgbClr val="000000"/>
                </a:solidFill>
                <a:latin typeface="Helvetica"/>
              </a:rPr>
              <a:t> – </a:t>
            </a:r>
            <a:r>
              <a:rPr kumimoji="1" lang="en-US" altLang="es-MX" sz="2000" kern="0" dirty="0" smtClean="0">
                <a:solidFill>
                  <a:srgbClr val="000000"/>
                </a:solidFill>
                <a:latin typeface="Helvetica"/>
              </a:rPr>
              <a:t>contribution</a:t>
            </a:r>
            <a:endParaRPr kumimoji="1" lang="en-US" altLang="es-MX" sz="2000" kern="0" dirty="0">
              <a:solidFill>
                <a:srgbClr val="000000"/>
              </a:solidFill>
              <a:latin typeface="Helvetica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The addition of a </a:t>
            </a:r>
            <a:r>
              <a:rPr kumimoji="1" lang="en-US" altLang="es-MX" sz="1800" i="1" kern="0" dirty="0">
                <a:solidFill>
                  <a:srgbClr val="FF0000"/>
                </a:solidFill>
                <a:latin typeface="Helvetica"/>
              </a:rPr>
              <a:t>stored-program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in a single separate </a:t>
            </a:r>
            <a:r>
              <a:rPr kumimoji="1" lang="en-US" altLang="es-MX" sz="1800" i="1" kern="0" dirty="0">
                <a:solidFill>
                  <a:srgbClr val="000000"/>
                </a:solidFill>
                <a:latin typeface="Helvetica"/>
              </a:rPr>
              <a:t>memory structure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that keeps both </a:t>
            </a:r>
            <a:r>
              <a:rPr kumimoji="1" lang="en-US" altLang="es-MX" sz="1800" i="1" kern="0" dirty="0">
                <a:solidFill>
                  <a:srgbClr val="0000FF"/>
                </a:solidFill>
                <a:latin typeface="Helvetica"/>
              </a:rPr>
              <a:t>instructions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 and </a:t>
            </a:r>
            <a:r>
              <a:rPr kumimoji="1" lang="en-US" altLang="es-MX" sz="1800" i="1" kern="0" dirty="0">
                <a:solidFill>
                  <a:srgbClr val="0000FF"/>
                </a:solidFill>
                <a:latin typeface="Helvetica"/>
              </a:rPr>
              <a:t>data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.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95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</a:rPr>
              <a:t>The computers that follow the "von Neumann architecture" are also known as the “Stored-Program Computer“.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48038" y="3914775"/>
            <a:ext cx="2667000" cy="2543175"/>
            <a:chOff x="3077" y="2308"/>
            <a:chExt cx="1680" cy="1602"/>
          </a:xfrm>
        </p:grpSpPr>
        <p:pic>
          <p:nvPicPr>
            <p:cNvPr id="7" name="Picture 5" descr="280px-Von_Neumann_architectu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" y="2308"/>
              <a:ext cx="1680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214" y="3264"/>
              <a:ext cx="451" cy="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95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90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s-MX" altLang="es-MX" sz="900">
                  <a:solidFill>
                    <a:srgbClr val="333333"/>
                  </a:solidFill>
                </a:rPr>
                <a:t>Registers</a:t>
              </a:r>
              <a:endParaRPr kumimoji="0" lang="es-ES" altLang="es-MX" sz="90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9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Von </a:t>
            </a:r>
            <a:r>
              <a:rPr lang="es-MX" dirty="0" err="1"/>
              <a:t>Neumann’s</a:t>
            </a:r>
            <a:r>
              <a:rPr lang="es-MX" dirty="0"/>
              <a:t> </a:t>
            </a:r>
            <a:r>
              <a:rPr lang="es-MX" dirty="0" err="1" smtClean="0"/>
              <a:t>architecture</a:t>
            </a:r>
            <a:r>
              <a:rPr lang="es-MX" dirty="0" smtClean="0"/>
              <a:t> + Bus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698" y="1769170"/>
            <a:ext cx="8229600" cy="4525963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 smtClean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endParaRPr lang="en-US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0" eaLnBrk="0" fontAlgn="base" hangingPunct="0">
              <a:spcAft>
                <a:spcPct val="0"/>
              </a:spcAft>
              <a:buFontTx/>
              <a:buChar char="•"/>
            </a:pPr>
            <a:r>
              <a:rPr lang="en-US" altLang="es-MX" sz="2400" kern="0" dirty="0" smtClean="0">
                <a:solidFill>
                  <a:srgbClr val="000000"/>
                </a:solidFill>
                <a:latin typeface="Comic Sans MS"/>
              </a:rPr>
              <a:t>Component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s of a General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Purpose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Computer</a:t>
            </a:r>
            <a:r>
              <a:rPr lang="es-MX" altLang="es-MX" sz="2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s-MX" altLang="es-MX" sz="2400" kern="0" dirty="0" err="1" smtClean="0">
                <a:solidFill>
                  <a:srgbClr val="000000"/>
                </a:solidFill>
                <a:latin typeface="Comic Sans MS"/>
              </a:rPr>
              <a:t>System</a:t>
            </a:r>
            <a:endParaRPr lang="es-MX" altLang="es-MX" sz="2400" kern="0" dirty="0">
              <a:solidFill>
                <a:srgbClr val="000000"/>
              </a:solidFill>
              <a:latin typeface="Comic Sans MS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Except  </a:t>
            </a:r>
            <a:r>
              <a:rPr lang="en-US" altLang="es-MX" sz="1600" kern="0" dirty="0">
                <a:solidFill>
                  <a:srgbClr val="0000CC"/>
                </a:solidFill>
                <a:latin typeface="Comic Sans MS"/>
              </a:rPr>
              <a:t>CPU, 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every component has a </a:t>
            </a:r>
            <a:r>
              <a:rPr lang="en-US" altLang="es-MX" sz="1600" u="sng" kern="0" dirty="0" smtClean="0">
                <a:solidFill>
                  <a:srgbClr val="0000CC"/>
                </a:solidFill>
                <a:latin typeface="Comic Sans MS"/>
              </a:rPr>
              <a:t>Controller</a:t>
            </a:r>
            <a:endParaRPr lang="en-US" altLang="es-MX" sz="1600" u="sng" kern="0" dirty="0">
              <a:solidFill>
                <a:srgbClr val="0000CC"/>
              </a:solidFill>
              <a:latin typeface="Comic Sans MS"/>
            </a:endParaRPr>
          </a:p>
          <a:p>
            <a:pPr lvl="1" eaLnBrk="0" fontAlgn="base" hangingPunct="0">
              <a:spcAft>
                <a:spcPct val="0"/>
              </a:spcAft>
              <a:buFontTx/>
              <a:buChar char="–"/>
            </a:pP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Each </a:t>
            </a:r>
            <a:r>
              <a:rPr lang="en-US" altLang="es-MX" sz="1600" u="sng" kern="0" dirty="0" smtClean="0">
                <a:solidFill>
                  <a:srgbClr val="0000CC"/>
                </a:solidFill>
                <a:latin typeface="Comic Sans MS"/>
              </a:rPr>
              <a:t>Controller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 has: registers and a </a:t>
            </a:r>
            <a:r>
              <a:rPr lang="en-US" altLang="es-MX" sz="1600" kern="0" dirty="0">
                <a:solidFill>
                  <a:srgbClr val="0000CC"/>
                </a:solidFill>
                <a:latin typeface="Comic Sans MS"/>
              </a:rPr>
              <a:t>buffer, </a:t>
            </a:r>
            <a:r>
              <a:rPr lang="en-US" altLang="es-MX" sz="1600" kern="0" dirty="0" smtClean="0">
                <a:solidFill>
                  <a:srgbClr val="0000CC"/>
                </a:solidFill>
                <a:latin typeface="Comic Sans MS"/>
              </a:rPr>
              <a:t>to take care of the Inputs and Outputs of the devices.</a:t>
            </a:r>
            <a:endParaRPr lang="en-US" altLang="es-MX" sz="1600" kern="0" dirty="0">
              <a:solidFill>
                <a:srgbClr val="0000CC"/>
              </a:solidFill>
              <a:latin typeface="Comic Sans MS"/>
            </a:endParaRP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539552" y="1592263"/>
            <a:ext cx="7600950" cy="3529012"/>
            <a:chOff x="485" y="731"/>
            <a:chExt cx="4788" cy="2223"/>
          </a:xfrm>
        </p:grpSpPr>
        <p:pic>
          <p:nvPicPr>
            <p:cNvPr id="7" name="Picture 5" descr="1-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" y="876"/>
              <a:ext cx="4788" cy="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54" y="2723"/>
              <a:ext cx="3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b="0">
                  <a:solidFill>
                    <a:srgbClr val="0000CC"/>
                  </a:solidFill>
                </a:rPr>
                <a:t>Bus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165" y="731"/>
              <a:ext cx="64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b="0"/>
                <a:t>Monitor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32" y="2372"/>
              <a:ext cx="465" cy="165"/>
            </a:xfrm>
            <a:prstGeom prst="rect">
              <a:avLst/>
            </a:prstGeom>
            <a:noFill/>
            <a:ln w="12700" cmpd="thinThick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MX" sz="1100" dirty="0" err="1">
                  <a:latin typeface="Times New Roman" pitchFamily="18" charset="0"/>
                </a:rPr>
                <a:t>controller</a:t>
              </a:r>
              <a:endParaRPr lang="es-ES" altLang="es-MX" sz="1100" dirty="0">
                <a:latin typeface="Times New Roman" pitchFamily="18" charset="0"/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835696" y="3789040"/>
            <a:ext cx="1152127" cy="261610"/>
          </a:xfrm>
          <a:prstGeom prst="rect">
            <a:avLst/>
          </a:prstGeom>
          <a:noFill/>
          <a:ln w="12700" cmpd="thinThick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100" dirty="0" err="1" smtClean="0">
                <a:solidFill>
                  <a:srgbClr val="FF0000"/>
                </a:solidFill>
                <a:latin typeface="Times New Roman" pitchFamily="18" charset="0"/>
              </a:rPr>
              <a:t>Stored-program</a:t>
            </a:r>
            <a:endParaRPr lang="es-ES" altLang="es-MX" sz="11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26" name="Rectangle 2051"/>
          <p:cNvSpPr>
            <a:spLocks noChangeArrowheads="1"/>
          </p:cNvSpPr>
          <p:nvPr/>
        </p:nvSpPr>
        <p:spPr bwMode="auto">
          <a:xfrm>
            <a:off x="1403648" y="4916143"/>
            <a:ext cx="1505718" cy="1592262"/>
          </a:xfrm>
          <a:prstGeom prst="rect">
            <a:avLst/>
          </a:prstGeom>
          <a:solidFill>
            <a:srgbClr val="C0C0C0"/>
          </a:solidFill>
          <a:ln w="254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7" name="Rectangle 2052"/>
          <p:cNvSpPr>
            <a:spLocks noChangeArrowheads="1"/>
          </p:cNvSpPr>
          <p:nvPr/>
        </p:nvSpPr>
        <p:spPr bwMode="auto">
          <a:xfrm>
            <a:off x="913606" y="1419225"/>
            <a:ext cx="2139950" cy="2185988"/>
          </a:xfrm>
          <a:prstGeom prst="rect">
            <a:avLst/>
          </a:prstGeom>
          <a:solidFill>
            <a:srgbClr val="C0C0C0"/>
          </a:solidFill>
          <a:ln w="254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MX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8" name="Rectangle 2059"/>
          <p:cNvSpPr>
            <a:spLocks noChangeArrowheads="1"/>
          </p:cNvSpPr>
          <p:nvPr/>
        </p:nvSpPr>
        <p:spPr bwMode="auto">
          <a:xfrm>
            <a:off x="1869554" y="528285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129" name="Group 2103"/>
          <p:cNvGrpSpPr>
            <a:grpSpLocks/>
          </p:cNvGrpSpPr>
          <p:nvPr/>
        </p:nvGrpSpPr>
        <p:grpSpPr bwMode="auto">
          <a:xfrm>
            <a:off x="5118894" y="1436688"/>
            <a:ext cx="2117402" cy="4098925"/>
            <a:chOff x="3603" y="1285"/>
            <a:chExt cx="722" cy="1826"/>
          </a:xfrm>
        </p:grpSpPr>
        <p:sp>
          <p:nvSpPr>
            <p:cNvPr id="130" name="Rectangle 2050"/>
            <p:cNvSpPr>
              <a:spLocks noChangeArrowheads="1"/>
            </p:cNvSpPr>
            <p:nvPr/>
          </p:nvSpPr>
          <p:spPr bwMode="auto">
            <a:xfrm>
              <a:off x="3603" y="1285"/>
              <a:ext cx="722" cy="18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alt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1" name="Line 2060"/>
            <p:cNvSpPr>
              <a:spLocks noChangeShapeType="1"/>
            </p:cNvSpPr>
            <p:nvPr/>
          </p:nvSpPr>
          <p:spPr bwMode="auto">
            <a:xfrm>
              <a:off x="3605" y="1622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2" name="Line 2061"/>
            <p:cNvSpPr>
              <a:spLocks noChangeShapeType="1"/>
            </p:cNvSpPr>
            <p:nvPr/>
          </p:nvSpPr>
          <p:spPr bwMode="auto">
            <a:xfrm>
              <a:off x="3605" y="1766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3" name="Line 2062"/>
            <p:cNvSpPr>
              <a:spLocks noChangeShapeType="1"/>
            </p:cNvSpPr>
            <p:nvPr/>
          </p:nvSpPr>
          <p:spPr bwMode="auto">
            <a:xfrm>
              <a:off x="3605" y="1910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4" name="Line 2063"/>
            <p:cNvSpPr>
              <a:spLocks noChangeShapeType="1"/>
            </p:cNvSpPr>
            <p:nvPr/>
          </p:nvSpPr>
          <p:spPr bwMode="auto">
            <a:xfrm>
              <a:off x="3605" y="2054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5" name="Line 2064"/>
            <p:cNvSpPr>
              <a:spLocks noChangeShapeType="1"/>
            </p:cNvSpPr>
            <p:nvPr/>
          </p:nvSpPr>
          <p:spPr bwMode="auto">
            <a:xfrm>
              <a:off x="3605" y="2246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6" name="Line 2065"/>
            <p:cNvSpPr>
              <a:spLocks noChangeShapeType="1"/>
            </p:cNvSpPr>
            <p:nvPr/>
          </p:nvSpPr>
          <p:spPr bwMode="auto">
            <a:xfrm>
              <a:off x="3605" y="2390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7" name="Line 2066"/>
            <p:cNvSpPr>
              <a:spLocks noChangeShapeType="1"/>
            </p:cNvSpPr>
            <p:nvPr/>
          </p:nvSpPr>
          <p:spPr bwMode="auto">
            <a:xfrm>
              <a:off x="3605" y="2534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8" name="Line 2067"/>
            <p:cNvSpPr>
              <a:spLocks noChangeShapeType="1"/>
            </p:cNvSpPr>
            <p:nvPr/>
          </p:nvSpPr>
          <p:spPr bwMode="auto">
            <a:xfrm>
              <a:off x="3605" y="2678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9" name="Line 2068"/>
            <p:cNvSpPr>
              <a:spLocks noChangeShapeType="1"/>
            </p:cNvSpPr>
            <p:nvPr/>
          </p:nvSpPr>
          <p:spPr bwMode="auto">
            <a:xfrm>
              <a:off x="3605" y="2822"/>
              <a:ext cx="719" cy="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140" name="Rectangle 2069"/>
          <p:cNvSpPr>
            <a:spLocks noChangeArrowheads="1"/>
          </p:cNvSpPr>
          <p:nvPr/>
        </p:nvSpPr>
        <p:spPr bwMode="auto">
          <a:xfrm>
            <a:off x="1135856" y="15255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PC</a:t>
            </a:r>
          </a:p>
        </p:txBody>
      </p:sp>
      <p:sp>
        <p:nvSpPr>
          <p:cNvPr id="141" name="Rectangle 2070"/>
          <p:cNvSpPr>
            <a:spLocks noChangeArrowheads="1"/>
          </p:cNvSpPr>
          <p:nvPr/>
        </p:nvSpPr>
        <p:spPr bwMode="auto">
          <a:xfrm>
            <a:off x="94471" y="1520825"/>
            <a:ext cx="81913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142" name="Line 2071"/>
          <p:cNvSpPr>
            <a:spLocks noChangeShapeType="1"/>
          </p:cNvSpPr>
          <p:nvPr/>
        </p:nvSpPr>
        <p:spPr bwMode="auto">
          <a:xfrm>
            <a:off x="1871141" y="53590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3" name="Line 2072"/>
          <p:cNvSpPr>
            <a:spLocks noChangeShapeType="1"/>
          </p:cNvSpPr>
          <p:nvPr/>
        </p:nvSpPr>
        <p:spPr bwMode="auto">
          <a:xfrm>
            <a:off x="1871141" y="54352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4" name="Line 2073"/>
          <p:cNvSpPr>
            <a:spLocks noChangeShapeType="1"/>
          </p:cNvSpPr>
          <p:nvPr/>
        </p:nvSpPr>
        <p:spPr bwMode="auto">
          <a:xfrm>
            <a:off x="1871141" y="55114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5" name="Line 2074"/>
          <p:cNvSpPr>
            <a:spLocks noChangeShapeType="1"/>
          </p:cNvSpPr>
          <p:nvPr/>
        </p:nvSpPr>
        <p:spPr bwMode="auto">
          <a:xfrm>
            <a:off x="1871141" y="5587655"/>
            <a:ext cx="608013" cy="158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6" name="Rectangle 2075"/>
          <p:cNvSpPr>
            <a:spLocks noChangeArrowheads="1"/>
          </p:cNvSpPr>
          <p:nvPr/>
        </p:nvSpPr>
        <p:spPr bwMode="auto">
          <a:xfrm>
            <a:off x="1607616" y="593849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Buffers</a:t>
            </a:r>
          </a:p>
        </p:txBody>
      </p:sp>
      <p:sp>
        <p:nvSpPr>
          <p:cNvPr id="147" name="Rectangle 2076"/>
          <p:cNvSpPr>
            <a:spLocks noChangeArrowheads="1"/>
          </p:cNvSpPr>
          <p:nvPr/>
        </p:nvSpPr>
        <p:spPr bwMode="auto">
          <a:xfrm>
            <a:off x="251520" y="4531968"/>
            <a:ext cx="331189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I/O Module Controllers</a:t>
            </a:r>
          </a:p>
        </p:txBody>
      </p:sp>
      <p:sp>
        <p:nvSpPr>
          <p:cNvPr id="148" name="Rectangle 2077"/>
          <p:cNvSpPr>
            <a:spLocks noChangeArrowheads="1"/>
          </p:cNvSpPr>
          <p:nvPr/>
        </p:nvSpPr>
        <p:spPr bwMode="auto">
          <a:xfrm>
            <a:off x="3740945" y="1495425"/>
            <a:ext cx="131286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b="1" dirty="0" smtClean="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49" name="Rectangle 2078"/>
          <p:cNvSpPr>
            <a:spLocks noChangeArrowheads="1"/>
          </p:cNvSpPr>
          <p:nvPr/>
        </p:nvSpPr>
        <p:spPr bwMode="auto">
          <a:xfrm>
            <a:off x="5531644" y="2130425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0" name="Rectangle 2079"/>
          <p:cNvSpPr>
            <a:spLocks noChangeArrowheads="1"/>
          </p:cNvSpPr>
          <p:nvPr/>
        </p:nvSpPr>
        <p:spPr bwMode="auto">
          <a:xfrm>
            <a:off x="5531644" y="2768600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1" name="Rectangle 2080"/>
          <p:cNvSpPr>
            <a:spLocks noChangeArrowheads="1"/>
          </p:cNvSpPr>
          <p:nvPr/>
        </p:nvSpPr>
        <p:spPr bwMode="auto">
          <a:xfrm>
            <a:off x="5531644" y="2444750"/>
            <a:ext cx="150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52" name="Rectangle 2081"/>
          <p:cNvSpPr>
            <a:spLocks noChangeArrowheads="1"/>
          </p:cNvSpPr>
          <p:nvPr/>
        </p:nvSpPr>
        <p:spPr bwMode="auto">
          <a:xfrm>
            <a:off x="5904706" y="351472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dirty="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3" name="Rectangle 2082"/>
          <p:cNvSpPr>
            <a:spLocks noChangeArrowheads="1"/>
          </p:cNvSpPr>
          <p:nvPr/>
        </p:nvSpPr>
        <p:spPr bwMode="auto">
          <a:xfrm>
            <a:off x="5904706" y="385445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4" name="Rectangle 2083"/>
          <p:cNvSpPr>
            <a:spLocks noChangeArrowheads="1"/>
          </p:cNvSpPr>
          <p:nvPr/>
        </p:nvSpPr>
        <p:spPr bwMode="auto">
          <a:xfrm>
            <a:off x="5871369" y="4481513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55" name="Rectangle 2084"/>
          <p:cNvSpPr>
            <a:spLocks noChangeArrowheads="1"/>
          </p:cNvSpPr>
          <p:nvPr/>
        </p:nvSpPr>
        <p:spPr bwMode="auto">
          <a:xfrm>
            <a:off x="5904706" y="41544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grpSp>
        <p:nvGrpSpPr>
          <p:cNvPr id="156" name="Group 2105"/>
          <p:cNvGrpSpPr>
            <a:grpSpLocks/>
          </p:cNvGrpSpPr>
          <p:nvPr/>
        </p:nvGrpSpPr>
        <p:grpSpPr bwMode="auto">
          <a:xfrm>
            <a:off x="6153944" y="1333500"/>
            <a:ext cx="260350" cy="746125"/>
            <a:chOff x="3892" y="1190"/>
            <a:chExt cx="164" cy="470"/>
          </a:xfrm>
        </p:grpSpPr>
        <p:sp>
          <p:nvSpPr>
            <p:cNvPr id="157" name="Rectangle 2085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58" name="Rectangle 2086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59" name="Rectangle 2087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60" name="Rectangle 2093"/>
          <p:cNvSpPr>
            <a:spLocks noChangeArrowheads="1"/>
          </p:cNvSpPr>
          <p:nvPr/>
        </p:nvSpPr>
        <p:spPr bwMode="auto">
          <a:xfrm>
            <a:off x="2021954" y="543525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1" name="Rectangle 2094"/>
          <p:cNvSpPr>
            <a:spLocks noChangeArrowheads="1"/>
          </p:cNvSpPr>
          <p:nvPr/>
        </p:nvSpPr>
        <p:spPr bwMode="auto">
          <a:xfrm>
            <a:off x="2021954" y="535905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40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2" name="Freeform 2095"/>
          <p:cNvSpPr>
            <a:spLocks/>
          </p:cNvSpPr>
          <p:nvPr/>
        </p:nvSpPr>
        <p:spPr bwMode="auto">
          <a:xfrm>
            <a:off x="2902744" y="2381250"/>
            <a:ext cx="1074737" cy="3207993"/>
          </a:xfrm>
          <a:custGeom>
            <a:avLst/>
            <a:gdLst>
              <a:gd name="T0" fmla="*/ 2147483647 w 677"/>
              <a:gd name="T1" fmla="*/ 0 h 1433"/>
              <a:gd name="T2" fmla="*/ 2147483647 w 677"/>
              <a:gd name="T3" fmla="*/ 0 h 1433"/>
              <a:gd name="T4" fmla="*/ 2147483647 w 677"/>
              <a:gd name="T5" fmla="*/ 2147483647 h 1433"/>
              <a:gd name="T6" fmla="*/ 0 w 677"/>
              <a:gd name="T7" fmla="*/ 2147483647 h 1433"/>
              <a:gd name="T8" fmla="*/ 0 60000 65536"/>
              <a:gd name="T9" fmla="*/ 0 60000 65536"/>
              <a:gd name="T10" fmla="*/ 0 60000 65536"/>
              <a:gd name="T11" fmla="*/ 0 60000 65536"/>
              <a:gd name="T12" fmla="*/ 0 w 677"/>
              <a:gd name="T13" fmla="*/ 0 h 1433"/>
              <a:gd name="T14" fmla="*/ 677 w 677"/>
              <a:gd name="T15" fmla="*/ 1433 h 1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7" h="1433">
                <a:moveTo>
                  <a:pt x="96" y="0"/>
                </a:moveTo>
                <a:lnTo>
                  <a:pt x="677" y="0"/>
                </a:lnTo>
                <a:lnTo>
                  <a:pt x="677" y="1433"/>
                </a:lnTo>
                <a:lnTo>
                  <a:pt x="0" y="1433"/>
                </a:lnTo>
              </a:path>
            </a:pathLst>
          </a:custGeom>
          <a:noFill/>
          <a:ln w="76200" cap="flat">
            <a:solidFill>
              <a:srgbClr val="8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63" name="Rectangle 2096"/>
          <p:cNvSpPr>
            <a:spLocks noChangeArrowheads="1"/>
          </p:cNvSpPr>
          <p:nvPr/>
        </p:nvSpPr>
        <p:spPr bwMode="auto">
          <a:xfrm>
            <a:off x="1145381" y="1960563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IR</a:t>
            </a:r>
          </a:p>
        </p:txBody>
      </p:sp>
      <p:sp>
        <p:nvSpPr>
          <p:cNvPr id="164" name="Rectangle 2097"/>
          <p:cNvSpPr>
            <a:spLocks noChangeArrowheads="1"/>
          </p:cNvSpPr>
          <p:nvPr/>
        </p:nvSpPr>
        <p:spPr bwMode="auto">
          <a:xfrm>
            <a:off x="2088356" y="15128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MAR</a:t>
            </a:r>
          </a:p>
        </p:txBody>
      </p:sp>
      <p:sp>
        <p:nvSpPr>
          <p:cNvPr id="165" name="Rectangle 2098"/>
          <p:cNvSpPr>
            <a:spLocks noChangeArrowheads="1"/>
          </p:cNvSpPr>
          <p:nvPr/>
        </p:nvSpPr>
        <p:spPr bwMode="auto">
          <a:xfrm>
            <a:off x="2101056" y="193198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MBR</a:t>
            </a:r>
          </a:p>
        </p:txBody>
      </p:sp>
      <p:sp>
        <p:nvSpPr>
          <p:cNvPr id="166" name="Rectangle 2099"/>
          <p:cNvSpPr>
            <a:spLocks noChangeArrowheads="1"/>
          </p:cNvSpPr>
          <p:nvPr/>
        </p:nvSpPr>
        <p:spPr bwMode="auto">
          <a:xfrm>
            <a:off x="2112169" y="2352675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I/O AR</a:t>
            </a:r>
          </a:p>
        </p:txBody>
      </p:sp>
      <p:sp>
        <p:nvSpPr>
          <p:cNvPr id="167" name="Rectangle 2100"/>
          <p:cNvSpPr>
            <a:spLocks noChangeArrowheads="1"/>
          </p:cNvSpPr>
          <p:nvPr/>
        </p:nvSpPr>
        <p:spPr bwMode="auto">
          <a:xfrm>
            <a:off x="2137569" y="2784475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I/O BR</a:t>
            </a:r>
          </a:p>
        </p:txBody>
      </p:sp>
      <p:sp>
        <p:nvSpPr>
          <p:cNvPr id="168" name="Freeform 2101"/>
          <p:cNvSpPr>
            <a:spLocks/>
          </p:cNvSpPr>
          <p:nvPr/>
        </p:nvSpPr>
        <p:spPr bwMode="auto">
          <a:xfrm>
            <a:off x="1051719" y="2873375"/>
            <a:ext cx="952500" cy="612775"/>
          </a:xfrm>
          <a:custGeom>
            <a:avLst/>
            <a:gdLst>
              <a:gd name="T0" fmla="*/ 2147483647 w 600"/>
              <a:gd name="T1" fmla="*/ 2147483647 h 261"/>
              <a:gd name="T2" fmla="*/ 2147483647 w 600"/>
              <a:gd name="T3" fmla="*/ 0 h 261"/>
              <a:gd name="T4" fmla="*/ 2147483647 w 600"/>
              <a:gd name="T5" fmla="*/ 0 h 261"/>
              <a:gd name="T6" fmla="*/ 2147483647 w 600"/>
              <a:gd name="T7" fmla="*/ 2147483647 h 261"/>
              <a:gd name="T8" fmla="*/ 2147483647 w 600"/>
              <a:gd name="T9" fmla="*/ 2147483647 h 261"/>
              <a:gd name="T10" fmla="*/ 0 w 600"/>
              <a:gd name="T11" fmla="*/ 0 h 261"/>
              <a:gd name="T12" fmla="*/ 2147483647 w 600"/>
              <a:gd name="T13" fmla="*/ 2147483647 h 261"/>
              <a:gd name="T14" fmla="*/ 2147483647 w 600"/>
              <a:gd name="T15" fmla="*/ 2147483647 h 2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0"/>
              <a:gd name="T25" fmla="*/ 0 h 261"/>
              <a:gd name="T26" fmla="*/ 600 w 600"/>
              <a:gd name="T27" fmla="*/ 261 h 26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0" h="261">
                <a:moveTo>
                  <a:pt x="513" y="261"/>
                </a:moveTo>
                <a:lnTo>
                  <a:pt x="600" y="0"/>
                </a:lnTo>
                <a:lnTo>
                  <a:pt x="397" y="0"/>
                </a:lnTo>
                <a:lnTo>
                  <a:pt x="310" y="106"/>
                </a:lnTo>
                <a:lnTo>
                  <a:pt x="203" y="10"/>
                </a:lnTo>
                <a:lnTo>
                  <a:pt x="0" y="0"/>
                </a:lnTo>
                <a:lnTo>
                  <a:pt x="126" y="261"/>
                </a:lnTo>
                <a:lnTo>
                  <a:pt x="513" y="261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9" name="Text Box 2102"/>
          <p:cNvSpPr txBox="1">
            <a:spLocks noChangeArrowheads="1"/>
          </p:cNvSpPr>
          <p:nvPr/>
        </p:nvSpPr>
        <p:spPr bwMode="auto">
          <a:xfrm>
            <a:off x="1091406" y="3028950"/>
            <a:ext cx="904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400" b="1" smtClean="0">
                <a:solidFill>
                  <a:srgbClr val="000000"/>
                </a:solidFill>
                <a:latin typeface="Times New Roman" pitchFamily="18" charset="0"/>
              </a:rPr>
              <a:t>execution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400" b="1" smtClean="0">
                <a:solidFill>
                  <a:srgbClr val="000000"/>
                </a:solidFill>
                <a:latin typeface="Times New Roman" pitchFamily="18" charset="0"/>
              </a:rPr>
              <a:t>unit</a:t>
            </a:r>
          </a:p>
        </p:txBody>
      </p:sp>
      <p:grpSp>
        <p:nvGrpSpPr>
          <p:cNvPr id="170" name="Group 2106"/>
          <p:cNvGrpSpPr>
            <a:grpSpLocks/>
          </p:cNvGrpSpPr>
          <p:nvPr/>
        </p:nvGrpSpPr>
        <p:grpSpPr bwMode="auto">
          <a:xfrm>
            <a:off x="6153944" y="2914650"/>
            <a:ext cx="260350" cy="746125"/>
            <a:chOff x="3892" y="1190"/>
            <a:chExt cx="164" cy="470"/>
          </a:xfrm>
        </p:grpSpPr>
        <p:sp>
          <p:nvSpPr>
            <p:cNvPr id="171" name="Rectangle 2107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2" name="Rectangle 2108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3" name="Rectangle 2109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174" name="Group 2110"/>
          <p:cNvGrpSpPr>
            <a:grpSpLocks/>
          </p:cNvGrpSpPr>
          <p:nvPr/>
        </p:nvGrpSpPr>
        <p:grpSpPr bwMode="auto">
          <a:xfrm>
            <a:off x="6153944" y="4705350"/>
            <a:ext cx="260350" cy="746125"/>
            <a:chOff x="3892" y="1190"/>
            <a:chExt cx="164" cy="470"/>
          </a:xfrm>
        </p:grpSpPr>
        <p:sp>
          <p:nvSpPr>
            <p:cNvPr id="175" name="Rectangle 2111"/>
            <p:cNvSpPr>
              <a:spLocks noChangeArrowheads="1"/>
            </p:cNvSpPr>
            <p:nvPr/>
          </p:nvSpPr>
          <p:spPr bwMode="auto">
            <a:xfrm>
              <a:off x="3892" y="128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6" name="Rectangle 2112"/>
            <p:cNvSpPr>
              <a:spLocks noChangeArrowheads="1"/>
            </p:cNvSpPr>
            <p:nvPr/>
          </p:nvSpPr>
          <p:spPr bwMode="auto">
            <a:xfrm>
              <a:off x="3892" y="1190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177" name="Rectangle 2113"/>
            <p:cNvSpPr>
              <a:spLocks noChangeArrowheads="1"/>
            </p:cNvSpPr>
            <p:nvPr/>
          </p:nvSpPr>
          <p:spPr bwMode="auto">
            <a:xfrm>
              <a:off x="3892" y="1372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78" name="Line 2114"/>
          <p:cNvSpPr>
            <a:spLocks noChangeShapeType="1"/>
          </p:cNvSpPr>
          <p:nvPr/>
        </p:nvSpPr>
        <p:spPr bwMode="auto">
          <a:xfrm>
            <a:off x="3971131" y="3149600"/>
            <a:ext cx="1143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MX" sz="2800" b="1" smtClean="0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79" name="Text Box 2115"/>
          <p:cNvSpPr txBox="1">
            <a:spLocks noChangeArrowheads="1"/>
          </p:cNvSpPr>
          <p:nvPr/>
        </p:nvSpPr>
        <p:spPr bwMode="auto">
          <a:xfrm>
            <a:off x="4300059" y="5592845"/>
            <a:ext cx="23968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MAR - Memory Address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MBR - Memory Buffer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I/O AR - I/O Address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I/O BE - I/O Buffer Register</a:t>
            </a:r>
          </a:p>
        </p:txBody>
      </p:sp>
      <p:sp>
        <p:nvSpPr>
          <p:cNvPr id="180" name="Text Box 2117"/>
          <p:cNvSpPr txBox="1">
            <a:spLocks noChangeArrowheads="1"/>
          </p:cNvSpPr>
          <p:nvPr/>
        </p:nvSpPr>
        <p:spPr bwMode="auto">
          <a:xfrm>
            <a:off x="889511" y="3593899"/>
            <a:ext cx="2067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PC - Program Counter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IR - Instruction 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SP – Stack Pointer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1200" b="1" dirty="0" smtClean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es-MX" sz="1200" b="1" dirty="0" smtClean="0">
                <a:solidFill>
                  <a:srgbClr val="000000"/>
                </a:solidFill>
                <a:latin typeface="Times New Roman" pitchFamily="18" charset="0"/>
              </a:rPr>
              <a:t>Must be saved and restored</a:t>
            </a:r>
          </a:p>
        </p:txBody>
      </p:sp>
      <p:sp>
        <p:nvSpPr>
          <p:cNvPr id="181" name="Text Box 2118"/>
          <p:cNvSpPr txBox="1">
            <a:spLocks noChangeArrowheads="1"/>
          </p:cNvSpPr>
          <p:nvPr/>
        </p:nvSpPr>
        <p:spPr bwMode="auto">
          <a:xfrm>
            <a:off x="7512248" y="141128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2" name="Text Box 2119"/>
          <p:cNvSpPr txBox="1">
            <a:spLocks noChangeArrowheads="1"/>
          </p:cNvSpPr>
          <p:nvPr/>
        </p:nvSpPr>
        <p:spPr bwMode="auto">
          <a:xfrm>
            <a:off x="7471569" y="52832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83" name="Text Box 2120"/>
          <p:cNvSpPr txBox="1">
            <a:spLocks noChangeArrowheads="1"/>
          </p:cNvSpPr>
          <p:nvPr/>
        </p:nvSpPr>
        <p:spPr bwMode="auto">
          <a:xfrm>
            <a:off x="7515721" y="166211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s-MX" sz="20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" name="Line 2121"/>
          <p:cNvSpPr>
            <a:spLocks noChangeShapeType="1"/>
          </p:cNvSpPr>
          <p:nvPr/>
        </p:nvSpPr>
        <p:spPr bwMode="auto">
          <a:xfrm>
            <a:off x="7655719" y="2079625"/>
            <a:ext cx="0" cy="3084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28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5" name="Rectangle 2123"/>
          <p:cNvSpPr>
            <a:spLocks noChangeArrowheads="1"/>
          </p:cNvSpPr>
          <p:nvPr/>
        </p:nvSpPr>
        <p:spPr bwMode="auto">
          <a:xfrm>
            <a:off x="1175544" y="2393950"/>
            <a:ext cx="747712" cy="334963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SP</a:t>
            </a:r>
          </a:p>
        </p:txBody>
      </p:sp>
      <p:sp>
        <p:nvSpPr>
          <p:cNvPr id="186" name="Rectangle 2124"/>
          <p:cNvSpPr>
            <a:spLocks noChangeArrowheads="1"/>
          </p:cNvSpPr>
          <p:nvPr/>
        </p:nvSpPr>
        <p:spPr bwMode="auto">
          <a:xfrm>
            <a:off x="2135981" y="3221038"/>
            <a:ext cx="747713" cy="334962"/>
          </a:xfrm>
          <a:prstGeom prst="rect">
            <a:avLst/>
          </a:prstGeom>
          <a:solidFill>
            <a:srgbClr val="FFFFFF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*</a:t>
            </a:r>
            <a:r>
              <a:rPr kumimoji="0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rPr>
              <a:t>PSW</a:t>
            </a:r>
          </a:p>
        </p:txBody>
      </p:sp>
      <p:sp>
        <p:nvSpPr>
          <p:cNvPr id="187" name="Text Box 4"/>
          <p:cNvSpPr txBox="1">
            <a:spLocks noChangeArrowheads="1"/>
          </p:cNvSpPr>
          <p:nvPr/>
        </p:nvSpPr>
        <p:spPr bwMode="auto">
          <a:xfrm>
            <a:off x="4074319" y="3251200"/>
            <a:ext cx="646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s-MX" altLang="es-MX" sz="1400" b="1" smtClean="0">
                <a:solidFill>
                  <a:srgbClr val="0000CC"/>
                </a:solidFill>
                <a:latin typeface="Times New Roman" pitchFamily="18" charset="0"/>
              </a:rPr>
              <a:t>BUS</a:t>
            </a:r>
            <a:endParaRPr lang="es-ES" altLang="es-MX" sz="1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5707261" y="1589415"/>
            <a:ext cx="1152127" cy="261610"/>
          </a:xfrm>
          <a:prstGeom prst="rect">
            <a:avLst/>
          </a:prstGeom>
          <a:noFill/>
          <a:ln w="12700" cmpd="thinThick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100" dirty="0" err="1" smtClean="0">
                <a:solidFill>
                  <a:srgbClr val="FF0000"/>
                </a:solidFill>
                <a:latin typeface="Times New Roman" pitchFamily="18" charset="0"/>
              </a:rPr>
              <a:t>Stored-program</a:t>
            </a:r>
            <a:endParaRPr lang="es-ES" altLang="es-MX" sz="11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6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a Computer </a:t>
            </a:r>
            <a:r>
              <a:rPr lang="en-US" dirty="0"/>
              <a:t>Works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132387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r>
              <a:rPr lang="en-US" altLang="es-MX" sz="1400" i="1" dirty="0"/>
              <a:t>A von 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00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Multiprocessor</a:t>
            </a:r>
            <a:r>
              <a:rPr lang="es-MX" dirty="0" smtClean="0"/>
              <a:t>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46523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4050" y="4509120"/>
            <a:ext cx="7848600" cy="195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95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90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Several processors processing, one shared memory.</a:t>
            </a:r>
            <a:r>
              <a:rPr kumimoji="1" lang="en-US" altLang="es-MX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 One Computer System.</a:t>
            </a:r>
            <a:endParaRPr kumimoji="1" lang="en-US" altLang="es-MX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General purpose computer system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Every processor services </a:t>
            </a:r>
            <a:r>
              <a:rPr kumimoji="1" lang="en-US" altLang="es-MX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a process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 for a time slice, next time could serve a </a:t>
            </a:r>
            <a:r>
              <a:rPr kumimoji="1" lang="en-US" altLang="es-MX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different process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Is there any issue with the shared memory? _____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</a:rPr>
              <a:t>One-Core/chip.</a:t>
            </a:r>
          </a:p>
        </p:txBody>
      </p:sp>
    </p:spTree>
    <p:extLst>
      <p:ext uri="{BB962C8B-B14F-4D97-AF65-F5344CB8AC3E}">
        <p14:creationId xmlns:p14="http://schemas.microsoft.com/office/powerpoint/2010/main" val="18196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Dual-Core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854074" y="1556792"/>
            <a:ext cx="71088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One-chip /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multicore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  <a:tabLst/>
              <a:defRPr/>
            </a:pPr>
            <a:endParaRPr lang="en-US" altLang="es-MX" sz="18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Traditional: One</a:t>
            </a:r>
            <a:r>
              <a:rPr lang="en-US" altLang="es-MX" sz="1800" kern="0" dirty="0" smtClean="0">
                <a:solidFill>
                  <a:srgbClr val="000000"/>
                </a:solidFill>
                <a:latin typeface="Helvetica"/>
              </a:rPr>
              <a:t>-t</a:t>
            </a:r>
            <a:r>
              <a:rPr kumimoji="1" lang="en-US" altLang="es-MX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hread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/ core</a:t>
            </a: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Increase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of processing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: Two-threads / core</a:t>
            </a:r>
            <a:endParaRPr lang="en-US" altLang="es-MX" kern="0" noProof="0" dirty="0" smtClean="0">
              <a:solidFill>
                <a:srgbClr val="000000"/>
              </a:solidFill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tabLst/>
              <a:defRPr/>
            </a:pPr>
            <a:r>
              <a:rPr lang="en-US" altLang="es-MX" sz="1800" kern="0" dirty="0">
                <a:solidFill>
                  <a:srgbClr val="000000"/>
                </a:solidFill>
                <a:latin typeface="Helvetica"/>
              </a:rPr>
              <a:t>A</a:t>
            </a:r>
            <a:r>
              <a:rPr kumimoji="1" lang="en-US" altLang="es-MX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fter</a:t>
            </a:r>
            <a:r>
              <a:rPr kumimoji="1" lang="en-US" altLang="es-MX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ＭＳ Ｐゴシック" charset="-128"/>
              </a:rPr>
              <a:t> math: Two-cores / chip &amp; Two-threads / core = 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ＭＳ Ｐゴシック" charset="-128"/>
            </a:endParaRPr>
          </a:p>
        </p:txBody>
      </p:sp>
      <p:pic>
        <p:nvPicPr>
          <p:cNvPr id="7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07340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3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Parallel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b="1" kern="0" dirty="0" smtClean="0">
              <a:solidFill>
                <a:srgbClr val="3366FF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Multiprocessors</a:t>
            </a:r>
            <a:r>
              <a:rPr kumimoji="1" lang="en-US" altLang="es-MX" sz="1800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systems growing in use and importance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Also known as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parallel systems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, </a:t>
            </a: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tightly-coupled systems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Advantages include: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Increased throughput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Economy of scale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 smtClean="0">
                <a:solidFill>
                  <a:srgbClr val="3366FF"/>
                </a:solidFill>
                <a:latin typeface="Helvetica"/>
                <a:ea typeface="ＭＳ Ｐゴシック" charset="-128"/>
              </a:rPr>
              <a:t>Cooperative parallel applications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- (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e.g. vectorization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).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Two types: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Asymmetric Multiprocessing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– each processor is assigned a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specific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task.</a:t>
            </a:r>
          </a:p>
          <a:p>
            <a:pPr marL="1200150" lvl="2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Arial" charset="0"/>
              <a:buAutoNum type="arabicPeriod"/>
            </a:pPr>
            <a:r>
              <a:rPr kumimoji="1" lang="en-US" altLang="es-MX" sz="1800" b="1" kern="0" dirty="0">
                <a:solidFill>
                  <a:srgbClr val="3366FF"/>
                </a:solidFill>
                <a:latin typeface="Helvetica"/>
                <a:ea typeface="ＭＳ Ｐゴシック" charset="-128"/>
              </a:rPr>
              <a:t>Symmetric Multiprocessing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– each processor performs all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tasks</a:t>
            </a:r>
            <a:endParaRPr kumimoji="1" lang="en-US" altLang="es-MX" sz="18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300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Clustered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pic>
        <p:nvPicPr>
          <p:cNvPr id="6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3648" y="2132856"/>
            <a:ext cx="6402387" cy="3524250"/>
          </a:xfrm>
        </p:spPr>
      </p:pic>
      <p:sp>
        <p:nvSpPr>
          <p:cNvPr id="3" name="2 CuadroTexto"/>
          <p:cNvSpPr txBox="1"/>
          <p:nvPr/>
        </p:nvSpPr>
        <p:spPr>
          <a:xfrm>
            <a:off x="2627784" y="34290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External</a:t>
            </a:r>
            <a:r>
              <a:rPr lang="es-MX" sz="1200" dirty="0" smtClean="0"/>
              <a:t> Buses</a:t>
            </a:r>
            <a:endParaRPr lang="es-MX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0" y="342385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 smtClean="0"/>
              <a:t>External</a:t>
            </a:r>
            <a:r>
              <a:rPr lang="es-MX" sz="1200" dirty="0" smtClean="0"/>
              <a:t> Buses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22590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460</Words>
  <Application>Microsoft Office PowerPoint</Application>
  <PresentationFormat>Presentación en pantalla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Calibri</vt:lpstr>
      <vt:lpstr>Comic Sans MS</vt:lpstr>
      <vt:lpstr>Helvetica</vt:lpstr>
      <vt:lpstr>Monotype Sorts</vt:lpstr>
      <vt:lpstr>Times New Roman</vt:lpstr>
      <vt:lpstr>Verdana</vt:lpstr>
      <vt:lpstr>Webdings</vt:lpstr>
      <vt:lpstr>Wingdings</vt:lpstr>
      <vt:lpstr>Tema de Office</vt:lpstr>
      <vt:lpstr>1_Diseño personalizado</vt:lpstr>
      <vt:lpstr>Diseño personalizado</vt:lpstr>
      <vt:lpstr>SISTEMAS OPERATIVOS</vt:lpstr>
      <vt:lpstr>Computer System Architecture</vt:lpstr>
      <vt:lpstr>Von Neumann’s architecture + Bus</vt:lpstr>
      <vt:lpstr>Computer Structure</vt:lpstr>
      <vt:lpstr>How a Computer Works</vt:lpstr>
      <vt:lpstr>Multiprocessor Architecture</vt:lpstr>
      <vt:lpstr>A Dual-Core Design</vt:lpstr>
      <vt:lpstr>Parallel Systems</vt:lpstr>
      <vt:lpstr>Clustered Systems</vt:lpstr>
      <vt:lpstr>Clustered Systems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386</cp:revision>
  <cp:lastPrinted>2016-01-27T19:01:09Z</cp:lastPrinted>
  <dcterms:created xsi:type="dcterms:W3CDTF">2014-08-28T12:23:32Z</dcterms:created>
  <dcterms:modified xsi:type="dcterms:W3CDTF">2020-02-04T18:13:02Z</dcterms:modified>
</cp:coreProperties>
</file>