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5"/>
  </p:sldMasterIdLst>
  <p:notesMasterIdLst>
    <p:notesMasterId r:id="rId29"/>
  </p:notesMasterIdLst>
  <p:handoutMasterIdLst>
    <p:handoutMasterId r:id="rId30"/>
  </p:handoutMasterIdLst>
  <p:sldIdLst>
    <p:sldId id="272" r:id="rId6"/>
    <p:sldId id="273" r:id="rId7"/>
    <p:sldId id="274" r:id="rId8"/>
    <p:sldId id="275" r:id="rId9"/>
    <p:sldId id="282" r:id="rId10"/>
    <p:sldId id="283" r:id="rId11"/>
    <p:sldId id="307" r:id="rId12"/>
    <p:sldId id="284" r:id="rId13"/>
    <p:sldId id="300" r:id="rId14"/>
    <p:sldId id="302" r:id="rId15"/>
    <p:sldId id="301" r:id="rId16"/>
    <p:sldId id="291" r:id="rId17"/>
    <p:sldId id="303" r:id="rId18"/>
    <p:sldId id="288" r:id="rId19"/>
    <p:sldId id="289" r:id="rId20"/>
    <p:sldId id="305" r:id="rId21"/>
    <p:sldId id="293" r:id="rId22"/>
    <p:sldId id="304" r:id="rId23"/>
    <p:sldId id="294" r:id="rId24"/>
    <p:sldId id="295" r:id="rId25"/>
    <p:sldId id="285" r:id="rId26"/>
    <p:sldId id="286" r:id="rId27"/>
    <p:sldId id="308" r:id="rId28"/>
  </p:sldIdLst>
  <p:sldSz cx="9144000" cy="6858000" type="screen4x3"/>
  <p:notesSz cx="6858000" cy="919956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97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B3B900"/>
    <a:srgbClr val="767900"/>
    <a:srgbClr val="00B7A5"/>
    <a:srgbClr val="00DFCA"/>
    <a:srgbClr val="F35B1B"/>
    <a:srgbClr val="F95AB7"/>
    <a:srgbClr val="CECECE"/>
    <a:srgbClr val="6767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notesView">
  <p:normalViewPr>
    <p:restoredLeft sz="15619" autoAdjust="0"/>
    <p:restoredTop sz="94737" autoAdjust="0"/>
  </p:normalViewPr>
  <p:slideViewPr>
    <p:cSldViewPr>
      <p:cViewPr>
        <p:scale>
          <a:sx n="66" d="100"/>
          <a:sy n="66" d="100"/>
        </p:scale>
        <p:origin x="2904" y="1050"/>
      </p:cViewPr>
      <p:guideLst>
        <p:guide orient="horz" pos="7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1968" y="90"/>
      </p:cViewPr>
      <p:guideLst>
        <p:guide orient="horz" pos="2897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31567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73150" y="646113"/>
            <a:ext cx="4729163" cy="35464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939800" y="236538"/>
            <a:ext cx="4930775" cy="2841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s-ES" altLang="es-MX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70388"/>
            <a:ext cx="5029200" cy="3775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  <a:p>
            <a:pPr lvl="0"/>
            <a:r>
              <a:rPr lang="en-US" noProof="0" smtClean="0"/>
              <a:t>Click to edit Master notes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2895600" y="228600"/>
            <a:ext cx="1000125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defRPr/>
            </a:pPr>
            <a:r>
              <a:rPr lang="en-US" altLang="es-MX" sz="1200" smtClean="0"/>
              <a:t>S. O. LINUX</a:t>
            </a:r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1069975" y="8637588"/>
            <a:ext cx="1271588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defRPr/>
            </a:pPr>
            <a:r>
              <a:rPr lang="en-US" altLang="es-MX" sz="1000" smtClean="0"/>
              <a:t>Introducción a UNIX</a:t>
            </a:r>
          </a:p>
        </p:txBody>
      </p:sp>
      <p:sp>
        <p:nvSpPr>
          <p:cNvPr id="25607" name="Rectangle 7"/>
          <p:cNvSpPr>
            <a:spLocks noChangeArrowheads="1"/>
          </p:cNvSpPr>
          <p:nvPr/>
        </p:nvSpPr>
        <p:spPr bwMode="auto">
          <a:xfrm>
            <a:off x="1016000" y="8607425"/>
            <a:ext cx="4930775" cy="284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s-ES" altLang="es-MX" smtClean="0"/>
          </a:p>
        </p:txBody>
      </p:sp>
      <p:pic>
        <p:nvPicPr>
          <p:cNvPr id="25608" name="Picture 8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2775" y="8642350"/>
            <a:ext cx="6572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9" name="Rectangle 9"/>
          <p:cNvSpPr>
            <a:spLocks noChangeArrowheads="1"/>
          </p:cNvSpPr>
          <p:nvPr/>
        </p:nvSpPr>
        <p:spPr bwMode="auto">
          <a:xfrm>
            <a:off x="4405313" y="8628063"/>
            <a:ext cx="1571625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defRPr/>
            </a:pPr>
            <a:r>
              <a:rPr lang="en-US" altLang="es-MX" sz="1000" smtClean="0"/>
              <a:t>Conceptos generales  1. </a:t>
            </a:r>
            <a:fld id="{7C46A01C-F745-4915-8D00-BAE39DAE3643}" type="slidenum">
              <a:rPr lang="en-US" altLang="es-MX" sz="1000" smtClean="0"/>
              <a:pPr algn="l">
                <a:defRPr/>
              </a:pPr>
              <a:t>‹Nº›</a:t>
            </a:fld>
            <a:endParaRPr lang="en-US" altLang="es-MX" sz="1000" smtClean="0"/>
          </a:p>
        </p:txBody>
      </p:sp>
    </p:spTree>
    <p:extLst>
      <p:ext uri="{BB962C8B-B14F-4D97-AF65-F5344CB8AC3E}">
        <p14:creationId xmlns:p14="http://schemas.microsoft.com/office/powerpoint/2010/main" val="21309583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just" rtl="0" eaLnBrk="0" fontAlgn="base" hangingPunct="0">
      <a:lnSpc>
        <a:spcPct val="80000"/>
      </a:lnSpc>
      <a:spcBef>
        <a:spcPct val="10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just" rtl="0" eaLnBrk="0" fontAlgn="base" hangingPunct="0">
      <a:lnSpc>
        <a:spcPct val="80000"/>
      </a:lnSpc>
      <a:spcBef>
        <a:spcPct val="10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just" rtl="0" eaLnBrk="0" fontAlgn="base" hangingPunct="0">
      <a:lnSpc>
        <a:spcPct val="80000"/>
      </a:lnSpc>
      <a:spcBef>
        <a:spcPct val="10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just" rtl="0" eaLnBrk="0" fontAlgn="base" hangingPunct="0">
      <a:lnSpc>
        <a:spcPct val="80000"/>
      </a:lnSpc>
      <a:spcBef>
        <a:spcPct val="10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just" rtl="0" eaLnBrk="0" fontAlgn="base" hangingPunct="0">
      <a:lnSpc>
        <a:spcPct val="80000"/>
      </a:lnSpc>
      <a:spcBef>
        <a:spcPct val="10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MX" smtClean="0"/>
          </a:p>
        </p:txBody>
      </p:sp>
      <p:sp>
        <p:nvSpPr>
          <p:cNvPr id="2662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32455260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MX" smtClean="0"/>
          </a:p>
        </p:txBody>
      </p:sp>
    </p:spTree>
    <p:extLst>
      <p:ext uri="{BB962C8B-B14F-4D97-AF65-F5344CB8AC3E}">
        <p14:creationId xmlns:p14="http://schemas.microsoft.com/office/powerpoint/2010/main" val="24130146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s-MX" smtClean="0"/>
              <a:t>Abreviaciones para establecer trayectorias:</a:t>
            </a:r>
          </a:p>
          <a:p>
            <a:pPr lvl="1"/>
            <a:r>
              <a:rPr lang="en-US" altLang="es-MX" smtClean="0"/>
              <a:t>“.”	(Punto) Especifica el directorio de trabajo. Generalmente puede omitirse.</a:t>
            </a:r>
          </a:p>
          <a:p>
            <a:pPr lvl="1"/>
            <a:r>
              <a:rPr lang="en-US" altLang="es-MX" smtClean="0"/>
              <a:t>“..”	(Punto punto) Especifica el directorio padre.  Para </a:t>
            </a:r>
            <a:r>
              <a:rPr lang="en-US" altLang="es-MX" i="1" smtClean="0"/>
              <a:t>root</a:t>
            </a:r>
            <a:r>
              <a:rPr lang="en-US" altLang="es-MX" smtClean="0"/>
              <a:t>, especifica el mismo directorio.</a:t>
            </a:r>
          </a:p>
          <a:p>
            <a:pPr lvl="1"/>
            <a:r>
              <a:rPr lang="en-US" altLang="es-MX" smtClean="0"/>
              <a:t>“~”	(Tilde) En </a:t>
            </a:r>
            <a:r>
              <a:rPr lang="en-US" altLang="es-MX" i="1" smtClean="0"/>
              <a:t>csh</a:t>
            </a:r>
            <a:r>
              <a:rPr lang="en-US" altLang="es-MX" smtClean="0"/>
              <a:t>, especifica el directorio base.  </a:t>
            </a:r>
          </a:p>
        </p:txBody>
      </p:sp>
    </p:spTree>
    <p:extLst>
      <p:ext uri="{BB962C8B-B14F-4D97-AF65-F5344CB8AC3E}">
        <p14:creationId xmlns:p14="http://schemas.microsoft.com/office/powerpoint/2010/main" val="856189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s-MX" dirty="0" smtClean="0"/>
              <a:t>Se </a:t>
            </a:r>
            <a:r>
              <a:rPr lang="en-US" altLang="es-MX" dirty="0" err="1" smtClean="0"/>
              <a:t>despliega</a:t>
            </a:r>
            <a:r>
              <a:rPr lang="en-US" altLang="es-MX" dirty="0" smtClean="0"/>
              <a:t> la </a:t>
            </a:r>
            <a:r>
              <a:rPr lang="en-US" altLang="es-MX" dirty="0" err="1" smtClean="0"/>
              <a:t>trayectoria</a:t>
            </a:r>
            <a:r>
              <a:rPr lang="en-US" altLang="es-MX" dirty="0" smtClean="0"/>
              <a:t> </a:t>
            </a:r>
            <a:r>
              <a:rPr lang="en-US" altLang="es-MX" dirty="0" err="1" smtClean="0"/>
              <a:t>absoluta</a:t>
            </a:r>
            <a:r>
              <a:rPr lang="en-US" altLang="es-MX" dirty="0" smtClean="0"/>
              <a:t>.  </a:t>
            </a:r>
            <a:r>
              <a:rPr lang="en-US" altLang="es-MX" dirty="0" err="1" smtClean="0"/>
              <a:t>En</a:t>
            </a:r>
            <a:r>
              <a:rPr lang="en-US" altLang="es-MX" dirty="0" smtClean="0"/>
              <a:t> el </a:t>
            </a:r>
            <a:r>
              <a:rPr lang="en-US" altLang="es-MX" dirty="0" err="1" smtClean="0"/>
              <a:t>ejemplo</a:t>
            </a:r>
            <a:r>
              <a:rPr lang="en-US" altLang="es-MX" dirty="0" smtClean="0"/>
              <a:t>, </a:t>
            </a:r>
            <a:r>
              <a:rPr lang="en-US" altLang="es-MX" dirty="0" err="1" smtClean="0"/>
              <a:t>si</a:t>
            </a:r>
            <a:r>
              <a:rPr lang="en-US" altLang="es-MX" dirty="0" smtClean="0"/>
              <a:t> </a:t>
            </a:r>
            <a:r>
              <a:rPr lang="en-US" altLang="es-MX" dirty="0" err="1" smtClean="0"/>
              <a:t>estamos</a:t>
            </a:r>
            <a:r>
              <a:rPr lang="en-US" altLang="es-MX" dirty="0" smtClean="0"/>
              <a:t> </a:t>
            </a:r>
            <a:r>
              <a:rPr lang="en-US" altLang="es-MX" dirty="0" err="1" smtClean="0"/>
              <a:t>en</a:t>
            </a:r>
            <a:r>
              <a:rPr lang="en-US" altLang="es-MX" dirty="0" smtClean="0"/>
              <a:t> el </a:t>
            </a:r>
            <a:r>
              <a:rPr lang="en-US" altLang="es-MX" dirty="0" err="1" smtClean="0"/>
              <a:t>directorio</a:t>
            </a:r>
            <a:r>
              <a:rPr lang="en-US" altLang="es-MX" dirty="0" smtClean="0"/>
              <a:t> </a:t>
            </a:r>
            <a:r>
              <a:rPr lang="en-US" altLang="es-MX" dirty="0" err="1" smtClean="0"/>
              <a:t>señalado</a:t>
            </a:r>
            <a:r>
              <a:rPr lang="en-US" altLang="es-MX" dirty="0" smtClean="0"/>
              <a:t>, el </a:t>
            </a:r>
            <a:r>
              <a:rPr lang="en-US" altLang="es-MX" dirty="0" err="1" smtClean="0"/>
              <a:t>comando</a:t>
            </a:r>
            <a:r>
              <a:rPr lang="en-US" altLang="es-MX" dirty="0" smtClean="0"/>
              <a:t> </a:t>
            </a:r>
            <a:r>
              <a:rPr lang="en-US" altLang="es-MX" i="1" dirty="0" err="1" smtClean="0"/>
              <a:t>pwd</a:t>
            </a:r>
            <a:r>
              <a:rPr lang="en-US" altLang="es-MX" dirty="0" smtClean="0"/>
              <a:t> </a:t>
            </a:r>
            <a:r>
              <a:rPr lang="en-US" altLang="es-MX" dirty="0" err="1" smtClean="0"/>
              <a:t>generaría</a:t>
            </a:r>
            <a:r>
              <a:rPr lang="en-US" altLang="es-MX" dirty="0" smtClean="0"/>
              <a:t> el </a:t>
            </a:r>
            <a:r>
              <a:rPr lang="en-US" altLang="es-MX" dirty="0" err="1" smtClean="0"/>
              <a:t>siguiente</a:t>
            </a:r>
            <a:r>
              <a:rPr lang="en-US" altLang="es-MX" dirty="0" smtClean="0"/>
              <a:t> </a:t>
            </a:r>
            <a:r>
              <a:rPr lang="en-US" altLang="es-MX" dirty="0" err="1" smtClean="0"/>
              <a:t>resultado</a:t>
            </a:r>
            <a:r>
              <a:rPr lang="en-US" altLang="es-MX" dirty="0" smtClean="0"/>
              <a:t>:</a:t>
            </a:r>
          </a:p>
          <a:p>
            <a:pPr lvl="1"/>
            <a:r>
              <a:rPr lang="en-US" altLang="es-MX" i="1" dirty="0" smtClean="0"/>
              <a:t>	/</a:t>
            </a:r>
            <a:r>
              <a:rPr lang="en-US" altLang="es-MX" i="1" dirty="0" err="1" smtClean="0"/>
              <a:t>usr</a:t>
            </a:r>
            <a:r>
              <a:rPr lang="en-US" altLang="es-MX" i="1" dirty="0" smtClean="0"/>
              <a:t>/users/</a:t>
            </a:r>
            <a:r>
              <a:rPr lang="en-US" altLang="es-MX" i="1" dirty="0" err="1" smtClean="0"/>
              <a:t>luis</a:t>
            </a:r>
            <a:r>
              <a:rPr lang="en-US" altLang="es-MX" i="1" dirty="0" smtClean="0"/>
              <a:t>/</a:t>
            </a:r>
            <a:r>
              <a:rPr lang="en-US" altLang="es-MX" i="1" dirty="0" err="1" smtClean="0"/>
              <a:t>dat</a:t>
            </a:r>
            <a:r>
              <a:rPr lang="en-US" altLang="es-MX" i="1" dirty="0" smtClean="0"/>
              <a:t> </a:t>
            </a:r>
            <a:endParaRPr lang="en-US" altLang="es-MX" i="1" dirty="0"/>
          </a:p>
          <a:p>
            <a:pPr lvl="1"/>
            <a:endParaRPr lang="en-US" altLang="es-MX" i="1" dirty="0" smtClean="0"/>
          </a:p>
          <a:p>
            <a:r>
              <a:rPr lang="en-US" altLang="es-MX" dirty="0" err="1" smtClean="0"/>
              <a:t>En</a:t>
            </a:r>
            <a:r>
              <a:rPr lang="en-US" altLang="es-MX" dirty="0" smtClean="0"/>
              <a:t> </a:t>
            </a:r>
            <a:r>
              <a:rPr lang="en-US" altLang="es-MX" dirty="0" err="1" smtClean="0"/>
              <a:t>lugar</a:t>
            </a:r>
            <a:r>
              <a:rPr lang="en-US" altLang="es-MX" dirty="0" smtClean="0"/>
              <a:t> del commando </a:t>
            </a:r>
            <a:r>
              <a:rPr lang="en-US" altLang="es-MX" b="1" i="1" dirty="0" err="1" smtClean="0"/>
              <a:t>pwd</a:t>
            </a:r>
            <a:r>
              <a:rPr lang="en-US" altLang="es-MX" dirty="0" smtClean="0"/>
              <a:t> se </a:t>
            </a:r>
            <a:r>
              <a:rPr lang="en-US" altLang="es-MX" dirty="0" err="1" smtClean="0"/>
              <a:t>puede</a:t>
            </a:r>
            <a:r>
              <a:rPr lang="en-US" altLang="es-MX" dirty="0" smtClean="0"/>
              <a:t> </a:t>
            </a:r>
            <a:r>
              <a:rPr lang="en-US" altLang="es-MX" dirty="0" err="1" smtClean="0"/>
              <a:t>usar</a:t>
            </a:r>
            <a:r>
              <a:rPr lang="en-US" altLang="es-MX" dirty="0" smtClean="0"/>
              <a:t> </a:t>
            </a:r>
            <a:r>
              <a:rPr lang="en-US" altLang="es-MX" b="1" i="1" dirty="0" smtClean="0"/>
              <a:t>echo $</a:t>
            </a:r>
            <a:r>
              <a:rPr lang="en-US" altLang="es-MX" b="1" i="1" dirty="0" err="1" smtClean="0"/>
              <a:t>cwd</a:t>
            </a:r>
            <a:endParaRPr lang="en-US" altLang="es-MX" b="1" i="1" dirty="0" smtClean="0"/>
          </a:p>
        </p:txBody>
      </p:sp>
    </p:spTree>
    <p:extLst>
      <p:ext uri="{BB962C8B-B14F-4D97-AF65-F5344CB8AC3E}">
        <p14:creationId xmlns:p14="http://schemas.microsoft.com/office/powerpoint/2010/main" val="42276051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s-MX" smtClean="0"/>
              <a:t>Comando  cd.- Cambia de directorio.</a:t>
            </a:r>
          </a:p>
          <a:p>
            <a:r>
              <a:rPr lang="en-US" altLang="es-MX" smtClean="0"/>
              <a:t>Sintaxis: </a:t>
            </a:r>
            <a:r>
              <a:rPr lang="en-US" altLang="es-MX" i="1" smtClean="0"/>
              <a:t>cd [trayectoria]</a:t>
            </a:r>
          </a:p>
          <a:p>
            <a:r>
              <a:rPr lang="en-US" altLang="es-MX" smtClean="0"/>
              <a:t>Descripción:</a:t>
            </a:r>
            <a:br>
              <a:rPr lang="en-US" altLang="es-MX" smtClean="0"/>
            </a:br>
            <a:r>
              <a:rPr lang="en-US" altLang="es-MX" smtClean="0"/>
              <a:t>Si no se especifica </a:t>
            </a:r>
            <a:r>
              <a:rPr lang="en-US" altLang="es-MX" i="1" smtClean="0"/>
              <a:t>trayectoria</a:t>
            </a:r>
            <a:r>
              <a:rPr lang="en-US" altLang="es-MX" smtClean="0"/>
              <a:t>, pasa al directorio base del proceso.</a:t>
            </a:r>
            <a:br>
              <a:rPr lang="en-US" altLang="es-MX" smtClean="0"/>
            </a:br>
            <a:r>
              <a:rPr lang="en-US" altLang="es-MX" smtClean="0"/>
              <a:t>Si especifica la </a:t>
            </a:r>
            <a:r>
              <a:rPr lang="en-US" altLang="es-MX" i="1" smtClean="0"/>
              <a:t>trayectoria</a:t>
            </a:r>
            <a:r>
              <a:rPr lang="en-US" altLang="es-MX" smtClean="0"/>
              <a:t>, cambia a ese directorio (si se cuenta con los permisos necesarios).</a:t>
            </a:r>
          </a:p>
          <a:p>
            <a:r>
              <a:rPr lang="en-US" altLang="es-MX" smtClean="0"/>
              <a:t>La </a:t>
            </a:r>
            <a:r>
              <a:rPr lang="en-US" altLang="es-MX" i="1" smtClean="0"/>
              <a:t>trayectoria</a:t>
            </a:r>
            <a:r>
              <a:rPr lang="en-US" altLang="es-MX" smtClean="0"/>
              <a:t> puede ser relativa al directorio de trabajo actual, ó absoluta. </a:t>
            </a:r>
          </a:p>
          <a:p>
            <a:r>
              <a:rPr lang="en-US" altLang="es-MX" smtClean="0"/>
              <a:t>Los ejemplos que se muestran suponen una estructura de directorios como la que aparece en el acetato correspondiente al comando </a:t>
            </a:r>
            <a:r>
              <a:rPr lang="en-US" altLang="es-MX" i="1" smtClean="0"/>
              <a:t>pwd</a:t>
            </a:r>
            <a:r>
              <a:rPr lang="en-US" altLang="es-MX" smtClean="0"/>
              <a:t>.</a:t>
            </a:r>
          </a:p>
          <a:p>
            <a:endParaRPr lang="en-US" altLang="es-MX" smtClean="0"/>
          </a:p>
        </p:txBody>
      </p:sp>
    </p:spTree>
    <p:extLst>
      <p:ext uri="{BB962C8B-B14F-4D97-AF65-F5344CB8AC3E}">
        <p14:creationId xmlns:p14="http://schemas.microsoft.com/office/powerpoint/2010/main" val="16390751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altLang="es-MX" smtClean="0"/>
              <a:t>Formato de una Página del Manual en Línea</a:t>
            </a:r>
          </a:p>
          <a:p>
            <a:pPr algn="l">
              <a:lnSpc>
                <a:spcPct val="100000"/>
              </a:lnSpc>
            </a:pPr>
            <a:r>
              <a:rPr lang="en-US" altLang="es-MX" smtClean="0"/>
              <a:t>NAME:	Nombre y breve descripción del comando</a:t>
            </a:r>
            <a:br>
              <a:rPr lang="en-US" altLang="es-MX" smtClean="0"/>
            </a:br>
            <a:r>
              <a:rPr lang="en-US" altLang="es-MX" smtClean="0"/>
              <a:t>SYNOPSIS:	Sintaxis del comando</a:t>
            </a:r>
            <a:br>
              <a:rPr lang="en-US" altLang="es-MX" smtClean="0"/>
            </a:br>
            <a:r>
              <a:rPr lang="en-US" altLang="es-MX" smtClean="0"/>
              <a:t>DESCRIPTION:	Descripción detallada</a:t>
            </a:r>
            <a:br>
              <a:rPr lang="en-US" altLang="es-MX" smtClean="0"/>
            </a:br>
            <a:r>
              <a:rPr lang="en-US" altLang="es-MX" smtClean="0"/>
              <a:t>EXAMPLES:	Ejemplos de uso del comando</a:t>
            </a:r>
            <a:br>
              <a:rPr lang="en-US" altLang="es-MX" smtClean="0"/>
            </a:br>
            <a:r>
              <a:rPr lang="en-US" altLang="es-MX" smtClean="0"/>
              <a:t>FILES:	Archivos relacionados con el comando</a:t>
            </a:r>
            <a:br>
              <a:rPr lang="en-US" altLang="es-MX" smtClean="0"/>
            </a:br>
            <a:r>
              <a:rPr lang="en-US" altLang="es-MX" smtClean="0"/>
              <a:t>SEE ALSO:	Comandos relacionados con este comando</a:t>
            </a:r>
            <a:br>
              <a:rPr lang="en-US" altLang="es-MX" smtClean="0"/>
            </a:br>
            <a:r>
              <a:rPr lang="en-US" altLang="es-MX" smtClean="0"/>
              <a:t>WARNINGS:	Posibles problemas, efectos laterales y/o errores</a:t>
            </a:r>
            <a:br>
              <a:rPr lang="en-US" altLang="es-MX" smtClean="0"/>
            </a:br>
            <a:r>
              <a:rPr lang="en-US" altLang="es-MX" smtClean="0"/>
              <a:t>	detectados.</a:t>
            </a:r>
          </a:p>
          <a:p>
            <a:endParaRPr lang="en-US" altLang="es-MX" smtClean="0"/>
          </a:p>
        </p:txBody>
      </p:sp>
    </p:spTree>
    <p:extLst>
      <p:ext uri="{BB962C8B-B14F-4D97-AF65-F5344CB8AC3E}">
        <p14:creationId xmlns:p14="http://schemas.microsoft.com/office/powerpoint/2010/main" val="17437127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MX" altLang="es-MX" smtClean="0"/>
              <a:t>man</a:t>
            </a:r>
            <a:r>
              <a:rPr lang="en-US" altLang="es-MX" smtClean="0"/>
              <a:t> despliega la página del comando especificado.  Pueden incluirse varios comandos en la misma orden. </a:t>
            </a:r>
            <a:endParaRPr lang="es-MX" altLang="es-MX" smtClean="0"/>
          </a:p>
          <a:p>
            <a:r>
              <a:rPr lang="en-US" altLang="es-MX" smtClean="0"/>
              <a:t/>
            </a:r>
            <a:br>
              <a:rPr lang="en-US" altLang="es-MX" smtClean="0"/>
            </a:br>
            <a:r>
              <a:rPr lang="en-US" altLang="es-MX" smtClean="0"/>
              <a:t>Si se especifica el número de sección, se desplegará el comando asociado a esa sección.  Si no, se buscará sección por sección hasta encontrar la primera donde se haga referencia al comando.</a:t>
            </a:r>
          </a:p>
          <a:p>
            <a:r>
              <a:rPr lang="en-US" altLang="es-MX" smtClean="0"/>
              <a:t>La segunda forma, busca y despliega aquellas entradas en el manual que contienen la palabra dada como argumento, en su línea de descripción.</a:t>
            </a:r>
            <a:br>
              <a:rPr lang="en-US" altLang="es-MX" smtClean="0"/>
            </a:br>
            <a:endParaRPr lang="en-US" altLang="es-MX" smtClean="0"/>
          </a:p>
        </p:txBody>
      </p:sp>
    </p:spTree>
    <p:extLst>
      <p:ext uri="{BB962C8B-B14F-4D97-AF65-F5344CB8AC3E}">
        <p14:creationId xmlns:p14="http://schemas.microsoft.com/office/powerpoint/2010/main" val="11276854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es-MX" smtClean="0"/>
              <a:t>Comando  ls.- Lista el contenido de directorios.</a:t>
            </a:r>
          </a:p>
          <a:p>
            <a:pPr>
              <a:spcBef>
                <a:spcPct val="50000"/>
              </a:spcBef>
            </a:pPr>
            <a:r>
              <a:rPr lang="en-US" altLang="es-MX" smtClean="0"/>
              <a:t>Sintaxis: </a:t>
            </a:r>
            <a:r>
              <a:rPr lang="en-US" altLang="es-MX" i="1" smtClean="0"/>
              <a:t>ls [-abcflrCFR...] nombre ...</a:t>
            </a:r>
          </a:p>
          <a:p>
            <a:pPr algn="l">
              <a:spcBef>
                <a:spcPct val="50000"/>
              </a:spcBef>
            </a:pPr>
            <a:r>
              <a:rPr lang="en-US" altLang="es-MX" smtClean="0"/>
              <a:t>Descripción:</a:t>
            </a:r>
            <a:br>
              <a:rPr lang="en-US" altLang="es-MX" smtClean="0"/>
            </a:br>
            <a:r>
              <a:rPr lang="en-US" altLang="es-MX" smtClean="0"/>
              <a:t>Si no se especifica </a:t>
            </a:r>
            <a:r>
              <a:rPr lang="en-US" altLang="es-MX" i="1" smtClean="0"/>
              <a:t>nombre, </a:t>
            </a:r>
            <a:r>
              <a:rPr lang="en-US" altLang="es-MX" smtClean="0"/>
              <a:t>se lista el contenido del directorio de trabajo.  Si </a:t>
            </a:r>
            <a:r>
              <a:rPr lang="en-US" altLang="es-MX" i="1" smtClean="0"/>
              <a:t>nombre</a:t>
            </a:r>
            <a:r>
              <a:rPr lang="en-US" altLang="es-MX" smtClean="0"/>
              <a:t> es un directorio, se muestra el contenido de ese directorio.  Si </a:t>
            </a:r>
            <a:r>
              <a:rPr lang="en-US" altLang="es-MX" i="1" smtClean="0"/>
              <a:t>nombre </a:t>
            </a:r>
            <a:r>
              <a:rPr lang="en-US" altLang="es-MX" smtClean="0"/>
              <a:t>es un nombre de archivo con caracteres comodines, se muestran los archivos que coincidan con la expresión.</a:t>
            </a:r>
          </a:p>
          <a:p>
            <a:pPr algn="l">
              <a:spcBef>
                <a:spcPct val="50000"/>
              </a:spcBef>
            </a:pPr>
            <a:r>
              <a:rPr lang="en-US" altLang="es-MX" smtClean="0"/>
              <a:t>Existen muchas opciones para este comando. Algunas de las de uso más comun son:</a:t>
            </a:r>
            <a:br>
              <a:rPr lang="en-US" altLang="es-MX" smtClean="0"/>
            </a:br>
            <a:endParaRPr lang="en-US" altLang="es-MX" smtClean="0"/>
          </a:p>
          <a:p>
            <a:pPr lvl="1" algn="l">
              <a:spcBef>
                <a:spcPct val="0"/>
              </a:spcBef>
            </a:pPr>
            <a:r>
              <a:rPr lang="en-US" altLang="es-MX" i="1" smtClean="0"/>
              <a:t>ls -a	</a:t>
            </a:r>
            <a:r>
              <a:rPr lang="en-US" altLang="es-MX" smtClean="0"/>
              <a:t>Muestra tambíen los archivos ocultos (aquellos que empiezan con ‘.’)</a:t>
            </a:r>
          </a:p>
          <a:p>
            <a:pPr lvl="1" algn="l">
              <a:spcBef>
                <a:spcPct val="0"/>
              </a:spcBef>
            </a:pPr>
            <a:r>
              <a:rPr lang="en-US" altLang="es-MX" i="1" smtClean="0"/>
              <a:t>ls -b	</a:t>
            </a:r>
            <a:r>
              <a:rPr lang="en-US" altLang="es-MX" smtClean="0"/>
              <a:t>Si el nombre de archivo tiene caracteres no imprimibles, muestra su valor octal</a:t>
            </a:r>
          </a:p>
          <a:p>
            <a:pPr lvl="1" algn="l">
              <a:spcBef>
                <a:spcPct val="0"/>
              </a:spcBef>
            </a:pPr>
            <a:r>
              <a:rPr lang="en-US" altLang="es-MX" i="1" smtClean="0"/>
              <a:t>ls -c</a:t>
            </a:r>
            <a:r>
              <a:rPr lang="en-US" altLang="es-MX" smtClean="0"/>
              <a:t>	Muestra la última fecha de modificación del i-nodo</a:t>
            </a:r>
          </a:p>
          <a:p>
            <a:pPr lvl="1" algn="l">
              <a:spcBef>
                <a:spcPct val="0"/>
              </a:spcBef>
            </a:pPr>
            <a:r>
              <a:rPr lang="en-US" altLang="es-MX" i="1" smtClean="0"/>
              <a:t>ls -l	</a:t>
            </a:r>
            <a:r>
              <a:rPr lang="en-US" altLang="es-MX" smtClean="0"/>
              <a:t>Muestra mas detalles de los archivos: Permisos,</a:t>
            </a:r>
            <a:endParaRPr lang="es-MX" altLang="es-MX" smtClean="0"/>
          </a:p>
          <a:p>
            <a:pPr lvl="1" algn="l">
              <a:spcBef>
                <a:spcPct val="0"/>
              </a:spcBef>
            </a:pPr>
            <a:r>
              <a:rPr lang="es-MX" altLang="es-MX" smtClean="0"/>
              <a:t>        </a:t>
            </a:r>
            <a:r>
              <a:rPr lang="en-US" altLang="es-MX" smtClean="0"/>
              <a:t> </a:t>
            </a:r>
            <a:r>
              <a:rPr lang="es-MX" altLang="es-MX" smtClean="0"/>
              <a:t>   </a:t>
            </a:r>
            <a:r>
              <a:rPr lang="en-US" altLang="es-MX" smtClean="0"/>
              <a:t>propietario, tamaño, fecha último acceso, etc</a:t>
            </a:r>
          </a:p>
          <a:p>
            <a:pPr lvl="1" algn="l">
              <a:spcBef>
                <a:spcPct val="0"/>
              </a:spcBef>
            </a:pPr>
            <a:r>
              <a:rPr lang="en-US" altLang="es-MX" i="1" smtClean="0"/>
              <a:t>ls -r	</a:t>
            </a:r>
            <a:r>
              <a:rPr lang="en-US" altLang="es-MX" smtClean="0"/>
              <a:t>Muestra el contenido en orden inverso</a:t>
            </a:r>
            <a:endParaRPr lang="en-US" altLang="es-MX" i="1" smtClean="0"/>
          </a:p>
          <a:p>
            <a:pPr lvl="1" algn="l">
              <a:spcBef>
                <a:spcPct val="0"/>
              </a:spcBef>
            </a:pPr>
            <a:r>
              <a:rPr lang="en-US" altLang="es-MX" i="1" smtClean="0"/>
              <a:t>ls -C	</a:t>
            </a:r>
            <a:r>
              <a:rPr lang="en-US" altLang="es-MX" smtClean="0"/>
              <a:t>Muestra el contenido del directorio en varias</a:t>
            </a:r>
            <a:r>
              <a:rPr lang="es-MX" altLang="es-MX" smtClean="0"/>
              <a:t> </a:t>
            </a:r>
            <a:r>
              <a:rPr lang="en-US" altLang="es-MX" smtClean="0"/>
              <a:t>columnas.</a:t>
            </a:r>
          </a:p>
          <a:p>
            <a:pPr lvl="1" algn="l">
              <a:spcBef>
                <a:spcPct val="0"/>
              </a:spcBef>
            </a:pPr>
            <a:r>
              <a:rPr lang="en-US" altLang="es-MX" i="1" smtClean="0"/>
              <a:t>ls -F	</a:t>
            </a:r>
            <a:r>
              <a:rPr lang="en-US" altLang="es-MX" smtClean="0"/>
              <a:t>Identifica directorios (/), ejecutables (*) y ligas (@)</a:t>
            </a:r>
          </a:p>
          <a:p>
            <a:pPr lvl="1" algn="l">
              <a:spcBef>
                <a:spcPct val="0"/>
              </a:spcBef>
            </a:pPr>
            <a:r>
              <a:rPr lang="en-US" altLang="es-MX" i="1" smtClean="0"/>
              <a:t>ls -R	</a:t>
            </a:r>
            <a:r>
              <a:rPr lang="en-US" altLang="es-MX" smtClean="0"/>
              <a:t>Muestra recursivamente el contenido de subdirectorios</a:t>
            </a:r>
          </a:p>
          <a:p>
            <a:pPr algn="l"/>
            <a:r>
              <a:rPr lang="en-US" altLang="es-MX" smtClean="0"/>
              <a:t>Los ejemplos que se muestran suponen una estructura de directorios como la que aparece en el acetato correspondiente al comando </a:t>
            </a:r>
            <a:r>
              <a:rPr lang="en-US" altLang="es-MX" i="1" smtClean="0"/>
              <a:t>pwd</a:t>
            </a:r>
            <a:r>
              <a:rPr lang="en-US" altLang="es-MX" smtClean="0"/>
              <a:t>.</a:t>
            </a:r>
          </a:p>
          <a:p>
            <a:pPr algn="l"/>
            <a:endParaRPr lang="en-US" altLang="es-MX" smtClean="0"/>
          </a:p>
        </p:txBody>
      </p:sp>
    </p:spTree>
    <p:extLst>
      <p:ext uri="{BB962C8B-B14F-4D97-AF65-F5344CB8AC3E}">
        <p14:creationId xmlns:p14="http://schemas.microsoft.com/office/powerpoint/2010/main" val="41712944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es-MX" smtClean="0"/>
              <a:t>Comando  ls.- Lista el contenido de directorios.</a:t>
            </a:r>
          </a:p>
          <a:p>
            <a:pPr>
              <a:spcBef>
                <a:spcPct val="50000"/>
              </a:spcBef>
            </a:pPr>
            <a:r>
              <a:rPr lang="en-US" altLang="es-MX" smtClean="0"/>
              <a:t>Sintaxis: </a:t>
            </a:r>
            <a:r>
              <a:rPr lang="en-US" altLang="es-MX" i="1" smtClean="0"/>
              <a:t>ls [-abcflrCFR...] nombre ...</a:t>
            </a:r>
          </a:p>
          <a:p>
            <a:pPr algn="l">
              <a:spcBef>
                <a:spcPct val="50000"/>
              </a:spcBef>
            </a:pPr>
            <a:r>
              <a:rPr lang="en-US" altLang="es-MX" smtClean="0"/>
              <a:t>Descripción:</a:t>
            </a:r>
            <a:br>
              <a:rPr lang="en-US" altLang="es-MX" smtClean="0"/>
            </a:br>
            <a:r>
              <a:rPr lang="en-US" altLang="es-MX" smtClean="0"/>
              <a:t>Si no se especifica </a:t>
            </a:r>
            <a:r>
              <a:rPr lang="en-US" altLang="es-MX" i="1" smtClean="0"/>
              <a:t>nombre, </a:t>
            </a:r>
            <a:r>
              <a:rPr lang="en-US" altLang="es-MX" smtClean="0"/>
              <a:t>se lista el contenido del directorio de trabajo.  Si </a:t>
            </a:r>
            <a:r>
              <a:rPr lang="en-US" altLang="es-MX" i="1" smtClean="0"/>
              <a:t>nombre</a:t>
            </a:r>
            <a:r>
              <a:rPr lang="en-US" altLang="es-MX" smtClean="0"/>
              <a:t> es un directorio, se muestra el contenido de ese directorio.  Si </a:t>
            </a:r>
            <a:r>
              <a:rPr lang="en-US" altLang="es-MX" i="1" smtClean="0"/>
              <a:t>nombre </a:t>
            </a:r>
            <a:r>
              <a:rPr lang="en-US" altLang="es-MX" smtClean="0"/>
              <a:t>es un nombre de archivo con caracteres comodines, se muestran los archivos que coincidan con la expresión.</a:t>
            </a:r>
          </a:p>
          <a:p>
            <a:pPr algn="l">
              <a:spcBef>
                <a:spcPct val="50000"/>
              </a:spcBef>
            </a:pPr>
            <a:r>
              <a:rPr lang="en-US" altLang="es-MX" smtClean="0"/>
              <a:t>Existen muchas opciones para este comando. Algunas de las de uso más comun son:</a:t>
            </a:r>
            <a:br>
              <a:rPr lang="en-US" altLang="es-MX" smtClean="0"/>
            </a:br>
            <a:endParaRPr lang="en-US" altLang="es-MX" smtClean="0"/>
          </a:p>
          <a:p>
            <a:pPr lvl="1" algn="l">
              <a:spcBef>
                <a:spcPct val="0"/>
              </a:spcBef>
            </a:pPr>
            <a:r>
              <a:rPr lang="en-US" altLang="es-MX" i="1" smtClean="0"/>
              <a:t>ls -a	</a:t>
            </a:r>
            <a:r>
              <a:rPr lang="en-US" altLang="es-MX" smtClean="0"/>
              <a:t>Muestra tambíen los archivos ocultos (aquellos que empiezan con ‘.’)</a:t>
            </a:r>
          </a:p>
          <a:p>
            <a:pPr lvl="1" algn="l">
              <a:spcBef>
                <a:spcPct val="0"/>
              </a:spcBef>
            </a:pPr>
            <a:r>
              <a:rPr lang="en-US" altLang="es-MX" i="1" smtClean="0"/>
              <a:t>ls -b	</a:t>
            </a:r>
            <a:r>
              <a:rPr lang="en-US" altLang="es-MX" smtClean="0"/>
              <a:t>Si el nombre de archivo tiene caracteres no imprimibles, muestra su valor octal</a:t>
            </a:r>
          </a:p>
          <a:p>
            <a:pPr lvl="1" algn="l">
              <a:spcBef>
                <a:spcPct val="0"/>
              </a:spcBef>
            </a:pPr>
            <a:r>
              <a:rPr lang="en-US" altLang="es-MX" i="1" smtClean="0"/>
              <a:t>ls -c</a:t>
            </a:r>
            <a:r>
              <a:rPr lang="en-US" altLang="es-MX" smtClean="0"/>
              <a:t>	Muestra la última fecha de modificación del i-nodo</a:t>
            </a:r>
          </a:p>
          <a:p>
            <a:pPr lvl="1" algn="l">
              <a:spcBef>
                <a:spcPct val="0"/>
              </a:spcBef>
            </a:pPr>
            <a:r>
              <a:rPr lang="en-US" altLang="es-MX" i="1" smtClean="0"/>
              <a:t>ls -l	</a:t>
            </a:r>
            <a:r>
              <a:rPr lang="en-US" altLang="es-MX" smtClean="0"/>
              <a:t>Muestra mas detalles de los archivos: Permisos,</a:t>
            </a:r>
            <a:endParaRPr lang="es-MX" altLang="es-MX" smtClean="0"/>
          </a:p>
          <a:p>
            <a:pPr lvl="1" algn="l">
              <a:spcBef>
                <a:spcPct val="0"/>
              </a:spcBef>
            </a:pPr>
            <a:r>
              <a:rPr lang="es-MX" altLang="es-MX" smtClean="0"/>
              <a:t>        </a:t>
            </a:r>
            <a:r>
              <a:rPr lang="en-US" altLang="es-MX" smtClean="0"/>
              <a:t> </a:t>
            </a:r>
            <a:r>
              <a:rPr lang="es-MX" altLang="es-MX" smtClean="0"/>
              <a:t>   </a:t>
            </a:r>
            <a:r>
              <a:rPr lang="en-US" altLang="es-MX" smtClean="0"/>
              <a:t>propietario, tamaño, fecha último acceso, etc</a:t>
            </a:r>
          </a:p>
          <a:p>
            <a:pPr lvl="1" algn="l">
              <a:spcBef>
                <a:spcPct val="0"/>
              </a:spcBef>
            </a:pPr>
            <a:r>
              <a:rPr lang="en-US" altLang="es-MX" i="1" smtClean="0"/>
              <a:t>ls -r	</a:t>
            </a:r>
            <a:r>
              <a:rPr lang="en-US" altLang="es-MX" smtClean="0"/>
              <a:t>Muestra el contenido en orden inverso</a:t>
            </a:r>
            <a:endParaRPr lang="en-US" altLang="es-MX" i="1" smtClean="0"/>
          </a:p>
          <a:p>
            <a:pPr lvl="1" algn="l">
              <a:spcBef>
                <a:spcPct val="0"/>
              </a:spcBef>
            </a:pPr>
            <a:r>
              <a:rPr lang="en-US" altLang="es-MX" i="1" smtClean="0"/>
              <a:t>ls -C	</a:t>
            </a:r>
            <a:r>
              <a:rPr lang="en-US" altLang="es-MX" smtClean="0"/>
              <a:t>Muestra el contenido del directorio en varias</a:t>
            </a:r>
            <a:r>
              <a:rPr lang="es-MX" altLang="es-MX" smtClean="0"/>
              <a:t> </a:t>
            </a:r>
            <a:r>
              <a:rPr lang="en-US" altLang="es-MX" smtClean="0"/>
              <a:t>columnas.</a:t>
            </a:r>
          </a:p>
          <a:p>
            <a:pPr lvl="1" algn="l">
              <a:spcBef>
                <a:spcPct val="0"/>
              </a:spcBef>
            </a:pPr>
            <a:r>
              <a:rPr lang="en-US" altLang="es-MX" i="1" smtClean="0"/>
              <a:t>ls -F	</a:t>
            </a:r>
            <a:r>
              <a:rPr lang="en-US" altLang="es-MX" smtClean="0"/>
              <a:t>Identifica directorios (/), ejecutables (*) y ligas (@)</a:t>
            </a:r>
          </a:p>
          <a:p>
            <a:pPr lvl="1" algn="l">
              <a:spcBef>
                <a:spcPct val="0"/>
              </a:spcBef>
            </a:pPr>
            <a:r>
              <a:rPr lang="en-US" altLang="es-MX" i="1" smtClean="0"/>
              <a:t>ls -R	</a:t>
            </a:r>
            <a:r>
              <a:rPr lang="en-US" altLang="es-MX" smtClean="0"/>
              <a:t>Muestra recursivamente el contenido de subdirectorios</a:t>
            </a:r>
          </a:p>
          <a:p>
            <a:pPr algn="l"/>
            <a:r>
              <a:rPr lang="en-US" altLang="es-MX" smtClean="0"/>
              <a:t>Los ejemplos que se muestran suponen una estructura de directorios como la que aparece en el acetato correspondiente al comando </a:t>
            </a:r>
            <a:r>
              <a:rPr lang="en-US" altLang="es-MX" i="1" smtClean="0"/>
              <a:t>pwd</a:t>
            </a:r>
            <a:r>
              <a:rPr lang="en-US" altLang="es-MX" smtClean="0"/>
              <a:t>.</a:t>
            </a:r>
          </a:p>
          <a:p>
            <a:pPr algn="l"/>
            <a:endParaRPr lang="en-US" altLang="es-MX" smtClean="0"/>
          </a:p>
        </p:txBody>
      </p:sp>
    </p:spTree>
    <p:extLst>
      <p:ext uri="{BB962C8B-B14F-4D97-AF65-F5344CB8AC3E}">
        <p14:creationId xmlns:p14="http://schemas.microsoft.com/office/powerpoint/2010/main" val="29389541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endParaRPr lang="es-ES" altLang="es-MX" smtClean="0"/>
          </a:p>
        </p:txBody>
      </p:sp>
    </p:spTree>
    <p:extLst>
      <p:ext uri="{BB962C8B-B14F-4D97-AF65-F5344CB8AC3E}">
        <p14:creationId xmlns:p14="http://schemas.microsoft.com/office/powerpoint/2010/main" val="9854770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s-MX" smtClean="0"/>
              <a:t>Comando  mkdir.- Crea un directorio.</a:t>
            </a:r>
          </a:p>
          <a:p>
            <a:r>
              <a:rPr lang="en-US" altLang="es-MX" smtClean="0"/>
              <a:t>Sintaxis: </a:t>
            </a:r>
            <a:r>
              <a:rPr lang="en-US" altLang="es-MX" i="1" smtClean="0"/>
              <a:t>mkdir [-p][-m modo] nombre ...</a:t>
            </a:r>
          </a:p>
          <a:p>
            <a:r>
              <a:rPr lang="en-US" altLang="es-MX" smtClean="0"/>
              <a:t>Descripción:</a:t>
            </a:r>
            <a:br>
              <a:rPr lang="en-US" altLang="es-MX" smtClean="0"/>
            </a:br>
            <a:r>
              <a:rPr lang="en-US" altLang="es-MX" smtClean="0"/>
              <a:t>Crea el directorio ó directorios especificados en </a:t>
            </a:r>
            <a:r>
              <a:rPr lang="en-US" altLang="es-MX" i="1" smtClean="0"/>
              <a:t>nombre.</a:t>
            </a:r>
          </a:p>
          <a:p>
            <a:r>
              <a:rPr lang="en-US" altLang="es-MX" smtClean="0"/>
              <a:t>La opción </a:t>
            </a:r>
            <a:r>
              <a:rPr lang="en-US" altLang="es-MX" i="1" smtClean="0"/>
              <a:t>-p</a:t>
            </a:r>
            <a:r>
              <a:rPr lang="en-US" altLang="es-MX" smtClean="0"/>
              <a:t> permite crear todos los subdirectorios necesarios si </a:t>
            </a:r>
            <a:r>
              <a:rPr lang="en-US" altLang="es-MX" i="1" smtClean="0"/>
              <a:t>nombre</a:t>
            </a:r>
            <a:r>
              <a:rPr lang="en-US" altLang="es-MX" smtClean="0"/>
              <a:t> es una trayectoria.</a:t>
            </a:r>
          </a:p>
          <a:p>
            <a:r>
              <a:rPr lang="en-US" altLang="es-MX" smtClean="0"/>
              <a:t>Con la opción </a:t>
            </a:r>
            <a:r>
              <a:rPr lang="en-US" altLang="es-MX" i="1" smtClean="0"/>
              <a:t>-m modo</a:t>
            </a:r>
            <a:r>
              <a:rPr lang="en-US" altLang="es-MX" smtClean="0"/>
              <a:t> se pueden definir los permisos del directorio al momento de su creación.  Por omisión los directorios se crean con los permisos no inhibidos en la máscara </a:t>
            </a:r>
            <a:r>
              <a:rPr lang="en-US" altLang="es-MX" i="1" smtClean="0"/>
              <a:t>umask</a:t>
            </a:r>
            <a:r>
              <a:rPr lang="en-US" altLang="es-MX" smtClean="0"/>
              <a:t>.</a:t>
            </a:r>
          </a:p>
          <a:p>
            <a:r>
              <a:rPr lang="en-US" altLang="es-MX" smtClean="0"/>
              <a:t>Los ejemplos que se muestran suponen una estructura de directorios como la que aparece en el acetato correspondiente al comando </a:t>
            </a:r>
            <a:r>
              <a:rPr lang="en-US" altLang="es-MX" i="1" smtClean="0"/>
              <a:t>pwd</a:t>
            </a:r>
            <a:r>
              <a:rPr lang="en-US" altLang="es-MX" smtClean="0"/>
              <a:t>.</a:t>
            </a:r>
          </a:p>
          <a:p>
            <a:endParaRPr lang="en-US" altLang="es-MX" smtClean="0"/>
          </a:p>
        </p:txBody>
      </p:sp>
    </p:spTree>
    <p:extLst>
      <p:ext uri="{BB962C8B-B14F-4D97-AF65-F5344CB8AC3E}">
        <p14:creationId xmlns:p14="http://schemas.microsoft.com/office/powerpoint/2010/main" val="3647449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s-MX" smtClean="0"/>
              <a:t>En la actualidad, debido al crecimiento explosivo de las redes de computadoras y a los bajos costos de las computadoras personales, es muy frecuente que los usuarios ejecuten un programa de emulación de terminal en una PC (una terminal virtual), mediante el cual acceden a la computadora multiusuario a través de la red.</a:t>
            </a:r>
          </a:p>
          <a:p>
            <a:r>
              <a:rPr lang="en-US" altLang="es-MX" smtClean="0"/>
              <a:t>La consola de las estaciones de trabajo con un monitor de alta resolución y con capacidades gráficas, se conocen como terminales X, debido a que se basan en el sistema de ventanas X-Window.</a:t>
            </a:r>
          </a:p>
          <a:p>
            <a:r>
              <a:rPr lang="en-US" altLang="es-MX" smtClean="0"/>
              <a:t>Existen también programas que permiten la emulación de terminales X.</a:t>
            </a:r>
          </a:p>
          <a:p>
            <a:endParaRPr lang="en-US" altLang="es-MX" smtClean="0"/>
          </a:p>
        </p:txBody>
      </p:sp>
    </p:spTree>
    <p:extLst>
      <p:ext uri="{BB962C8B-B14F-4D97-AF65-F5344CB8AC3E}">
        <p14:creationId xmlns:p14="http://schemas.microsoft.com/office/powerpoint/2010/main" val="12430161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307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075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s-MX" smtClean="0"/>
              <a:t>Comando  rmdir.- Elimina directorios.</a:t>
            </a:r>
          </a:p>
          <a:p>
            <a:r>
              <a:rPr lang="en-US" altLang="es-MX" smtClean="0"/>
              <a:t>Sintaxis: </a:t>
            </a:r>
            <a:r>
              <a:rPr lang="en-US" altLang="es-MX" i="1" smtClean="0"/>
              <a:t>rmdir [-i][-p] directorio...</a:t>
            </a:r>
          </a:p>
          <a:p>
            <a:r>
              <a:rPr lang="en-US" altLang="es-MX" smtClean="0"/>
              <a:t>Descripción:</a:t>
            </a:r>
            <a:br>
              <a:rPr lang="en-US" altLang="es-MX" smtClean="0"/>
            </a:br>
            <a:r>
              <a:rPr lang="en-US" altLang="es-MX" smtClean="0"/>
              <a:t>Elimina los directorios especificados.  Para poder borrar un directorio, éste deberá estar vacío.</a:t>
            </a:r>
          </a:p>
          <a:p>
            <a:r>
              <a:rPr lang="en-US" altLang="es-MX" smtClean="0"/>
              <a:t>	La opción </a:t>
            </a:r>
            <a:r>
              <a:rPr lang="en-US" altLang="es-MX" i="1" smtClean="0"/>
              <a:t>-i</a:t>
            </a:r>
            <a:r>
              <a:rPr lang="en-US" altLang="es-MX" smtClean="0"/>
              <a:t> solicita una confirmación antes de borrar el directorio.  Cualquier respuesta que empiece con ‘y’ se considera como autorización.</a:t>
            </a:r>
          </a:p>
          <a:p>
            <a:r>
              <a:rPr lang="en-US" altLang="es-MX" smtClean="0"/>
              <a:t>	Si el nombre del </a:t>
            </a:r>
            <a:r>
              <a:rPr lang="en-US" altLang="es-MX" i="1" smtClean="0"/>
              <a:t>directorio</a:t>
            </a:r>
            <a:r>
              <a:rPr lang="en-US" altLang="es-MX" smtClean="0"/>
              <a:t> define una trayectoria, la opción </a:t>
            </a:r>
            <a:r>
              <a:rPr lang="en-US" altLang="es-MX" i="1" smtClean="0"/>
              <a:t>-p</a:t>
            </a:r>
            <a:r>
              <a:rPr lang="en-US" altLang="es-MX" smtClean="0"/>
              <a:t> borrará el directorio, y si su padre queda vacío, también eliminará al padre y así sucesivamente hasta encontrar alguno no vacío.</a:t>
            </a:r>
          </a:p>
          <a:p>
            <a:endParaRPr lang="en-US" altLang="es-MX" smtClean="0"/>
          </a:p>
        </p:txBody>
      </p:sp>
    </p:spTree>
    <p:extLst>
      <p:ext uri="{BB962C8B-B14F-4D97-AF65-F5344CB8AC3E}">
        <p14:creationId xmlns:p14="http://schemas.microsoft.com/office/powerpoint/2010/main" val="37009029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s-MX" smtClean="0"/>
              <a:t>Comando  date.- Despliega la fecha y la hora.</a:t>
            </a:r>
          </a:p>
          <a:p>
            <a:r>
              <a:rPr lang="en-US" altLang="es-MX" smtClean="0"/>
              <a:t>Sintaxis: </a:t>
            </a:r>
            <a:r>
              <a:rPr lang="en-US" altLang="es-MX" i="1" smtClean="0"/>
              <a:t>date [+formato] [mmddhhmmaa]</a:t>
            </a:r>
          </a:p>
          <a:p>
            <a:pPr algn="l"/>
            <a:r>
              <a:rPr lang="en-US" altLang="es-MX" smtClean="0"/>
              <a:t>Descripción: </a:t>
            </a:r>
            <a:br>
              <a:rPr lang="en-US" altLang="es-MX" smtClean="0"/>
            </a:br>
            <a:r>
              <a:rPr lang="en-US" altLang="es-MX" smtClean="0"/>
              <a:t>Despliega la fecha y la hora del sistema, opcionalmente con un formato definido.</a:t>
            </a:r>
            <a:br>
              <a:rPr lang="en-US" altLang="es-MX" smtClean="0"/>
            </a:br>
            <a:r>
              <a:rPr lang="en-US" altLang="es-MX" smtClean="0"/>
              <a:t>Para la impresión con formato se tienen los sig. modificadores:</a:t>
            </a:r>
          </a:p>
          <a:p>
            <a:pPr lvl="1" algn="l"/>
            <a:r>
              <a:rPr lang="en-US" altLang="es-MX" smtClean="0"/>
              <a:t>a:	Día de la semana con tres letras</a:t>
            </a:r>
            <a:br>
              <a:rPr lang="en-US" altLang="es-MX" smtClean="0"/>
            </a:br>
            <a:r>
              <a:rPr lang="en-US" altLang="es-MX" smtClean="0"/>
              <a:t>b:	Mes con tres letras</a:t>
            </a:r>
            <a:br>
              <a:rPr lang="en-US" altLang="es-MX" smtClean="0"/>
            </a:br>
            <a:r>
              <a:rPr lang="en-US" altLang="es-MX" smtClean="0"/>
              <a:t>d:	Día del mes en dígitos</a:t>
            </a:r>
            <a:br>
              <a:rPr lang="en-US" altLang="es-MX" smtClean="0"/>
            </a:br>
            <a:r>
              <a:rPr lang="en-US" altLang="es-MX" smtClean="0"/>
              <a:t>m:	Mes en dígitos</a:t>
            </a:r>
            <a:br>
              <a:rPr lang="en-US" altLang="es-MX" smtClean="0"/>
            </a:br>
            <a:r>
              <a:rPr lang="en-US" altLang="es-MX" smtClean="0"/>
              <a:t>y:	Dos últimos dígitos del año</a:t>
            </a:r>
            <a:br>
              <a:rPr lang="en-US" altLang="es-MX" smtClean="0"/>
            </a:br>
            <a:r>
              <a:rPr lang="en-US" altLang="es-MX" smtClean="0"/>
              <a:t>H:	Hora en dos dígitos</a:t>
            </a:r>
            <a:br>
              <a:rPr lang="en-US" altLang="es-MX" smtClean="0"/>
            </a:br>
            <a:r>
              <a:rPr lang="en-US" altLang="es-MX" smtClean="0"/>
              <a:t>M:	Minuto en dos dígitos</a:t>
            </a:r>
            <a:br>
              <a:rPr lang="en-US" altLang="es-MX" smtClean="0"/>
            </a:br>
            <a:r>
              <a:rPr lang="en-US" altLang="es-MX" smtClean="0"/>
              <a:t>S:	Segundo en dos dígitos</a:t>
            </a:r>
            <a:br>
              <a:rPr lang="en-US" altLang="es-MX" smtClean="0"/>
            </a:br>
            <a:r>
              <a:rPr lang="en-US" altLang="es-MX" smtClean="0"/>
              <a:t>n:	Caracter nueva línea</a:t>
            </a:r>
            <a:br>
              <a:rPr lang="en-US" altLang="es-MX" smtClean="0"/>
            </a:br>
            <a:r>
              <a:rPr lang="en-US" altLang="es-MX" smtClean="0"/>
              <a:t>t:	Tabulador </a:t>
            </a:r>
          </a:p>
          <a:p>
            <a:r>
              <a:rPr lang="en-US" altLang="es-MX" smtClean="0"/>
              <a:t>	Con la opción </a:t>
            </a:r>
            <a:r>
              <a:rPr lang="en-US" altLang="es-MX" i="1" smtClean="0"/>
              <a:t>mmddhhmmaa</a:t>
            </a:r>
            <a:r>
              <a:rPr lang="en-US" altLang="es-MX" smtClean="0"/>
              <a:t>, el superusuario puede modificar la fecha y la hora del sistema.</a:t>
            </a:r>
          </a:p>
          <a:p>
            <a:endParaRPr lang="en-US" altLang="es-MX" smtClean="0"/>
          </a:p>
        </p:txBody>
      </p:sp>
    </p:spTree>
    <p:extLst>
      <p:ext uri="{BB962C8B-B14F-4D97-AF65-F5344CB8AC3E}">
        <p14:creationId xmlns:p14="http://schemas.microsoft.com/office/powerpoint/2010/main" val="24052749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es-MX" smtClean="0"/>
              <a:t>Comando  cal.- Muestra el calendario.</a:t>
            </a:r>
          </a:p>
          <a:p>
            <a:pPr algn="l"/>
            <a:r>
              <a:rPr lang="en-US" altLang="es-MX" smtClean="0"/>
              <a:t>Sintaxis: </a:t>
            </a:r>
            <a:r>
              <a:rPr lang="en-US" altLang="es-MX" i="1" smtClean="0"/>
              <a:t>cal [[mes] año]</a:t>
            </a:r>
          </a:p>
          <a:p>
            <a:pPr algn="l"/>
            <a:r>
              <a:rPr lang="en-US" altLang="es-MX" smtClean="0"/>
              <a:t>Descripción: </a:t>
            </a:r>
            <a:br>
              <a:rPr lang="en-US" altLang="es-MX" smtClean="0"/>
            </a:br>
            <a:r>
              <a:rPr lang="en-US" altLang="es-MX" smtClean="0"/>
              <a:t>Si no se especifica mes ni año, se despliega el calendario del mes actual.</a:t>
            </a:r>
          </a:p>
          <a:p>
            <a:pPr algn="l"/>
            <a:r>
              <a:rPr lang="en-US" altLang="es-MX" smtClean="0"/>
              <a:t>	Si únicamente se especifica año, se desplegará el calendario de todo ese año. El comando cal 10 se refiere al año 10, no al mes de Octubre.</a:t>
            </a:r>
          </a:p>
          <a:p>
            <a:pPr algn="l"/>
            <a:r>
              <a:rPr lang="en-US" altLang="es-MX" smtClean="0"/>
              <a:t>	Como nota curiosa, despliegue el calendario de Septiembre de 1752 y observará que faltan 11 días!.</a:t>
            </a:r>
          </a:p>
          <a:p>
            <a:endParaRPr lang="en-US" altLang="es-MX" smtClean="0"/>
          </a:p>
        </p:txBody>
      </p:sp>
    </p:spTree>
    <p:extLst>
      <p:ext uri="{BB962C8B-B14F-4D97-AF65-F5344CB8AC3E}">
        <p14:creationId xmlns:p14="http://schemas.microsoft.com/office/powerpoint/2010/main" val="10577078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es-MX" smtClean="0"/>
              <a:t>Comando  cal.- Muestra el calendario.</a:t>
            </a:r>
          </a:p>
          <a:p>
            <a:pPr algn="l"/>
            <a:r>
              <a:rPr lang="en-US" altLang="es-MX" smtClean="0"/>
              <a:t>Sintaxis: </a:t>
            </a:r>
            <a:r>
              <a:rPr lang="en-US" altLang="es-MX" i="1" smtClean="0"/>
              <a:t>cal [[mes] año]</a:t>
            </a:r>
          </a:p>
          <a:p>
            <a:pPr algn="l"/>
            <a:r>
              <a:rPr lang="en-US" altLang="es-MX" smtClean="0"/>
              <a:t>Descripción: </a:t>
            </a:r>
            <a:br>
              <a:rPr lang="en-US" altLang="es-MX" smtClean="0"/>
            </a:br>
            <a:r>
              <a:rPr lang="en-US" altLang="es-MX" smtClean="0"/>
              <a:t>Si no se especifica mes ni año, se despliega el calendario del mes actual.</a:t>
            </a:r>
          </a:p>
          <a:p>
            <a:pPr algn="l"/>
            <a:r>
              <a:rPr lang="en-US" altLang="es-MX" smtClean="0"/>
              <a:t>	Si únicamente se especifica año, se desplegará el calendario de todo ese año. El comando cal 10 se refiere al año 10, no al mes de Octubre.</a:t>
            </a:r>
          </a:p>
          <a:p>
            <a:pPr algn="l"/>
            <a:r>
              <a:rPr lang="en-US" altLang="es-MX" smtClean="0"/>
              <a:t>	Como nota curiosa, despliegue el calendario de Septiembre de 1752 y observará que faltan 11 días!.</a:t>
            </a:r>
          </a:p>
          <a:p>
            <a:endParaRPr lang="en-US" altLang="es-MX" smtClean="0"/>
          </a:p>
        </p:txBody>
      </p:sp>
    </p:spTree>
    <p:extLst>
      <p:ext uri="{BB962C8B-B14F-4D97-AF65-F5344CB8AC3E}">
        <p14:creationId xmlns:p14="http://schemas.microsoft.com/office/powerpoint/2010/main" val="33372278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ES_tradnl" altLang="es-MX" smtClean="0"/>
              <a:t>SHELL, proceso:</a:t>
            </a:r>
          </a:p>
          <a:p>
            <a:r>
              <a:rPr lang="es-ES_tradnl" altLang="es-MX" smtClean="0"/>
              <a:t>que sirve de interfase usuario-Sistema de Cómputo y usuario-Sistema Operativo.</a:t>
            </a:r>
          </a:p>
          <a:p>
            <a:r>
              <a:rPr lang="es-ES_tradnl" altLang="es-MX" smtClean="0"/>
              <a:t>también conocido como intérprete de comandos.</a:t>
            </a:r>
          </a:p>
          <a:p>
            <a:r>
              <a:rPr lang="es-ES_tradnl" altLang="es-MX" smtClean="0"/>
              <a:t>Que interpreta los comandos como si fueran instrucciones de un lenguaje de programación.</a:t>
            </a:r>
          </a:p>
          <a:p>
            <a:r>
              <a:rPr lang="es-ES_tradnl" altLang="es-MX" smtClean="0"/>
              <a:t>SHELLs tradicionales de UNIX</a:t>
            </a:r>
          </a:p>
          <a:p>
            <a:r>
              <a:rPr lang="es-ES_tradnl" altLang="es-MX" u="sng" smtClean="0"/>
              <a:t>Bourne </a:t>
            </a:r>
            <a:r>
              <a:rPr lang="es-ES_tradnl" altLang="es-MX" smtClean="0"/>
              <a:t>: autor: S. R. Bourne, proceso: sh o bsh, prompt: </a:t>
            </a:r>
            <a:r>
              <a:rPr lang="es-ES_tradnl" altLang="es-MX" u="sng" smtClean="0"/>
              <a:t>$</a:t>
            </a:r>
          </a:p>
          <a:p>
            <a:r>
              <a:rPr lang="es-ES_tradnl" altLang="es-MX" u="sng" smtClean="0"/>
              <a:t>Korn </a:t>
            </a:r>
            <a:r>
              <a:rPr lang="es-ES_tradnl" altLang="es-MX" smtClean="0"/>
              <a:t>: autor: David Korne, proceso: ksh, prompt: </a:t>
            </a:r>
            <a:r>
              <a:rPr lang="es-ES_tradnl" altLang="es-MX" u="sng" smtClean="0"/>
              <a:t>$</a:t>
            </a:r>
            <a:endParaRPr lang="en-US" altLang="es-MX" u="sng" smtClean="0"/>
          </a:p>
          <a:p>
            <a:r>
              <a:rPr lang="es-ES_tradnl" altLang="es-MX" u="sng" smtClean="0"/>
              <a:t>Bourne </a:t>
            </a:r>
            <a:r>
              <a:rPr lang="es-ES_tradnl" altLang="es-MX" smtClean="0"/>
              <a:t>: autor: S. R. Bourne, proceso: sh o bsh, prompt: </a:t>
            </a:r>
            <a:r>
              <a:rPr lang="es-ES_tradnl" altLang="es-MX" u="sng" smtClean="0"/>
              <a:t>%</a:t>
            </a:r>
            <a:endParaRPr lang="en-US" altLang="es-MX" u="sng" smtClean="0"/>
          </a:p>
          <a:p>
            <a:endParaRPr lang="en-US" altLang="es-MX" smtClean="0"/>
          </a:p>
        </p:txBody>
      </p:sp>
    </p:spTree>
    <p:extLst>
      <p:ext uri="{BB962C8B-B14F-4D97-AF65-F5344CB8AC3E}">
        <p14:creationId xmlns:p14="http://schemas.microsoft.com/office/powerpoint/2010/main" val="4274922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es-MX" smtClean="0"/>
              <a:t>Por ejemplo: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es-MX" smtClean="0"/>
              <a:t>Identificadores de cuenta o </a:t>
            </a:r>
            <a:r>
              <a:rPr lang="en-US" altLang="es-MX" i="1" smtClean="0"/>
              <a:t>UN(User Name)</a:t>
            </a:r>
            <a:r>
              <a:rPr lang="en-US" altLang="es-MX" smtClean="0"/>
              <a:t>: </a:t>
            </a:r>
            <a:r>
              <a:rPr lang="en-US" altLang="es-MX" b="1" smtClean="0"/>
              <a:t>JuanR</a:t>
            </a:r>
            <a:endParaRPr lang="en-US" altLang="es-MX" smtClean="0"/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es-MX" smtClean="0"/>
              <a:t>Número de cuenta o </a:t>
            </a:r>
            <a:r>
              <a:rPr lang="en-US" altLang="es-MX" i="1" smtClean="0"/>
              <a:t>UID(User Identification)</a:t>
            </a:r>
            <a:r>
              <a:rPr lang="en-US" altLang="es-MX" smtClean="0"/>
              <a:t>: </a:t>
            </a:r>
            <a:r>
              <a:rPr lang="en-US" altLang="es-MX" b="1" smtClean="0"/>
              <a:t>23</a:t>
            </a:r>
            <a:endParaRPr lang="en-US" altLang="es-MX" smtClean="0"/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es-MX" smtClean="0"/>
              <a:t>Directorio base o </a:t>
            </a:r>
            <a:r>
              <a:rPr lang="en-US" altLang="es-MX" i="1" smtClean="0"/>
              <a:t>home directory</a:t>
            </a:r>
            <a:r>
              <a:rPr lang="en-US" altLang="es-MX" smtClean="0"/>
              <a:t>: </a:t>
            </a:r>
            <a:r>
              <a:rPr lang="en-US" altLang="es-MX" b="1" smtClean="0"/>
              <a:t>/usr/users/juan</a:t>
            </a:r>
            <a:endParaRPr lang="en-US" altLang="es-MX" smtClean="0"/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es-MX" smtClean="0"/>
              <a:t>Interprete de comandos o </a:t>
            </a:r>
            <a:r>
              <a:rPr lang="en-US" altLang="es-MX" i="1" smtClean="0"/>
              <a:t>Shell</a:t>
            </a:r>
            <a:r>
              <a:rPr lang="en-US" altLang="es-MX" smtClean="0"/>
              <a:t>: </a:t>
            </a:r>
            <a:r>
              <a:rPr lang="en-US" altLang="es-MX" b="1" smtClean="0"/>
              <a:t>csh</a:t>
            </a:r>
            <a:endParaRPr lang="en-US" altLang="es-MX" smtClean="0"/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es-MX" smtClean="0"/>
              <a:t>Grupo al que pertenece </a:t>
            </a:r>
            <a:r>
              <a:rPr lang="en-US" altLang="es-MX" i="1" smtClean="0"/>
              <a:t>GID(Group ID)</a:t>
            </a:r>
            <a:r>
              <a:rPr lang="en-US" altLang="es-MX" smtClean="0"/>
              <a:t>: </a:t>
            </a:r>
            <a:r>
              <a:rPr lang="en-US" altLang="es-MX" b="1" smtClean="0"/>
              <a:t>211 (Usuarios)</a:t>
            </a:r>
            <a:endParaRPr lang="en-US" altLang="es-MX" smtClean="0"/>
          </a:p>
        </p:txBody>
      </p:sp>
      <p:sp>
        <p:nvSpPr>
          <p:cNvPr id="2969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grpSp>
        <p:nvGrpSpPr>
          <p:cNvPr id="29700" name="Group 11"/>
          <p:cNvGrpSpPr>
            <a:grpSpLocks/>
          </p:cNvGrpSpPr>
          <p:nvPr/>
        </p:nvGrpSpPr>
        <p:grpSpPr bwMode="auto">
          <a:xfrm>
            <a:off x="1149350" y="7015163"/>
            <a:ext cx="4616450" cy="1379537"/>
            <a:chOff x="724" y="4392"/>
            <a:chExt cx="2908" cy="864"/>
          </a:xfrm>
        </p:grpSpPr>
        <p:sp>
          <p:nvSpPr>
            <p:cNvPr id="29701" name="Line 4"/>
            <p:cNvSpPr>
              <a:spLocks noChangeShapeType="1"/>
            </p:cNvSpPr>
            <p:nvPr/>
          </p:nvSpPr>
          <p:spPr bwMode="auto">
            <a:xfrm>
              <a:off x="724" y="4392"/>
              <a:ext cx="29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9702" name="Line 5"/>
            <p:cNvSpPr>
              <a:spLocks noChangeShapeType="1"/>
            </p:cNvSpPr>
            <p:nvPr/>
          </p:nvSpPr>
          <p:spPr bwMode="auto">
            <a:xfrm>
              <a:off x="724" y="4536"/>
              <a:ext cx="29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9703" name="Line 6"/>
            <p:cNvSpPr>
              <a:spLocks noChangeShapeType="1"/>
            </p:cNvSpPr>
            <p:nvPr/>
          </p:nvSpPr>
          <p:spPr bwMode="auto">
            <a:xfrm>
              <a:off x="724" y="4824"/>
              <a:ext cx="29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9704" name="Line 7"/>
            <p:cNvSpPr>
              <a:spLocks noChangeShapeType="1"/>
            </p:cNvSpPr>
            <p:nvPr/>
          </p:nvSpPr>
          <p:spPr bwMode="auto">
            <a:xfrm>
              <a:off x="724" y="4680"/>
              <a:ext cx="29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9705" name="Line 8"/>
            <p:cNvSpPr>
              <a:spLocks noChangeShapeType="1"/>
            </p:cNvSpPr>
            <p:nvPr/>
          </p:nvSpPr>
          <p:spPr bwMode="auto">
            <a:xfrm>
              <a:off x="724" y="4968"/>
              <a:ext cx="29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9706" name="Line 9"/>
            <p:cNvSpPr>
              <a:spLocks noChangeShapeType="1"/>
            </p:cNvSpPr>
            <p:nvPr/>
          </p:nvSpPr>
          <p:spPr bwMode="auto">
            <a:xfrm>
              <a:off x="724" y="5112"/>
              <a:ext cx="29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9707" name="Line 10"/>
            <p:cNvSpPr>
              <a:spLocks noChangeShapeType="1"/>
            </p:cNvSpPr>
            <p:nvPr/>
          </p:nvSpPr>
          <p:spPr bwMode="auto">
            <a:xfrm>
              <a:off x="724" y="5256"/>
              <a:ext cx="29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35822642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s-MX" i="1" smtClean="0"/>
              <a:t>login</a:t>
            </a:r>
            <a:r>
              <a:rPr lang="en-US" altLang="es-MX" smtClean="0"/>
              <a:t> es la invitación para introducir el identificador de usuario.</a:t>
            </a:r>
            <a:br>
              <a:rPr lang="en-US" altLang="es-MX" smtClean="0"/>
            </a:br>
            <a:r>
              <a:rPr lang="en-US" altLang="es-MX" i="1" smtClean="0"/>
              <a:t>Password: </a:t>
            </a:r>
            <a:r>
              <a:rPr lang="en-US" altLang="es-MX" smtClean="0"/>
              <a:t>es la invitación para introducir la contraseña.</a:t>
            </a:r>
          </a:p>
          <a:p>
            <a:r>
              <a:rPr lang="en-US" altLang="es-MX" smtClean="0"/>
              <a:t>Si ambas fueron introducidas correctamente, el sistema desplegará una serie de mensajes de inicialización, el mensaje del día y posteriormente mostrará el </a:t>
            </a:r>
            <a:r>
              <a:rPr lang="en-US" altLang="es-MX" i="1" smtClean="0"/>
              <a:t>prompt</a:t>
            </a:r>
            <a:r>
              <a:rPr lang="en-US" altLang="es-MX" smtClean="0"/>
              <a:t> del </a:t>
            </a:r>
            <a:r>
              <a:rPr lang="en-US" altLang="es-MX" i="1" smtClean="0"/>
              <a:t>shell</a:t>
            </a:r>
            <a:r>
              <a:rPr lang="en-US" altLang="es-MX" smtClean="0"/>
              <a:t>, invitándonos a introducir un comando.</a:t>
            </a:r>
          </a:p>
          <a:p>
            <a:endParaRPr lang="en-US" altLang="es-MX" smtClean="0"/>
          </a:p>
        </p:txBody>
      </p:sp>
    </p:spTree>
    <p:extLst>
      <p:ext uri="{BB962C8B-B14F-4D97-AF65-F5344CB8AC3E}">
        <p14:creationId xmlns:p14="http://schemas.microsoft.com/office/powerpoint/2010/main" val="24517112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MX" smtClean="0"/>
          </a:p>
        </p:txBody>
      </p:sp>
    </p:spTree>
    <p:extLst>
      <p:ext uri="{BB962C8B-B14F-4D97-AF65-F5344CB8AC3E}">
        <p14:creationId xmlns:p14="http://schemas.microsoft.com/office/powerpoint/2010/main" val="16774056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MX" smtClean="0"/>
          </a:p>
        </p:txBody>
      </p:sp>
    </p:spTree>
    <p:extLst>
      <p:ext uri="{BB962C8B-B14F-4D97-AF65-F5344CB8AC3E}">
        <p14:creationId xmlns:p14="http://schemas.microsoft.com/office/powerpoint/2010/main" val="37611963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s-MX" smtClean="0"/>
              <a:t>Cuando se ejecuta el comando </a:t>
            </a:r>
            <a:r>
              <a:rPr lang="en-US" altLang="es-MX" i="1" smtClean="0"/>
              <a:t>passwd</a:t>
            </a:r>
            <a:r>
              <a:rPr lang="en-US" altLang="es-MX" smtClean="0"/>
              <a:t>, el sistema responde de la siguiente forma:</a:t>
            </a:r>
          </a:p>
          <a:p>
            <a:pPr algn="l"/>
            <a:r>
              <a:rPr lang="en-US" altLang="es-MX" smtClean="0"/>
              <a:t>Old	Password:	(Solicita contraseña actual)</a:t>
            </a:r>
            <a:br>
              <a:rPr lang="en-US" altLang="es-MX" smtClean="0"/>
            </a:br>
            <a:r>
              <a:rPr lang="en-US" altLang="es-MX" smtClean="0"/>
              <a:t>New	Password:	(Solicita nueva contraseña)</a:t>
            </a:r>
            <a:br>
              <a:rPr lang="en-US" altLang="es-MX" smtClean="0"/>
            </a:br>
            <a:r>
              <a:rPr lang="en-US" altLang="es-MX" smtClean="0"/>
              <a:t>Retype:    	(Solicita confirmación de la nueva contraseña)</a:t>
            </a:r>
          </a:p>
          <a:p>
            <a:r>
              <a:rPr lang="en-US" altLang="es-MX" smtClean="0"/>
              <a:t>Debido a su nivel de seguridad, algunos sistemas exigen que la contraseña sea mayor a 5 caracteres, que contenga al menos una letra mayúscula y una minúscula, y/o que incluya un caracter numérico.</a:t>
            </a:r>
            <a:endParaRPr lang="es-MX" altLang="es-MX" smtClean="0"/>
          </a:p>
          <a:p>
            <a:r>
              <a:rPr lang="es-MX" altLang="es-MX" smtClean="0"/>
              <a:t>(**) Este comando es diferente si Ud. esta trabajando bajo algún sistema de información de red como puede ser el NIS de Sun o YP para otros equipos UNIX. En el caso del NIS use el comando </a:t>
            </a:r>
            <a:r>
              <a:rPr lang="es-MX" altLang="es-MX" b="1" i="1" smtClean="0"/>
              <a:t>nispasswd</a:t>
            </a:r>
            <a:r>
              <a:rPr lang="es-MX" altLang="es-MX" smtClean="0"/>
              <a:t>, y en el caso de algún YP use </a:t>
            </a:r>
            <a:r>
              <a:rPr lang="es-MX" altLang="es-MX" b="1" i="1" smtClean="0"/>
              <a:t>yppasswd</a:t>
            </a:r>
            <a:r>
              <a:rPr lang="es-MX" altLang="es-MX" smtClean="0"/>
              <a:t>.</a:t>
            </a:r>
            <a:endParaRPr lang="en-US" altLang="es-MX" smtClean="0"/>
          </a:p>
        </p:txBody>
      </p:sp>
    </p:spTree>
    <p:extLst>
      <p:ext uri="{BB962C8B-B14F-4D97-AF65-F5344CB8AC3E}">
        <p14:creationId xmlns:p14="http://schemas.microsoft.com/office/powerpoint/2010/main" val="34974274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Char char="•"/>
            </a:pPr>
            <a:r>
              <a:rPr lang="en-US" altLang="es-MX" smtClean="0"/>
              <a:t>El sistema de archivos de UNIX se deriva a partir de un directorio principal llamado </a:t>
            </a:r>
            <a:r>
              <a:rPr lang="en-US" altLang="es-MX" i="1" smtClean="0"/>
              <a:t>directorio raíz ó root (‘/’)</a:t>
            </a:r>
            <a:r>
              <a:rPr lang="en-US" altLang="es-MX" smtClean="0"/>
              <a:t>.</a:t>
            </a:r>
          </a:p>
          <a:p>
            <a:pPr>
              <a:buFontTx/>
              <a:buChar char="•"/>
            </a:pPr>
            <a:r>
              <a:rPr lang="en-US" altLang="es-MX" smtClean="0"/>
              <a:t>Cada usuario tiene asignado un directorio privado en el sistema de archivos, su </a:t>
            </a:r>
            <a:r>
              <a:rPr lang="en-US" altLang="es-MX" i="1" smtClean="0"/>
              <a:t>directorio base (home).</a:t>
            </a:r>
          </a:p>
          <a:p>
            <a:pPr>
              <a:buFontTx/>
              <a:buChar char="•"/>
            </a:pPr>
            <a:r>
              <a:rPr lang="en-US" altLang="es-MX" smtClean="0"/>
              <a:t>Todo proceso posee un directorio </a:t>
            </a:r>
            <a:r>
              <a:rPr lang="en-US" altLang="es-MX" i="1" smtClean="0"/>
              <a:t>raiz</a:t>
            </a:r>
            <a:r>
              <a:rPr lang="en-US" altLang="es-MX" smtClean="0"/>
              <a:t> y un </a:t>
            </a:r>
            <a:r>
              <a:rPr lang="en-US" altLang="es-MX" i="1" smtClean="0"/>
              <a:t>directorio de trabajo</a:t>
            </a:r>
            <a:r>
              <a:rPr lang="en-US" altLang="es-MX" smtClean="0"/>
              <a:t>.</a:t>
            </a:r>
          </a:p>
          <a:p>
            <a:pPr>
              <a:buFontTx/>
              <a:buChar char="•"/>
            </a:pPr>
            <a:r>
              <a:rPr lang="en-US" altLang="es-MX" smtClean="0"/>
              <a:t>El </a:t>
            </a:r>
            <a:r>
              <a:rPr lang="en-US" altLang="es-MX" i="1" smtClean="0"/>
              <a:t>directorio de trabajo</a:t>
            </a:r>
            <a:r>
              <a:rPr lang="en-US" altLang="es-MX" smtClean="0"/>
              <a:t> es el directorio donde el proceso se encuentra posicionado en el sistema de archivos.</a:t>
            </a:r>
          </a:p>
          <a:p>
            <a:pPr>
              <a:buFontTx/>
              <a:buChar char="•"/>
            </a:pPr>
            <a:r>
              <a:rPr lang="en-US" altLang="es-MX" smtClean="0"/>
              <a:t>Un </a:t>
            </a:r>
            <a:r>
              <a:rPr lang="en-US" altLang="es-MX" i="1" smtClean="0"/>
              <a:t>directorio</a:t>
            </a:r>
            <a:r>
              <a:rPr lang="en-US" altLang="es-MX" smtClean="0"/>
              <a:t> </a:t>
            </a:r>
            <a:r>
              <a:rPr lang="en-US" altLang="es-MX" i="1" smtClean="0"/>
              <a:t>padre</a:t>
            </a:r>
            <a:r>
              <a:rPr lang="en-US" altLang="es-MX" smtClean="0"/>
              <a:t> es aquél que contiene otros directorios (directorios hijos ó </a:t>
            </a:r>
            <a:r>
              <a:rPr lang="en-US" altLang="es-MX" i="1" smtClean="0"/>
              <a:t>subdirectorios</a:t>
            </a:r>
            <a:r>
              <a:rPr lang="en-US" altLang="es-MX" smtClean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4216423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2397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0733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54788" y="0"/>
            <a:ext cx="1982787" cy="526097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6425" y="0"/>
            <a:ext cx="5795963" cy="526097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00055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ítulo, imágenes prediseñadas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imágenes prediseñadas"/>
          <p:cNvSpPr>
            <a:spLocks noGrp="1"/>
          </p:cNvSpPr>
          <p:nvPr>
            <p:ph type="clipArt" sz="half" idx="1"/>
          </p:nvPr>
        </p:nvSpPr>
        <p:spPr>
          <a:xfrm>
            <a:off x="606425" y="2816225"/>
            <a:ext cx="3889375" cy="2444750"/>
          </a:xfrm>
        </p:spPr>
        <p:txBody>
          <a:bodyPr/>
          <a:lstStyle/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648200" y="2816225"/>
            <a:ext cx="3889375" cy="244475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89922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ítulo y objetos encima del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6425" y="2816225"/>
            <a:ext cx="7931150" cy="114617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6425" y="4114800"/>
            <a:ext cx="7931150" cy="114617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3395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7793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4284931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6425" y="2816225"/>
            <a:ext cx="3889375" cy="2444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2816225"/>
            <a:ext cx="3889375" cy="2444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5097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5785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7190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7105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4143213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401343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31300" cy="6845300"/>
          </a:xfrm>
          <a:prstGeom prst="rect">
            <a:avLst/>
          </a:prstGeom>
          <a:solidFill>
            <a:srgbClr val="676767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s-ES" altLang="es-MX" smtClean="0"/>
          </a:p>
        </p:txBody>
      </p:sp>
      <p:sp>
        <p:nvSpPr>
          <p:cNvPr id="1027" name="AutoShape 3"/>
          <p:cNvSpPr>
            <a:spLocks noChangeArrowheads="1"/>
          </p:cNvSpPr>
          <p:nvPr/>
        </p:nvSpPr>
        <p:spPr bwMode="auto">
          <a:xfrm>
            <a:off x="127000" y="107950"/>
            <a:ext cx="8890000" cy="6623050"/>
          </a:xfrm>
          <a:prstGeom prst="roundRect">
            <a:avLst>
              <a:gd name="adj" fmla="val 12495"/>
            </a:avLst>
          </a:prstGeom>
          <a:solidFill>
            <a:schemeClr val="bg1"/>
          </a:solidFill>
          <a:ln w="254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s-ES" altLang="es-MX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AutoShap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6425" y="2816225"/>
            <a:ext cx="7931150" cy="2444750"/>
          </a:xfrm>
          <a:prstGeom prst="roundRect">
            <a:avLst>
              <a:gd name="adj" fmla="val 1249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2075" tIns="38100" rIns="92075" bIns="38100" numCol="1" anchor="ctr" anchorCtr="1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s-MX" smtClean="0"/>
              <a:t>Click to edit Master text styles</a:t>
            </a:r>
          </a:p>
          <a:p>
            <a:pPr lvl="1"/>
            <a:r>
              <a:rPr lang="en-US" altLang="es-MX" smtClean="0"/>
              <a:t>Second Level</a:t>
            </a:r>
          </a:p>
          <a:p>
            <a:pPr lvl="2"/>
            <a:r>
              <a:rPr lang="en-US" altLang="es-MX" smtClean="0"/>
              <a:t>Third Level</a:t>
            </a:r>
          </a:p>
          <a:p>
            <a:pPr lvl="3"/>
            <a:r>
              <a:rPr lang="en-US" altLang="es-MX" smtClean="0"/>
              <a:t>Fourth Level</a:t>
            </a:r>
          </a:p>
          <a:p>
            <a:pPr lvl="4"/>
            <a:r>
              <a:rPr lang="en-US" altLang="es-MX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293688" indent="-293688" algn="l" rtl="0" eaLnBrk="0" fontAlgn="base" hangingPunct="0">
        <a:spcBef>
          <a:spcPct val="0"/>
        </a:spcBef>
        <a:spcAft>
          <a:spcPct val="0"/>
        </a:spcAft>
        <a:buSzPct val="100000"/>
        <a:buChar char="•"/>
        <a:defRPr sz="3600">
          <a:solidFill>
            <a:schemeClr val="bg2"/>
          </a:solidFill>
          <a:latin typeface="+mn-lt"/>
          <a:ea typeface="+mn-ea"/>
          <a:cs typeface="+mn-cs"/>
        </a:defRPr>
      </a:lvl1pPr>
      <a:lvl2pPr marL="857250" indent="-373063" algn="l" rtl="0" eaLnBrk="0" fontAlgn="base" hangingPunct="0">
        <a:spcBef>
          <a:spcPct val="0"/>
        </a:spcBef>
        <a:spcAft>
          <a:spcPct val="0"/>
        </a:spcAft>
        <a:buSzPct val="100000"/>
        <a:buChar char="»"/>
        <a:defRPr sz="3200">
          <a:solidFill>
            <a:schemeClr val="bg2"/>
          </a:solidFill>
          <a:latin typeface="+mn-lt"/>
        </a:defRPr>
      </a:lvl2pPr>
      <a:lvl3pPr marL="1181100" indent="-38100" algn="l" rtl="0" eaLnBrk="0" fontAlgn="base" hangingPunct="0">
        <a:spcBef>
          <a:spcPct val="0"/>
        </a:spcBef>
        <a:spcAft>
          <a:spcPct val="0"/>
        </a:spcAft>
        <a:buSzPct val="100000"/>
        <a:buChar char="•"/>
        <a:defRPr sz="2800">
          <a:solidFill>
            <a:schemeClr val="bg2"/>
          </a:solidFill>
          <a:latin typeface="+mn-lt"/>
        </a:defRPr>
      </a:lvl3pPr>
      <a:lvl4pPr marL="1371600" algn="l" rtl="0" eaLnBrk="0" fontAlgn="base" hangingPunct="0">
        <a:spcBef>
          <a:spcPct val="0"/>
        </a:spcBef>
        <a:spcAft>
          <a:spcPct val="0"/>
        </a:spcAft>
        <a:buSzPct val="100000"/>
        <a:buChar char="•"/>
        <a:defRPr sz="2400">
          <a:solidFill>
            <a:schemeClr val="bg2"/>
          </a:solidFill>
          <a:latin typeface="+mn-lt"/>
        </a:defRPr>
      </a:lvl4pPr>
      <a:lvl5pPr marL="1828800" algn="l" rtl="0" eaLnBrk="0" fontAlgn="base" hangingPunct="0">
        <a:spcBef>
          <a:spcPct val="0"/>
        </a:spcBef>
        <a:spcAft>
          <a:spcPct val="0"/>
        </a:spcAft>
        <a:buSzPct val="100000"/>
        <a:buChar char="•"/>
        <a:defRPr sz="2400">
          <a:solidFill>
            <a:schemeClr val="bg2"/>
          </a:solidFill>
          <a:latin typeface="+mn-lt"/>
        </a:defRPr>
      </a:lvl5pPr>
      <a:lvl6pPr marL="2286000" algn="l" rtl="0" eaLnBrk="0" fontAlgn="base" hangingPunct="0">
        <a:spcBef>
          <a:spcPct val="0"/>
        </a:spcBef>
        <a:spcAft>
          <a:spcPct val="0"/>
        </a:spcAft>
        <a:buSzPct val="100000"/>
        <a:buChar char="•"/>
        <a:defRPr sz="2400">
          <a:solidFill>
            <a:schemeClr val="bg2"/>
          </a:solidFill>
          <a:latin typeface="+mn-lt"/>
        </a:defRPr>
      </a:lvl6pPr>
      <a:lvl7pPr marL="2743200" algn="l" rtl="0" eaLnBrk="0" fontAlgn="base" hangingPunct="0">
        <a:spcBef>
          <a:spcPct val="0"/>
        </a:spcBef>
        <a:spcAft>
          <a:spcPct val="0"/>
        </a:spcAft>
        <a:buSzPct val="100000"/>
        <a:buChar char="•"/>
        <a:defRPr sz="2400">
          <a:solidFill>
            <a:schemeClr val="bg2"/>
          </a:solidFill>
          <a:latin typeface="+mn-lt"/>
        </a:defRPr>
      </a:lvl7pPr>
      <a:lvl8pPr marL="3200400" algn="l" rtl="0" eaLnBrk="0" fontAlgn="base" hangingPunct="0">
        <a:spcBef>
          <a:spcPct val="0"/>
        </a:spcBef>
        <a:spcAft>
          <a:spcPct val="0"/>
        </a:spcAft>
        <a:buSzPct val="100000"/>
        <a:buChar char="•"/>
        <a:defRPr sz="2400">
          <a:solidFill>
            <a:schemeClr val="bg2"/>
          </a:solidFill>
          <a:latin typeface="+mn-lt"/>
        </a:defRPr>
      </a:lvl8pPr>
      <a:lvl9pPr marL="3657600" algn="l" rtl="0" eaLnBrk="0" fontAlgn="base" hangingPunct="0">
        <a:spcBef>
          <a:spcPct val="0"/>
        </a:spcBef>
        <a:spcAft>
          <a:spcPct val="0"/>
        </a:spcAft>
        <a:buSzPct val="100000"/>
        <a:buChar char="•"/>
        <a:defRPr sz="2400">
          <a:solidFill>
            <a:schemeClr val="bg2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525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Introducción</a:t>
            </a:r>
            <a:r>
              <a:rPr lang="en-US" dirty="0" smtClean="0"/>
              <a:t> al SO Linux/Unix</a:t>
            </a:r>
            <a:br>
              <a:rPr lang="en-US" dirty="0" smtClean="0"/>
            </a:br>
            <a:endParaRPr lang="en-US" sz="1800" dirty="0" smtClean="0"/>
          </a:p>
        </p:txBody>
      </p:sp>
      <p:sp>
        <p:nvSpPr>
          <p:cNvPr id="2051" name="AutoShape 3"/>
          <p:cNvSpPr>
            <a:spLocks noGrp="1" noChangeArrowheads="1"/>
          </p:cNvSpPr>
          <p:nvPr>
            <p:ph type="subTitle" idx="1"/>
          </p:nvPr>
        </p:nvSpPr>
        <p:spPr>
          <a:xfrm>
            <a:off x="1368425" y="2362200"/>
            <a:ext cx="6407150" cy="1263650"/>
          </a:xfrm>
          <a:noFill/>
        </p:spPr>
        <p:txBody>
          <a:bodyPr anchor="t" anchorCtr="0"/>
          <a:lstStyle/>
          <a:p>
            <a:pPr marL="293688" indent="-293688"/>
            <a:r>
              <a:rPr lang="en-US" altLang="es-MX" smtClean="0"/>
              <a:t>Ubuntu</a:t>
            </a:r>
          </a:p>
          <a:p>
            <a:pPr marL="293688" indent="-293688"/>
            <a:r>
              <a:rPr lang="en-US" altLang="es-MX" smtClean="0"/>
              <a:t>(Linux)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66675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mtClean="0"/>
              <a:t>Convenciones de directorios en UNIX</a:t>
            </a:r>
          </a:p>
        </p:txBody>
      </p:sp>
      <p:sp>
        <p:nvSpPr>
          <p:cNvPr id="11267" name="AutoShape 3"/>
          <p:cNvSpPr>
            <a:spLocks noGrp="1" noChangeArrowheads="1"/>
          </p:cNvSpPr>
          <p:nvPr>
            <p:ph type="body" idx="1"/>
          </p:nvPr>
        </p:nvSpPr>
        <p:spPr>
          <a:xfrm>
            <a:off x="450850" y="1004888"/>
            <a:ext cx="8167688" cy="5607050"/>
          </a:xfrm>
          <a:noFill/>
        </p:spPr>
        <p:txBody>
          <a:bodyPr/>
          <a:lstStyle/>
          <a:p>
            <a:pPr marL="285750" indent="-285750">
              <a:buFontTx/>
              <a:buNone/>
              <a:tabLst>
                <a:tab pos="857250" algn="l"/>
              </a:tabLst>
            </a:pPr>
            <a:r>
              <a:rPr lang="en-US" altLang="es-MX" sz="2800" smtClean="0"/>
              <a:t>/bin.-	Programas ejecutables disponibles a todos </a:t>
            </a:r>
            <a:br>
              <a:rPr lang="en-US" altLang="es-MX" sz="2800" smtClean="0"/>
            </a:br>
            <a:r>
              <a:rPr lang="en-US" altLang="es-MX" sz="2800" smtClean="0"/>
              <a:t>	los usuarios</a:t>
            </a:r>
          </a:p>
          <a:p>
            <a:pPr marL="285750" indent="-285750">
              <a:buFontTx/>
              <a:buNone/>
              <a:tabLst>
                <a:tab pos="857250" algn="l"/>
              </a:tabLst>
            </a:pPr>
            <a:r>
              <a:rPr lang="en-US" altLang="es-MX" sz="2800" smtClean="0"/>
              <a:t>/dev.-	Archivos correspondientes a dispositivos </a:t>
            </a:r>
            <a:br>
              <a:rPr lang="en-US" altLang="es-MX" sz="2800" smtClean="0"/>
            </a:br>
            <a:r>
              <a:rPr lang="en-US" altLang="es-MX" sz="2800" smtClean="0"/>
              <a:t>	externos</a:t>
            </a:r>
          </a:p>
          <a:p>
            <a:pPr marL="285750" indent="-285750">
              <a:buFontTx/>
              <a:buNone/>
              <a:tabLst>
                <a:tab pos="857250" algn="l"/>
              </a:tabLst>
            </a:pPr>
            <a:r>
              <a:rPr lang="en-US" altLang="es-MX" sz="2800" smtClean="0"/>
              <a:t>/etc.-	Archivos y programas para la administración</a:t>
            </a:r>
            <a:br>
              <a:rPr lang="en-US" altLang="es-MX" sz="2800" smtClean="0"/>
            </a:br>
            <a:r>
              <a:rPr lang="en-US" altLang="es-MX" sz="2800" smtClean="0"/>
              <a:t>	del sistema</a:t>
            </a:r>
          </a:p>
          <a:p>
            <a:pPr marL="285750" indent="-285750">
              <a:buFontTx/>
              <a:buNone/>
              <a:tabLst>
                <a:tab pos="857250" algn="l"/>
              </a:tabLst>
            </a:pPr>
            <a:r>
              <a:rPr lang="en-US" altLang="es-MX" sz="2800" smtClean="0"/>
              <a:t>/lib.-	Rutinas en C compiladas que los usuarios </a:t>
            </a:r>
            <a:br>
              <a:rPr lang="en-US" altLang="es-MX" sz="2800" smtClean="0"/>
            </a:br>
            <a:r>
              <a:rPr lang="en-US" altLang="es-MX" sz="2800" smtClean="0"/>
              <a:t>	pueden ligar a sus programas en C</a:t>
            </a:r>
          </a:p>
          <a:p>
            <a:pPr marL="285750" indent="-285750">
              <a:buFontTx/>
              <a:buNone/>
              <a:tabLst>
                <a:tab pos="857250" algn="l"/>
              </a:tabLst>
            </a:pPr>
            <a:r>
              <a:rPr lang="en-US" altLang="es-MX" sz="2800" smtClean="0"/>
              <a:t>/usr.-	Programas, subdirectorios y archivos de los</a:t>
            </a:r>
            <a:br>
              <a:rPr lang="en-US" altLang="es-MX" sz="2800" smtClean="0"/>
            </a:br>
            <a:r>
              <a:rPr lang="en-US" altLang="es-MX" sz="2800" smtClean="0"/>
              <a:t>	usuarios del sistema</a:t>
            </a:r>
          </a:p>
          <a:p>
            <a:pPr marL="285750" indent="-285750">
              <a:buFontTx/>
              <a:buNone/>
              <a:tabLst>
                <a:tab pos="857250" algn="l"/>
              </a:tabLst>
            </a:pPr>
            <a:r>
              <a:rPr lang="en-US" altLang="es-MX" sz="2800" smtClean="0"/>
              <a:t>/tmp.-	Archivos temporales creados durante la</a:t>
            </a:r>
            <a:br>
              <a:rPr lang="en-US" altLang="es-MX" sz="2800" smtClean="0"/>
            </a:br>
            <a:r>
              <a:rPr lang="en-US" altLang="es-MX" sz="2800" smtClean="0"/>
              <a:t>	operación del sistema.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3074"/>
          <p:cNvSpPr>
            <a:spLocks noGrp="1" noChangeArrowheads="1"/>
          </p:cNvSpPr>
          <p:nvPr>
            <p:ph type="title"/>
          </p:nvPr>
        </p:nvSpPr>
        <p:spPr>
          <a:xfrm>
            <a:off x="6477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mtClean="0"/>
              <a:t>Trayectorias de directorios y archivos</a:t>
            </a:r>
          </a:p>
        </p:txBody>
      </p:sp>
      <p:sp>
        <p:nvSpPr>
          <p:cNvPr id="12291" name="AutoShape 3075"/>
          <p:cNvSpPr>
            <a:spLocks noGrp="1" noChangeArrowheads="1"/>
          </p:cNvSpPr>
          <p:nvPr>
            <p:ph type="body" idx="1"/>
          </p:nvPr>
        </p:nvSpPr>
        <p:spPr>
          <a:xfrm>
            <a:off x="546100" y="1004888"/>
            <a:ext cx="8167688" cy="5607050"/>
          </a:xfrm>
          <a:noFill/>
        </p:spPr>
        <p:txBody>
          <a:bodyPr/>
          <a:lstStyle/>
          <a:p>
            <a:r>
              <a:rPr lang="en-US" altLang="es-MX" sz="2800" smtClean="0"/>
              <a:t>La posición de un archivo en el sistema de archivos, se define especificando su </a:t>
            </a:r>
            <a:r>
              <a:rPr lang="en-US" altLang="es-MX" sz="2800" i="1" smtClean="0"/>
              <a:t>trayectoria,</a:t>
            </a:r>
            <a:r>
              <a:rPr lang="en-US" altLang="es-MX" sz="2800" smtClean="0"/>
              <a:t> es decir, los directorios que deben recorrerse hasta llegar al archivo o directorio</a:t>
            </a:r>
          </a:p>
          <a:p>
            <a:r>
              <a:rPr lang="en-US" altLang="es-MX" sz="2800" smtClean="0"/>
              <a:t>Los nombres de los directorios recorridos se separan con una diagonal (“/”)</a:t>
            </a:r>
          </a:p>
          <a:p>
            <a:pPr lvl="1"/>
            <a:r>
              <a:rPr lang="en-US" altLang="es-MX" sz="2800" smtClean="0"/>
              <a:t>Si el recorrido se especifica a partir del directorio raíz (/), se tiene una </a:t>
            </a:r>
            <a:r>
              <a:rPr lang="en-US" altLang="es-MX" sz="2800" i="1" smtClean="0"/>
              <a:t>trayectoria absoluta</a:t>
            </a:r>
            <a:endParaRPr lang="en-US" altLang="es-MX" i="1" smtClean="0"/>
          </a:p>
          <a:p>
            <a:pPr lvl="1"/>
            <a:r>
              <a:rPr lang="en-US" altLang="es-MX" sz="2800" smtClean="0"/>
              <a:t>Si el recorrido se especifica a partir del directorio de trabajo, se tiene una </a:t>
            </a:r>
            <a:r>
              <a:rPr lang="en-US" altLang="es-MX" sz="2800" i="1" smtClean="0"/>
              <a:t>trayectoria relativa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622300" y="762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mtClean="0"/>
              <a:t>Comando </a:t>
            </a:r>
            <a:r>
              <a:rPr lang="en-US" i="1" smtClean="0">
                <a:solidFill>
                  <a:srgbClr val="F35B1B"/>
                </a:solidFill>
              </a:rPr>
              <a:t>pwd</a:t>
            </a:r>
          </a:p>
        </p:txBody>
      </p:sp>
      <p:sp>
        <p:nvSpPr>
          <p:cNvPr id="13315" name="AutoShape 3"/>
          <p:cNvSpPr>
            <a:spLocks noGrp="1" noChangeArrowheads="1"/>
          </p:cNvSpPr>
          <p:nvPr>
            <p:ph type="body" idx="1"/>
          </p:nvPr>
        </p:nvSpPr>
        <p:spPr>
          <a:xfrm>
            <a:off x="587375" y="1336675"/>
            <a:ext cx="7843838" cy="1130300"/>
          </a:xfrm>
          <a:noFill/>
        </p:spPr>
        <p:txBody>
          <a:bodyPr/>
          <a:lstStyle/>
          <a:p>
            <a:pPr marL="762000" lvl="1" indent="0" defTabSz="1428750">
              <a:buFontTx/>
              <a:buNone/>
            </a:pPr>
            <a:r>
              <a:rPr lang="en-US" altLang="es-MX" smtClean="0"/>
              <a:t>Despliega la trayectoria absoluta del directorio de trabajo</a:t>
            </a:r>
          </a:p>
        </p:txBody>
      </p:sp>
      <p:sp>
        <p:nvSpPr>
          <p:cNvPr id="13316" name="Line 4"/>
          <p:cNvSpPr>
            <a:spLocks noChangeShapeType="1"/>
          </p:cNvSpPr>
          <p:nvPr/>
        </p:nvSpPr>
        <p:spPr bwMode="auto">
          <a:xfrm flipH="1">
            <a:off x="2079625" y="5319713"/>
            <a:ext cx="263525" cy="428625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317" name="Line 5"/>
          <p:cNvSpPr>
            <a:spLocks noChangeShapeType="1"/>
          </p:cNvSpPr>
          <p:nvPr/>
        </p:nvSpPr>
        <p:spPr bwMode="auto">
          <a:xfrm>
            <a:off x="2660650" y="5316538"/>
            <a:ext cx="244475" cy="442912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318" name="Line 6"/>
          <p:cNvSpPr>
            <a:spLocks noChangeShapeType="1"/>
          </p:cNvSpPr>
          <p:nvPr/>
        </p:nvSpPr>
        <p:spPr bwMode="auto">
          <a:xfrm flipH="1">
            <a:off x="3984625" y="5316538"/>
            <a:ext cx="250825" cy="396875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319" name="Line 7"/>
          <p:cNvSpPr>
            <a:spLocks noChangeShapeType="1"/>
          </p:cNvSpPr>
          <p:nvPr/>
        </p:nvSpPr>
        <p:spPr bwMode="auto">
          <a:xfrm>
            <a:off x="4614863" y="5305425"/>
            <a:ext cx="292100" cy="41275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320" name="Line 8"/>
          <p:cNvSpPr>
            <a:spLocks noChangeShapeType="1"/>
          </p:cNvSpPr>
          <p:nvPr/>
        </p:nvSpPr>
        <p:spPr bwMode="auto">
          <a:xfrm flipH="1">
            <a:off x="6178550" y="3713163"/>
            <a:ext cx="222250" cy="454025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321" name="Line 9"/>
          <p:cNvSpPr>
            <a:spLocks noChangeShapeType="1"/>
          </p:cNvSpPr>
          <p:nvPr/>
        </p:nvSpPr>
        <p:spPr bwMode="auto">
          <a:xfrm>
            <a:off x="6684963" y="3708400"/>
            <a:ext cx="282575" cy="47625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322" name="Oval 10"/>
          <p:cNvSpPr>
            <a:spLocks noChangeArrowheads="1"/>
          </p:cNvSpPr>
          <p:nvPr/>
        </p:nvSpPr>
        <p:spPr bwMode="auto">
          <a:xfrm>
            <a:off x="4668838" y="5726113"/>
            <a:ext cx="592137" cy="522287"/>
          </a:xfrm>
          <a:prstGeom prst="ellips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s-MX" sz="1600">
                <a:solidFill>
                  <a:schemeClr val="bg2"/>
                </a:solidFill>
              </a:rPr>
              <a:t>fase3.c</a:t>
            </a:r>
          </a:p>
        </p:txBody>
      </p:sp>
      <p:sp>
        <p:nvSpPr>
          <p:cNvPr id="13323" name="Oval 11"/>
          <p:cNvSpPr>
            <a:spLocks noChangeArrowheads="1"/>
          </p:cNvSpPr>
          <p:nvPr/>
        </p:nvSpPr>
        <p:spPr bwMode="auto">
          <a:xfrm>
            <a:off x="5940425" y="4191000"/>
            <a:ext cx="590550" cy="522288"/>
          </a:xfrm>
          <a:prstGeom prst="ellips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s-MX" sz="1600">
                <a:solidFill>
                  <a:schemeClr val="bg2"/>
                </a:solidFill>
              </a:rPr>
              <a:t>passwd</a:t>
            </a:r>
          </a:p>
        </p:txBody>
      </p:sp>
      <p:sp>
        <p:nvSpPr>
          <p:cNvPr id="13324" name="Oval 12"/>
          <p:cNvSpPr>
            <a:spLocks noChangeArrowheads="1"/>
          </p:cNvSpPr>
          <p:nvPr/>
        </p:nvSpPr>
        <p:spPr bwMode="auto">
          <a:xfrm>
            <a:off x="3154363" y="4964113"/>
            <a:ext cx="590550" cy="523875"/>
          </a:xfrm>
          <a:prstGeom prst="ellips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s-MX" sz="1600">
                <a:solidFill>
                  <a:schemeClr val="bg2"/>
                </a:solidFill>
              </a:rPr>
              <a:t>memo</a:t>
            </a:r>
          </a:p>
        </p:txBody>
      </p:sp>
      <p:sp>
        <p:nvSpPr>
          <p:cNvPr id="13325" name="Oval 13"/>
          <p:cNvSpPr>
            <a:spLocks noChangeArrowheads="1"/>
          </p:cNvSpPr>
          <p:nvPr/>
        </p:nvSpPr>
        <p:spPr bwMode="auto">
          <a:xfrm>
            <a:off x="3638550" y="5726113"/>
            <a:ext cx="590550" cy="522287"/>
          </a:xfrm>
          <a:prstGeom prst="ellips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s-MX" sz="1600">
                <a:solidFill>
                  <a:schemeClr val="bg2"/>
                </a:solidFill>
              </a:rPr>
              <a:t>main.c</a:t>
            </a:r>
          </a:p>
        </p:txBody>
      </p:sp>
      <p:sp>
        <p:nvSpPr>
          <p:cNvPr id="13326" name="Oval 14"/>
          <p:cNvSpPr>
            <a:spLocks noChangeArrowheads="1"/>
          </p:cNvSpPr>
          <p:nvPr/>
        </p:nvSpPr>
        <p:spPr bwMode="auto">
          <a:xfrm>
            <a:off x="6731000" y="4171950"/>
            <a:ext cx="592138" cy="522288"/>
          </a:xfrm>
          <a:prstGeom prst="ellips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3327" name="Oval 15"/>
          <p:cNvSpPr>
            <a:spLocks noChangeArrowheads="1"/>
          </p:cNvSpPr>
          <p:nvPr/>
        </p:nvSpPr>
        <p:spPr bwMode="auto">
          <a:xfrm>
            <a:off x="2668588" y="5753100"/>
            <a:ext cx="592137" cy="522288"/>
          </a:xfrm>
          <a:prstGeom prst="ellips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s-MX" sz="1600">
                <a:solidFill>
                  <a:schemeClr val="bg2"/>
                </a:solidFill>
              </a:rPr>
              <a:t>prod</a:t>
            </a:r>
          </a:p>
        </p:txBody>
      </p:sp>
      <p:sp>
        <p:nvSpPr>
          <p:cNvPr id="13328" name="Oval 16"/>
          <p:cNvSpPr>
            <a:spLocks noChangeArrowheads="1"/>
          </p:cNvSpPr>
          <p:nvPr/>
        </p:nvSpPr>
        <p:spPr bwMode="auto">
          <a:xfrm>
            <a:off x="1773238" y="5753100"/>
            <a:ext cx="592137" cy="522288"/>
          </a:xfrm>
          <a:prstGeom prst="ellips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s-MX" sz="1600">
                <a:solidFill>
                  <a:schemeClr val="bg2"/>
                </a:solidFill>
              </a:rPr>
              <a:t>cuenta</a:t>
            </a:r>
          </a:p>
        </p:txBody>
      </p:sp>
      <p:sp>
        <p:nvSpPr>
          <p:cNvPr id="13329" name="Rectangle 17"/>
          <p:cNvSpPr>
            <a:spLocks noChangeArrowheads="1"/>
          </p:cNvSpPr>
          <p:nvPr/>
        </p:nvSpPr>
        <p:spPr bwMode="auto">
          <a:xfrm>
            <a:off x="1050925" y="3449638"/>
            <a:ext cx="841375" cy="266700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s-MX">
                <a:solidFill>
                  <a:schemeClr val="bg2"/>
                </a:solidFill>
              </a:rPr>
              <a:t>tmp</a:t>
            </a:r>
          </a:p>
        </p:txBody>
      </p:sp>
      <p:sp>
        <p:nvSpPr>
          <p:cNvPr id="13330" name="Rectangle 18"/>
          <p:cNvSpPr>
            <a:spLocks noChangeArrowheads="1"/>
          </p:cNvSpPr>
          <p:nvPr/>
        </p:nvSpPr>
        <p:spPr bwMode="auto">
          <a:xfrm>
            <a:off x="2025650" y="3441700"/>
            <a:ext cx="839788" cy="266700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s-MX">
                <a:solidFill>
                  <a:schemeClr val="bg2"/>
                </a:solidFill>
              </a:rPr>
              <a:t>bin</a:t>
            </a:r>
          </a:p>
        </p:txBody>
      </p:sp>
      <p:sp>
        <p:nvSpPr>
          <p:cNvPr id="13331" name="Rectangle 19"/>
          <p:cNvSpPr>
            <a:spLocks noChangeArrowheads="1"/>
          </p:cNvSpPr>
          <p:nvPr/>
        </p:nvSpPr>
        <p:spPr bwMode="auto">
          <a:xfrm>
            <a:off x="4044950" y="2917825"/>
            <a:ext cx="841375" cy="266700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s-MX">
                <a:solidFill>
                  <a:schemeClr val="bg2"/>
                </a:solidFill>
              </a:rPr>
              <a:t>/</a:t>
            </a:r>
          </a:p>
        </p:txBody>
      </p:sp>
      <p:sp>
        <p:nvSpPr>
          <p:cNvPr id="13332" name="Rectangle 20"/>
          <p:cNvSpPr>
            <a:spLocks noChangeArrowheads="1"/>
          </p:cNvSpPr>
          <p:nvPr/>
        </p:nvSpPr>
        <p:spPr bwMode="auto">
          <a:xfrm>
            <a:off x="1547813" y="3983038"/>
            <a:ext cx="841375" cy="266700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s-MX">
                <a:solidFill>
                  <a:schemeClr val="bg2"/>
                </a:solidFill>
              </a:rPr>
              <a:t>man</a:t>
            </a:r>
          </a:p>
        </p:txBody>
      </p:sp>
      <p:sp>
        <p:nvSpPr>
          <p:cNvPr id="13333" name="Rectangle 21"/>
          <p:cNvSpPr>
            <a:spLocks noChangeArrowheads="1"/>
          </p:cNvSpPr>
          <p:nvPr/>
        </p:nvSpPr>
        <p:spPr bwMode="auto">
          <a:xfrm>
            <a:off x="2532063" y="3983038"/>
            <a:ext cx="841375" cy="266700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s-MX">
                <a:solidFill>
                  <a:schemeClr val="bg2"/>
                </a:solidFill>
              </a:rPr>
              <a:t>users</a:t>
            </a:r>
          </a:p>
        </p:txBody>
      </p:sp>
      <p:sp>
        <p:nvSpPr>
          <p:cNvPr id="13334" name="Rectangle 22"/>
          <p:cNvSpPr>
            <a:spLocks noChangeArrowheads="1"/>
          </p:cNvSpPr>
          <p:nvPr/>
        </p:nvSpPr>
        <p:spPr bwMode="auto">
          <a:xfrm>
            <a:off x="3549650" y="3983038"/>
            <a:ext cx="839788" cy="266700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s-MX">
                <a:solidFill>
                  <a:schemeClr val="bg2"/>
                </a:solidFill>
              </a:rPr>
              <a:t>spool</a:t>
            </a:r>
          </a:p>
        </p:txBody>
      </p:sp>
      <p:sp>
        <p:nvSpPr>
          <p:cNvPr id="13335" name="Rectangle 23"/>
          <p:cNvSpPr>
            <a:spLocks noChangeArrowheads="1"/>
          </p:cNvSpPr>
          <p:nvPr/>
        </p:nvSpPr>
        <p:spPr bwMode="auto">
          <a:xfrm>
            <a:off x="1555750" y="4506913"/>
            <a:ext cx="841375" cy="266700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s-MX">
                <a:solidFill>
                  <a:schemeClr val="bg2"/>
                </a:solidFill>
              </a:rPr>
              <a:t>luis</a:t>
            </a:r>
          </a:p>
        </p:txBody>
      </p:sp>
      <p:sp>
        <p:nvSpPr>
          <p:cNvPr id="13336" name="Rectangle 24"/>
          <p:cNvSpPr>
            <a:spLocks noChangeArrowheads="1"/>
          </p:cNvSpPr>
          <p:nvPr/>
        </p:nvSpPr>
        <p:spPr bwMode="auto">
          <a:xfrm>
            <a:off x="3532188" y="4514850"/>
            <a:ext cx="841375" cy="266700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s-MX">
                <a:solidFill>
                  <a:schemeClr val="bg2"/>
                </a:solidFill>
              </a:rPr>
              <a:t>juan</a:t>
            </a:r>
          </a:p>
        </p:txBody>
      </p:sp>
      <p:sp>
        <p:nvSpPr>
          <p:cNvPr id="13337" name="Rectangle 25"/>
          <p:cNvSpPr>
            <a:spLocks noChangeArrowheads="1"/>
          </p:cNvSpPr>
          <p:nvPr/>
        </p:nvSpPr>
        <p:spPr bwMode="auto">
          <a:xfrm>
            <a:off x="1050925" y="5046663"/>
            <a:ext cx="841375" cy="266700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s-MX">
                <a:solidFill>
                  <a:schemeClr val="bg2"/>
                </a:solidFill>
              </a:rPr>
              <a:t>bin</a:t>
            </a:r>
          </a:p>
        </p:txBody>
      </p:sp>
      <p:sp>
        <p:nvSpPr>
          <p:cNvPr id="13338" name="Rectangle 26"/>
          <p:cNvSpPr>
            <a:spLocks noChangeArrowheads="1"/>
          </p:cNvSpPr>
          <p:nvPr/>
        </p:nvSpPr>
        <p:spPr bwMode="auto">
          <a:xfrm>
            <a:off x="2060575" y="5046663"/>
            <a:ext cx="839788" cy="266700"/>
          </a:xfrm>
          <a:prstGeom prst="rect">
            <a:avLst/>
          </a:prstGeom>
          <a:solidFill>
            <a:srgbClr val="FFCC99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s-MX">
                <a:solidFill>
                  <a:schemeClr val="bg2"/>
                </a:solidFill>
              </a:rPr>
              <a:t>dat</a:t>
            </a:r>
          </a:p>
        </p:txBody>
      </p:sp>
      <p:sp>
        <p:nvSpPr>
          <p:cNvPr id="13339" name="Rectangle 27"/>
          <p:cNvSpPr>
            <a:spLocks noChangeArrowheads="1"/>
          </p:cNvSpPr>
          <p:nvPr/>
        </p:nvSpPr>
        <p:spPr bwMode="auto">
          <a:xfrm>
            <a:off x="4011613" y="5038725"/>
            <a:ext cx="842962" cy="265113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s-MX">
                <a:solidFill>
                  <a:schemeClr val="bg2"/>
                </a:solidFill>
              </a:rPr>
              <a:t>proy</a:t>
            </a:r>
          </a:p>
        </p:txBody>
      </p:sp>
      <p:sp>
        <p:nvSpPr>
          <p:cNvPr id="13340" name="Rectangle 28"/>
          <p:cNvSpPr>
            <a:spLocks noChangeArrowheads="1"/>
          </p:cNvSpPr>
          <p:nvPr/>
        </p:nvSpPr>
        <p:spPr bwMode="auto">
          <a:xfrm>
            <a:off x="4545013" y="3990975"/>
            <a:ext cx="838200" cy="266700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s-MX">
                <a:solidFill>
                  <a:schemeClr val="bg2"/>
                </a:solidFill>
              </a:rPr>
              <a:t>adm</a:t>
            </a:r>
          </a:p>
        </p:txBody>
      </p:sp>
      <p:sp>
        <p:nvSpPr>
          <p:cNvPr id="13341" name="Rectangle 29"/>
          <p:cNvSpPr>
            <a:spLocks noChangeArrowheads="1"/>
          </p:cNvSpPr>
          <p:nvPr/>
        </p:nvSpPr>
        <p:spPr bwMode="auto">
          <a:xfrm>
            <a:off x="3044825" y="3422650"/>
            <a:ext cx="841375" cy="266700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s-MX">
                <a:solidFill>
                  <a:schemeClr val="bg2"/>
                </a:solidFill>
              </a:rPr>
              <a:t>usr</a:t>
            </a:r>
          </a:p>
        </p:txBody>
      </p:sp>
      <p:sp>
        <p:nvSpPr>
          <p:cNvPr id="13342" name="Rectangle 30"/>
          <p:cNvSpPr>
            <a:spLocks noChangeArrowheads="1"/>
          </p:cNvSpPr>
          <p:nvPr/>
        </p:nvSpPr>
        <p:spPr bwMode="auto">
          <a:xfrm>
            <a:off x="4056063" y="3432175"/>
            <a:ext cx="841375" cy="268288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s-MX">
                <a:solidFill>
                  <a:schemeClr val="bg2"/>
                </a:solidFill>
              </a:rPr>
              <a:t>dev</a:t>
            </a:r>
          </a:p>
        </p:txBody>
      </p:sp>
      <p:sp>
        <p:nvSpPr>
          <p:cNvPr id="13343" name="Rectangle 31"/>
          <p:cNvSpPr>
            <a:spLocks noChangeArrowheads="1"/>
          </p:cNvSpPr>
          <p:nvPr/>
        </p:nvSpPr>
        <p:spPr bwMode="auto">
          <a:xfrm>
            <a:off x="5056188" y="3449638"/>
            <a:ext cx="841375" cy="266700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s-MX">
                <a:solidFill>
                  <a:schemeClr val="bg2"/>
                </a:solidFill>
              </a:rPr>
              <a:t>lib</a:t>
            </a:r>
          </a:p>
        </p:txBody>
      </p:sp>
      <p:sp>
        <p:nvSpPr>
          <p:cNvPr id="13344" name="Rectangle 32"/>
          <p:cNvSpPr>
            <a:spLocks noChangeArrowheads="1"/>
          </p:cNvSpPr>
          <p:nvPr/>
        </p:nvSpPr>
        <p:spPr bwMode="auto">
          <a:xfrm>
            <a:off x="6049963" y="3441700"/>
            <a:ext cx="839787" cy="266700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s-MX">
                <a:solidFill>
                  <a:schemeClr val="bg2"/>
                </a:solidFill>
              </a:rPr>
              <a:t>etc</a:t>
            </a:r>
          </a:p>
        </p:txBody>
      </p:sp>
      <p:sp>
        <p:nvSpPr>
          <p:cNvPr id="13345" name="Rectangle 33"/>
          <p:cNvSpPr>
            <a:spLocks noChangeArrowheads="1"/>
          </p:cNvSpPr>
          <p:nvPr/>
        </p:nvSpPr>
        <p:spPr bwMode="auto">
          <a:xfrm>
            <a:off x="7050088" y="3449638"/>
            <a:ext cx="841375" cy="266700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s-MX">
                <a:solidFill>
                  <a:schemeClr val="bg2"/>
                </a:solidFill>
              </a:rPr>
              <a:t>sys</a:t>
            </a:r>
          </a:p>
        </p:txBody>
      </p:sp>
      <p:sp>
        <p:nvSpPr>
          <p:cNvPr id="13346" name="Oval 34"/>
          <p:cNvSpPr>
            <a:spLocks noChangeArrowheads="1"/>
          </p:cNvSpPr>
          <p:nvPr/>
        </p:nvSpPr>
        <p:spPr bwMode="auto">
          <a:xfrm>
            <a:off x="3640138" y="5726113"/>
            <a:ext cx="592137" cy="522287"/>
          </a:xfrm>
          <a:prstGeom prst="ellips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3347" name="Oval 35"/>
          <p:cNvSpPr>
            <a:spLocks noChangeArrowheads="1"/>
          </p:cNvSpPr>
          <p:nvPr/>
        </p:nvSpPr>
        <p:spPr bwMode="auto">
          <a:xfrm>
            <a:off x="4675188" y="5718175"/>
            <a:ext cx="592137" cy="522288"/>
          </a:xfrm>
          <a:prstGeom prst="ellips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3348" name="Oval 36"/>
          <p:cNvSpPr>
            <a:spLocks noChangeArrowheads="1"/>
          </p:cNvSpPr>
          <p:nvPr/>
        </p:nvSpPr>
        <p:spPr bwMode="auto">
          <a:xfrm>
            <a:off x="6738938" y="4171950"/>
            <a:ext cx="592137" cy="522288"/>
          </a:xfrm>
          <a:prstGeom prst="ellips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3349" name="Line 37"/>
          <p:cNvSpPr>
            <a:spLocks noChangeShapeType="1"/>
          </p:cNvSpPr>
          <p:nvPr/>
        </p:nvSpPr>
        <p:spPr bwMode="auto">
          <a:xfrm>
            <a:off x="4476750" y="3190875"/>
            <a:ext cx="0" cy="239713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350" name="Line 38"/>
          <p:cNvSpPr>
            <a:spLocks noChangeShapeType="1"/>
          </p:cNvSpPr>
          <p:nvPr/>
        </p:nvSpPr>
        <p:spPr bwMode="auto">
          <a:xfrm>
            <a:off x="1492250" y="3322638"/>
            <a:ext cx="598170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351" name="Line 39"/>
          <p:cNvSpPr>
            <a:spLocks noChangeShapeType="1"/>
          </p:cNvSpPr>
          <p:nvPr/>
        </p:nvSpPr>
        <p:spPr bwMode="auto">
          <a:xfrm>
            <a:off x="1982788" y="3859213"/>
            <a:ext cx="3005137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352" name="Line 40"/>
          <p:cNvSpPr>
            <a:spLocks noChangeShapeType="1"/>
          </p:cNvSpPr>
          <p:nvPr/>
        </p:nvSpPr>
        <p:spPr bwMode="auto">
          <a:xfrm>
            <a:off x="1503363" y="4916488"/>
            <a:ext cx="98425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353" name="Line 41"/>
          <p:cNvSpPr>
            <a:spLocks noChangeShapeType="1"/>
          </p:cNvSpPr>
          <p:nvPr/>
        </p:nvSpPr>
        <p:spPr bwMode="auto">
          <a:xfrm flipH="1">
            <a:off x="1987550" y="4386263"/>
            <a:ext cx="1992313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354" name="Line 42"/>
          <p:cNvSpPr>
            <a:spLocks noChangeShapeType="1"/>
          </p:cNvSpPr>
          <p:nvPr/>
        </p:nvSpPr>
        <p:spPr bwMode="auto">
          <a:xfrm>
            <a:off x="1976438" y="3859213"/>
            <a:ext cx="0" cy="111125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355" name="Line 43"/>
          <p:cNvSpPr>
            <a:spLocks noChangeShapeType="1"/>
          </p:cNvSpPr>
          <p:nvPr/>
        </p:nvSpPr>
        <p:spPr bwMode="auto">
          <a:xfrm>
            <a:off x="2974975" y="3865563"/>
            <a:ext cx="0" cy="115887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356" name="Line 44"/>
          <p:cNvSpPr>
            <a:spLocks noChangeShapeType="1"/>
          </p:cNvSpPr>
          <p:nvPr/>
        </p:nvSpPr>
        <p:spPr bwMode="auto">
          <a:xfrm>
            <a:off x="3484563" y="3697288"/>
            <a:ext cx="0" cy="155575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357" name="Line 45"/>
          <p:cNvSpPr>
            <a:spLocks noChangeShapeType="1"/>
          </p:cNvSpPr>
          <p:nvPr/>
        </p:nvSpPr>
        <p:spPr bwMode="auto">
          <a:xfrm>
            <a:off x="3979863" y="3865563"/>
            <a:ext cx="0" cy="115887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358" name="Line 46"/>
          <p:cNvSpPr>
            <a:spLocks noChangeShapeType="1"/>
          </p:cNvSpPr>
          <p:nvPr/>
        </p:nvSpPr>
        <p:spPr bwMode="auto">
          <a:xfrm>
            <a:off x="4994275" y="3859213"/>
            <a:ext cx="0" cy="122237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359" name="Line 47"/>
          <p:cNvSpPr>
            <a:spLocks noChangeShapeType="1"/>
          </p:cNvSpPr>
          <p:nvPr/>
        </p:nvSpPr>
        <p:spPr bwMode="auto">
          <a:xfrm>
            <a:off x="2987675" y="4251325"/>
            <a:ext cx="0" cy="128588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360" name="Line 48"/>
          <p:cNvSpPr>
            <a:spLocks noChangeShapeType="1"/>
          </p:cNvSpPr>
          <p:nvPr/>
        </p:nvSpPr>
        <p:spPr bwMode="auto">
          <a:xfrm>
            <a:off x="3973513" y="4389438"/>
            <a:ext cx="0" cy="1270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361" name="Line 49"/>
          <p:cNvSpPr>
            <a:spLocks noChangeShapeType="1"/>
          </p:cNvSpPr>
          <p:nvPr/>
        </p:nvSpPr>
        <p:spPr bwMode="auto">
          <a:xfrm>
            <a:off x="1993900" y="4389438"/>
            <a:ext cx="0" cy="1143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362" name="Line 50"/>
          <p:cNvSpPr>
            <a:spLocks noChangeShapeType="1"/>
          </p:cNvSpPr>
          <p:nvPr/>
        </p:nvSpPr>
        <p:spPr bwMode="auto">
          <a:xfrm>
            <a:off x="3973513" y="4795838"/>
            <a:ext cx="0" cy="1143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363" name="Line 51"/>
          <p:cNvSpPr>
            <a:spLocks noChangeShapeType="1"/>
          </p:cNvSpPr>
          <p:nvPr/>
        </p:nvSpPr>
        <p:spPr bwMode="auto">
          <a:xfrm>
            <a:off x="3973513" y="4922838"/>
            <a:ext cx="46990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364" name="Line 52"/>
          <p:cNvSpPr>
            <a:spLocks noChangeShapeType="1"/>
          </p:cNvSpPr>
          <p:nvPr/>
        </p:nvSpPr>
        <p:spPr bwMode="auto">
          <a:xfrm>
            <a:off x="4454525" y="4929188"/>
            <a:ext cx="0" cy="117475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365" name="Line 53"/>
          <p:cNvSpPr>
            <a:spLocks noChangeShapeType="1"/>
          </p:cNvSpPr>
          <p:nvPr/>
        </p:nvSpPr>
        <p:spPr bwMode="auto">
          <a:xfrm>
            <a:off x="1993900" y="4767263"/>
            <a:ext cx="0" cy="142875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366" name="Line 54"/>
          <p:cNvSpPr>
            <a:spLocks noChangeShapeType="1"/>
          </p:cNvSpPr>
          <p:nvPr/>
        </p:nvSpPr>
        <p:spPr bwMode="auto">
          <a:xfrm>
            <a:off x="2493963" y="4922838"/>
            <a:ext cx="0" cy="123825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367" name="Line 55"/>
          <p:cNvSpPr>
            <a:spLocks noChangeShapeType="1"/>
          </p:cNvSpPr>
          <p:nvPr/>
        </p:nvSpPr>
        <p:spPr bwMode="auto">
          <a:xfrm>
            <a:off x="1497013" y="4922838"/>
            <a:ext cx="0" cy="115887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368" name="Line 56"/>
          <p:cNvSpPr>
            <a:spLocks noChangeShapeType="1"/>
          </p:cNvSpPr>
          <p:nvPr/>
        </p:nvSpPr>
        <p:spPr bwMode="auto">
          <a:xfrm flipH="1">
            <a:off x="3502025" y="4795838"/>
            <a:ext cx="200025" cy="173037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369" name="Line 57"/>
          <p:cNvSpPr>
            <a:spLocks noChangeShapeType="1"/>
          </p:cNvSpPr>
          <p:nvPr/>
        </p:nvSpPr>
        <p:spPr bwMode="auto">
          <a:xfrm>
            <a:off x="1485900" y="3324225"/>
            <a:ext cx="0" cy="115888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370" name="Line 58"/>
          <p:cNvSpPr>
            <a:spLocks noChangeShapeType="1"/>
          </p:cNvSpPr>
          <p:nvPr/>
        </p:nvSpPr>
        <p:spPr bwMode="auto">
          <a:xfrm>
            <a:off x="2486025" y="3328988"/>
            <a:ext cx="0" cy="111125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371" name="Line 59"/>
          <p:cNvSpPr>
            <a:spLocks noChangeShapeType="1"/>
          </p:cNvSpPr>
          <p:nvPr/>
        </p:nvSpPr>
        <p:spPr bwMode="auto">
          <a:xfrm>
            <a:off x="3484563" y="3328988"/>
            <a:ext cx="0" cy="100012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372" name="Line 60"/>
          <p:cNvSpPr>
            <a:spLocks noChangeShapeType="1"/>
          </p:cNvSpPr>
          <p:nvPr/>
        </p:nvSpPr>
        <p:spPr bwMode="auto">
          <a:xfrm>
            <a:off x="5483225" y="3328988"/>
            <a:ext cx="0" cy="115887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373" name="Line 61"/>
          <p:cNvSpPr>
            <a:spLocks noChangeShapeType="1"/>
          </p:cNvSpPr>
          <p:nvPr/>
        </p:nvSpPr>
        <p:spPr bwMode="auto">
          <a:xfrm>
            <a:off x="6480175" y="3324225"/>
            <a:ext cx="0" cy="111125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374" name="Line 62"/>
          <p:cNvSpPr>
            <a:spLocks noChangeShapeType="1"/>
          </p:cNvSpPr>
          <p:nvPr/>
        </p:nvSpPr>
        <p:spPr bwMode="auto">
          <a:xfrm>
            <a:off x="7475538" y="3324225"/>
            <a:ext cx="0" cy="12065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375" name="Rectangle 63"/>
          <p:cNvSpPr>
            <a:spLocks noChangeArrowheads="1"/>
          </p:cNvSpPr>
          <p:nvPr/>
        </p:nvSpPr>
        <p:spPr bwMode="auto">
          <a:xfrm>
            <a:off x="10347325" y="3344863"/>
            <a:ext cx="1841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3376" name="Rectangle 64"/>
          <p:cNvSpPr>
            <a:spLocks noChangeArrowheads="1"/>
          </p:cNvSpPr>
          <p:nvPr/>
        </p:nvSpPr>
        <p:spPr bwMode="auto">
          <a:xfrm>
            <a:off x="6764338" y="4287838"/>
            <a:ext cx="70167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s-MX">
                <a:solidFill>
                  <a:schemeClr val="bg2"/>
                </a:solidFill>
              </a:rPr>
              <a:t>hosts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>
          <a:xfrm>
            <a:off x="690563" y="762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mtClean="0"/>
              <a:t>Comando </a:t>
            </a:r>
            <a:r>
              <a:rPr lang="en-US" i="1" smtClean="0">
                <a:solidFill>
                  <a:srgbClr val="F35B1B"/>
                </a:solidFill>
              </a:rPr>
              <a:t>cd</a:t>
            </a:r>
          </a:p>
        </p:txBody>
      </p:sp>
      <p:sp>
        <p:nvSpPr>
          <p:cNvPr id="14339" name="AutoShape 3"/>
          <p:cNvSpPr>
            <a:spLocks noGrp="1" noChangeArrowheads="1"/>
          </p:cNvSpPr>
          <p:nvPr>
            <p:ph type="body" idx="1"/>
          </p:nvPr>
        </p:nvSpPr>
        <p:spPr>
          <a:xfrm>
            <a:off x="498475" y="1219200"/>
            <a:ext cx="8158163" cy="5500688"/>
          </a:xfrm>
          <a:noFill/>
        </p:spPr>
        <p:txBody>
          <a:bodyPr/>
          <a:lstStyle/>
          <a:p>
            <a:pPr>
              <a:buFontTx/>
              <a:buNone/>
            </a:pPr>
            <a:r>
              <a:rPr lang="en-US" altLang="es-MX" sz="2200" i="1" smtClean="0"/>
              <a:t>csh&gt;</a:t>
            </a:r>
            <a:r>
              <a:rPr lang="en-US" altLang="es-MX" sz="2200" smtClean="0"/>
              <a:t>cd</a:t>
            </a:r>
            <a:endParaRPr lang="en-US" altLang="es-MX" sz="2200" i="1" smtClean="0"/>
          </a:p>
          <a:p>
            <a:pPr>
              <a:buFontTx/>
              <a:buNone/>
            </a:pPr>
            <a:r>
              <a:rPr lang="en-US" altLang="es-MX" sz="2200" i="1" smtClean="0"/>
              <a:t>csh&gt;</a:t>
            </a:r>
            <a:r>
              <a:rPr lang="en-US" altLang="es-MX" sz="2200" smtClean="0"/>
              <a:t>pwd</a:t>
            </a:r>
            <a:br>
              <a:rPr lang="en-US" altLang="es-MX" sz="2200" smtClean="0"/>
            </a:br>
            <a:r>
              <a:rPr lang="en-US" altLang="es-MX" sz="2200" i="1" smtClean="0"/>
              <a:t>/usr/users/juan</a:t>
            </a:r>
            <a:endParaRPr lang="en-US" altLang="es-MX" sz="2200" smtClean="0"/>
          </a:p>
          <a:p>
            <a:pPr>
              <a:buFontTx/>
              <a:buNone/>
            </a:pPr>
            <a:r>
              <a:rPr lang="en-US" altLang="es-MX" sz="2200" i="1" smtClean="0"/>
              <a:t>csh&gt;</a:t>
            </a:r>
            <a:r>
              <a:rPr lang="en-US" altLang="es-MX" sz="2200" smtClean="0"/>
              <a:t>cd proy</a:t>
            </a:r>
            <a:endParaRPr lang="en-US" altLang="es-MX" sz="2200" i="1" smtClean="0"/>
          </a:p>
          <a:p>
            <a:pPr>
              <a:buFontTx/>
              <a:buNone/>
            </a:pPr>
            <a:r>
              <a:rPr lang="en-US" altLang="es-MX" sz="2200" i="1" smtClean="0"/>
              <a:t>csh&gt;</a:t>
            </a:r>
            <a:r>
              <a:rPr lang="en-US" altLang="es-MX" sz="2200" smtClean="0"/>
              <a:t>pwd</a:t>
            </a:r>
            <a:br>
              <a:rPr lang="en-US" altLang="es-MX" sz="2200" smtClean="0"/>
            </a:br>
            <a:r>
              <a:rPr lang="en-US" altLang="es-MX" sz="2200" i="1" smtClean="0"/>
              <a:t>/usr/users/juan/proy</a:t>
            </a:r>
            <a:endParaRPr lang="en-US" altLang="es-MX" sz="2200" smtClean="0"/>
          </a:p>
          <a:p>
            <a:pPr>
              <a:buFontTx/>
              <a:buNone/>
            </a:pPr>
            <a:r>
              <a:rPr lang="en-US" altLang="es-MX" sz="2200" i="1" smtClean="0"/>
              <a:t>csh&gt;</a:t>
            </a:r>
            <a:r>
              <a:rPr lang="en-US" altLang="es-MX" sz="2200" smtClean="0"/>
              <a:t>cd ../../luis/dat</a:t>
            </a:r>
            <a:endParaRPr lang="en-US" altLang="es-MX" sz="2200" i="1" smtClean="0"/>
          </a:p>
          <a:p>
            <a:pPr>
              <a:buFontTx/>
              <a:buNone/>
            </a:pPr>
            <a:r>
              <a:rPr lang="en-US" altLang="es-MX" sz="2200" i="1" smtClean="0"/>
              <a:t>csh&gt;</a:t>
            </a:r>
            <a:r>
              <a:rPr lang="en-US" altLang="es-MX" sz="2200" smtClean="0"/>
              <a:t>pwd</a:t>
            </a:r>
            <a:br>
              <a:rPr lang="en-US" altLang="es-MX" sz="2200" smtClean="0"/>
            </a:br>
            <a:r>
              <a:rPr lang="en-US" altLang="es-MX" sz="2200" i="1" smtClean="0"/>
              <a:t>/usr/users/luis/dat</a:t>
            </a:r>
            <a:endParaRPr lang="en-US" altLang="es-MX" sz="2200" smtClean="0"/>
          </a:p>
          <a:p>
            <a:pPr>
              <a:buFontTx/>
              <a:buNone/>
            </a:pPr>
            <a:r>
              <a:rPr lang="en-US" altLang="es-MX" sz="2200" i="1" smtClean="0"/>
              <a:t>csh&gt;</a:t>
            </a:r>
            <a:r>
              <a:rPr lang="en-US" altLang="es-MX" sz="2200" smtClean="0"/>
              <a:t>cd /usr/users/luis/bin</a:t>
            </a:r>
            <a:endParaRPr lang="en-US" altLang="es-MX" sz="2200" i="1" smtClean="0"/>
          </a:p>
          <a:p>
            <a:pPr>
              <a:buFontTx/>
              <a:buNone/>
            </a:pPr>
            <a:r>
              <a:rPr lang="en-US" altLang="es-MX" sz="2200" i="1" smtClean="0"/>
              <a:t>csh&gt;</a:t>
            </a:r>
            <a:r>
              <a:rPr lang="en-US" altLang="es-MX" sz="2200" smtClean="0"/>
              <a:t>pwd</a:t>
            </a:r>
            <a:br>
              <a:rPr lang="en-US" altLang="es-MX" sz="2200" smtClean="0"/>
            </a:br>
            <a:r>
              <a:rPr lang="en-US" altLang="es-MX" sz="2200" i="1" smtClean="0"/>
              <a:t>/usr/users/luis/bin</a:t>
            </a:r>
            <a:endParaRPr lang="en-US" altLang="es-MX" sz="2200" smtClean="0"/>
          </a:p>
          <a:p>
            <a:pPr>
              <a:buFontTx/>
              <a:buNone/>
            </a:pPr>
            <a:r>
              <a:rPr lang="en-US" altLang="es-MX" sz="2200" i="1" smtClean="0"/>
              <a:t>csh&gt;</a:t>
            </a:r>
            <a:r>
              <a:rPr lang="en-US" altLang="es-MX" sz="2200" smtClean="0"/>
              <a:t>cd ~/../../adm</a:t>
            </a:r>
            <a:endParaRPr lang="en-US" altLang="es-MX" sz="2200" i="1" smtClean="0"/>
          </a:p>
          <a:p>
            <a:pPr>
              <a:buFontTx/>
              <a:buNone/>
            </a:pPr>
            <a:r>
              <a:rPr lang="en-US" altLang="es-MX" sz="2200" i="1" smtClean="0"/>
              <a:t>csh&gt;</a:t>
            </a:r>
            <a:r>
              <a:rPr lang="en-US" altLang="es-MX" sz="2200" smtClean="0"/>
              <a:t>pwd</a:t>
            </a:r>
            <a:br>
              <a:rPr lang="en-US" altLang="es-MX" sz="2200" smtClean="0"/>
            </a:br>
            <a:r>
              <a:rPr lang="en-US" altLang="es-MX" sz="2200" i="1" smtClean="0"/>
              <a:t>/usr/adm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74295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mtClean="0"/>
              <a:t>Ayuda en línea</a:t>
            </a:r>
          </a:p>
        </p:txBody>
      </p:sp>
      <p:sp>
        <p:nvSpPr>
          <p:cNvPr id="15363" name="AutoShape 3"/>
          <p:cNvSpPr>
            <a:spLocks noGrp="1" noChangeArrowheads="1"/>
          </p:cNvSpPr>
          <p:nvPr>
            <p:ph type="body" idx="1"/>
          </p:nvPr>
        </p:nvSpPr>
        <p:spPr>
          <a:xfrm>
            <a:off x="536575" y="1158875"/>
            <a:ext cx="8148638" cy="5341938"/>
          </a:xfrm>
          <a:noFill/>
        </p:spPr>
        <p:txBody>
          <a:bodyPr/>
          <a:lstStyle/>
          <a:p>
            <a:pPr marL="103188" indent="-7938">
              <a:buFontTx/>
              <a:buNone/>
            </a:pPr>
            <a:r>
              <a:rPr lang="en-US" altLang="es-MX" sz="3200" smtClean="0"/>
              <a:t>Casi todos los sistemas UNIX cuentan con un manual de ayuda en línea dividido en 8 secciones:</a:t>
            </a:r>
          </a:p>
          <a:p>
            <a:pPr marL="952500" lvl="1" indent="-468313">
              <a:buFontTx/>
              <a:buNone/>
            </a:pPr>
            <a:r>
              <a:rPr lang="en-US" altLang="es-MX" sz="2800" smtClean="0"/>
              <a:t>1	Comandos</a:t>
            </a:r>
          </a:p>
          <a:p>
            <a:pPr marL="952500" lvl="1" indent="-468313">
              <a:buFontTx/>
              <a:buNone/>
            </a:pPr>
            <a:r>
              <a:rPr lang="en-US" altLang="es-MX" sz="2800" smtClean="0"/>
              <a:t>2	Llamadas al sistema</a:t>
            </a:r>
          </a:p>
          <a:p>
            <a:pPr marL="952500" lvl="1" indent="-468313">
              <a:buFontTx/>
              <a:buNone/>
            </a:pPr>
            <a:r>
              <a:rPr lang="en-US" altLang="es-MX" sz="2800" smtClean="0"/>
              <a:t>3	Funciones de librería</a:t>
            </a:r>
          </a:p>
          <a:p>
            <a:pPr marL="952500" lvl="1" indent="-468313">
              <a:buFontTx/>
              <a:buNone/>
            </a:pPr>
            <a:r>
              <a:rPr lang="en-US" altLang="es-MX" sz="2800" smtClean="0"/>
              <a:t>4	Archivos especiales </a:t>
            </a:r>
          </a:p>
          <a:p>
            <a:pPr marL="952500" lvl="1" indent="-468313">
              <a:buFontTx/>
              <a:buNone/>
            </a:pPr>
            <a:r>
              <a:rPr lang="en-US" altLang="es-MX" sz="2800" smtClean="0"/>
              <a:t>5	Formato de archivos</a:t>
            </a:r>
          </a:p>
          <a:p>
            <a:pPr marL="952500" lvl="1" indent="-468313">
              <a:buFontTx/>
              <a:buNone/>
            </a:pPr>
            <a:r>
              <a:rPr lang="en-US" altLang="es-MX" sz="2800" smtClean="0"/>
              <a:t>6	Juegos</a:t>
            </a:r>
          </a:p>
          <a:p>
            <a:pPr marL="952500" lvl="1" indent="-468313">
              <a:buFontTx/>
              <a:buNone/>
            </a:pPr>
            <a:r>
              <a:rPr lang="en-US" altLang="es-MX" sz="2800" smtClean="0"/>
              <a:t>7	Información miscelánea</a:t>
            </a:r>
          </a:p>
          <a:p>
            <a:pPr marL="952500" lvl="1" indent="-468313">
              <a:buFontTx/>
              <a:buNone/>
            </a:pPr>
            <a:r>
              <a:rPr lang="en-US" altLang="es-MX" sz="2800" smtClean="0"/>
              <a:t>8	Comandos de mantenimiento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7388" y="762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mtClean="0"/>
              <a:t>Comando </a:t>
            </a:r>
            <a:r>
              <a:rPr lang="en-US" i="1" smtClean="0">
                <a:solidFill>
                  <a:srgbClr val="F35B1B"/>
                </a:solidFill>
              </a:rPr>
              <a:t>man</a:t>
            </a:r>
          </a:p>
        </p:txBody>
      </p:sp>
      <p:sp>
        <p:nvSpPr>
          <p:cNvPr id="16387" name="AutoShape 3"/>
          <p:cNvSpPr>
            <a:spLocks noGrp="1" noChangeArrowheads="1"/>
          </p:cNvSpPr>
          <p:nvPr>
            <p:ph type="body" idx="1"/>
          </p:nvPr>
        </p:nvSpPr>
        <p:spPr>
          <a:xfrm>
            <a:off x="444500" y="963613"/>
            <a:ext cx="8261350" cy="5795962"/>
          </a:xfrm>
          <a:noFill/>
        </p:spPr>
        <p:txBody>
          <a:bodyPr/>
          <a:lstStyle/>
          <a:p>
            <a:pPr marL="571500" indent="-571500" defTabSz="1428750">
              <a:buFontTx/>
              <a:buNone/>
            </a:pPr>
            <a:r>
              <a:rPr lang="en-US" altLang="es-MX" sz="2800" smtClean="0"/>
              <a:t>Busca información del manual en línea</a:t>
            </a:r>
          </a:p>
          <a:p>
            <a:pPr marL="571500" indent="-571500" defTabSz="1428750">
              <a:buFontTx/>
              <a:buNone/>
            </a:pPr>
            <a:endParaRPr lang="en-US" altLang="es-MX" sz="1800" smtClean="0"/>
          </a:p>
          <a:p>
            <a:pPr marL="571500" indent="-571500" defTabSz="1428750">
              <a:buFontTx/>
              <a:buNone/>
            </a:pPr>
            <a:r>
              <a:rPr lang="en-US" altLang="es-MX" sz="2400" smtClean="0"/>
              <a:t>SINTAXIS: </a:t>
            </a:r>
            <a:endParaRPr lang="en-US" altLang="es-MX" sz="2800" smtClean="0"/>
          </a:p>
          <a:p>
            <a:pPr marL="571500" indent="-571500" defTabSz="1428750">
              <a:buFontTx/>
              <a:buNone/>
            </a:pPr>
            <a:r>
              <a:rPr lang="en-US" altLang="es-MX" sz="2400" i="1" smtClean="0"/>
              <a:t>       man comando</a:t>
            </a:r>
          </a:p>
          <a:p>
            <a:pPr marL="571500" indent="-571500" defTabSz="1428750">
              <a:buFontTx/>
              <a:buNone/>
            </a:pPr>
            <a:r>
              <a:rPr lang="en-US" altLang="es-MX" sz="2800" smtClean="0"/>
              <a:t>      </a:t>
            </a:r>
            <a:r>
              <a:rPr lang="en-US" altLang="es-MX" sz="2400" i="1" smtClean="0"/>
              <a:t>man [-s sección] comando …       </a:t>
            </a:r>
            <a:endParaRPr lang="en-US" altLang="es-MX" sz="2000" smtClean="0"/>
          </a:p>
          <a:p>
            <a:pPr marL="571500" indent="-571500" defTabSz="1428750">
              <a:buFontTx/>
              <a:buNone/>
            </a:pPr>
            <a:r>
              <a:rPr lang="en-US" altLang="es-MX" sz="2800" smtClean="0"/>
              <a:t>Ejemplos:</a:t>
            </a:r>
            <a:endParaRPr lang="en-US" altLang="es-MX" smtClean="0"/>
          </a:p>
          <a:p>
            <a:pPr marL="1143000" lvl="1" indent="-381000" defTabSz="1428750">
              <a:buFontTx/>
              <a:buNone/>
            </a:pPr>
            <a:r>
              <a:rPr lang="en-US" altLang="es-MX" sz="2200" b="1" i="1" u="sng" smtClean="0"/>
              <a:t>csh&gt;</a:t>
            </a:r>
            <a:r>
              <a:rPr lang="en-US" altLang="es-MX" sz="2200" i="1" smtClean="0"/>
              <a:t> man date</a:t>
            </a:r>
            <a:br>
              <a:rPr lang="en-US" altLang="es-MX" sz="2200" i="1" smtClean="0"/>
            </a:br>
            <a:r>
              <a:rPr lang="en-US" altLang="es-MX" sz="2200" smtClean="0"/>
              <a:t>date (1)	- print and set the date</a:t>
            </a:r>
            <a:br>
              <a:rPr lang="en-US" altLang="es-MX" sz="2200" smtClean="0"/>
            </a:br>
            <a:r>
              <a:rPr lang="en-US" altLang="es-MX" sz="2200" smtClean="0"/>
              <a:t>         …………….</a:t>
            </a:r>
          </a:p>
          <a:p>
            <a:pPr marL="1143000" lvl="1" indent="-381000" defTabSz="1428750">
              <a:buFontTx/>
              <a:buNone/>
            </a:pPr>
            <a:r>
              <a:rPr lang="en-US" altLang="es-MX" sz="2200" b="1" i="1" u="sng" smtClean="0"/>
              <a:t>csh &gt;</a:t>
            </a:r>
            <a:r>
              <a:rPr lang="en-US" altLang="es-MX" sz="2200" i="1" smtClean="0"/>
              <a:t> man -s 2 kill</a:t>
            </a:r>
            <a:br>
              <a:rPr lang="en-US" altLang="es-MX" sz="2200" i="1" smtClean="0"/>
            </a:br>
            <a:r>
              <a:rPr lang="en-US" altLang="es-MX" sz="2200" smtClean="0"/>
              <a:t>kill (2)	- send a signal to the process ...</a:t>
            </a:r>
            <a:br>
              <a:rPr lang="en-US" altLang="es-MX" sz="2200" smtClean="0"/>
            </a:br>
            <a:r>
              <a:rPr lang="en-US" altLang="es-MX" sz="2200" smtClean="0"/>
              <a:t>          ……………</a:t>
            </a:r>
          </a:p>
          <a:p>
            <a:pPr marL="1143000" lvl="1" indent="-381000" defTabSz="1428750">
              <a:buFontTx/>
              <a:buNone/>
            </a:pPr>
            <a:r>
              <a:rPr lang="en-US" altLang="es-MX" sz="2200" b="1" i="1" u="sng" smtClean="0"/>
              <a:t>csh &gt;</a:t>
            </a:r>
            <a:r>
              <a:rPr lang="en-US" altLang="es-MX" sz="2200" i="1" smtClean="0"/>
              <a:t> man ascii</a:t>
            </a:r>
            <a:br>
              <a:rPr lang="en-US" altLang="es-MX" sz="2200" i="1" smtClean="0"/>
            </a:br>
            <a:r>
              <a:rPr lang="en-US" altLang="es-MX" sz="2200" smtClean="0"/>
              <a:t>despliega la tabla de ascii en diferentes bases numéricas          ……………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7388" y="762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mtClean="0"/>
              <a:t>Comando </a:t>
            </a:r>
            <a:r>
              <a:rPr lang="en-US" i="1" smtClean="0">
                <a:solidFill>
                  <a:srgbClr val="F35B1B"/>
                </a:solidFill>
              </a:rPr>
              <a:t>ls</a:t>
            </a:r>
          </a:p>
        </p:txBody>
      </p:sp>
      <p:sp>
        <p:nvSpPr>
          <p:cNvPr id="17411" name="AutoShape 3"/>
          <p:cNvSpPr>
            <a:spLocks noGrp="1" noChangeArrowheads="1"/>
          </p:cNvSpPr>
          <p:nvPr>
            <p:ph type="body" idx="1"/>
          </p:nvPr>
        </p:nvSpPr>
        <p:spPr>
          <a:xfrm>
            <a:off x="600075" y="1612900"/>
            <a:ext cx="8070850" cy="4289425"/>
          </a:xfrm>
          <a:noFill/>
        </p:spPr>
        <p:txBody>
          <a:bodyPr/>
          <a:lstStyle/>
          <a:p>
            <a:pPr defTabSz="990600">
              <a:lnSpc>
                <a:spcPct val="95000"/>
              </a:lnSpc>
              <a:buFontTx/>
              <a:buNone/>
              <a:tabLst>
                <a:tab pos="1524000" algn="l"/>
                <a:tab pos="1905000" algn="l"/>
                <a:tab pos="2571750" algn="l"/>
                <a:tab pos="3714750" algn="l"/>
                <a:tab pos="4476750" algn="l"/>
                <a:tab pos="6000750" algn="l"/>
              </a:tabLst>
            </a:pPr>
            <a:r>
              <a:rPr lang="en-US" altLang="es-MX" sz="1800" i="1" smtClean="0"/>
              <a:t>csh&gt;</a:t>
            </a:r>
            <a:r>
              <a:rPr lang="en-US" altLang="es-MX" sz="1800" smtClean="0"/>
              <a:t>pwd</a:t>
            </a:r>
            <a:br>
              <a:rPr lang="en-US" altLang="es-MX" sz="1800" smtClean="0"/>
            </a:br>
            <a:r>
              <a:rPr lang="en-US" altLang="es-MX" sz="1800" i="1" smtClean="0"/>
              <a:t>/usr/users/juan</a:t>
            </a:r>
          </a:p>
          <a:p>
            <a:pPr defTabSz="990600">
              <a:lnSpc>
                <a:spcPct val="95000"/>
              </a:lnSpc>
              <a:buFontTx/>
              <a:buNone/>
              <a:tabLst>
                <a:tab pos="1524000" algn="l"/>
                <a:tab pos="1905000" algn="l"/>
                <a:tab pos="2571750" algn="l"/>
                <a:tab pos="3714750" algn="l"/>
                <a:tab pos="4476750" algn="l"/>
                <a:tab pos="6000750" algn="l"/>
              </a:tabLst>
            </a:pPr>
            <a:r>
              <a:rPr lang="es-ES_tradnl" altLang="es-MX" sz="1800" i="1" smtClean="0"/>
              <a:t>csh&gt;</a:t>
            </a:r>
          </a:p>
          <a:p>
            <a:pPr defTabSz="990600">
              <a:lnSpc>
                <a:spcPct val="95000"/>
              </a:lnSpc>
              <a:buFontTx/>
              <a:buNone/>
              <a:tabLst>
                <a:tab pos="1524000" algn="l"/>
                <a:tab pos="1905000" algn="l"/>
                <a:tab pos="2571750" algn="l"/>
                <a:tab pos="3714750" algn="l"/>
                <a:tab pos="4476750" algn="l"/>
                <a:tab pos="6000750" algn="l"/>
              </a:tabLst>
            </a:pPr>
            <a:r>
              <a:rPr lang="es-ES_tradnl" altLang="es-MX" sz="1800" i="1" smtClean="0"/>
              <a:t>csh&gt; </a:t>
            </a:r>
            <a:r>
              <a:rPr lang="es-ES_tradnl" altLang="es-MX" sz="1800" smtClean="0"/>
              <a:t>ls</a:t>
            </a:r>
          </a:p>
          <a:p>
            <a:pPr defTabSz="990600">
              <a:lnSpc>
                <a:spcPct val="95000"/>
              </a:lnSpc>
              <a:buFontTx/>
              <a:buNone/>
              <a:tabLst>
                <a:tab pos="1524000" algn="l"/>
                <a:tab pos="1905000" algn="l"/>
                <a:tab pos="2571750" algn="l"/>
                <a:tab pos="3714750" algn="l"/>
                <a:tab pos="4476750" algn="l"/>
                <a:tab pos="6000750" algn="l"/>
              </a:tabLst>
            </a:pPr>
            <a:r>
              <a:rPr lang="en-US" altLang="es-MX" sz="1800" i="1" smtClean="0"/>
              <a:t>     memo   proy</a:t>
            </a:r>
          </a:p>
          <a:p>
            <a:pPr defTabSz="990600">
              <a:lnSpc>
                <a:spcPct val="95000"/>
              </a:lnSpc>
              <a:buFontTx/>
              <a:buNone/>
              <a:tabLst>
                <a:tab pos="1524000" algn="l"/>
                <a:tab pos="1905000" algn="l"/>
                <a:tab pos="2571750" algn="l"/>
                <a:tab pos="3714750" algn="l"/>
                <a:tab pos="4476750" algn="l"/>
                <a:tab pos="6000750" algn="l"/>
              </a:tabLst>
            </a:pPr>
            <a:r>
              <a:rPr lang="en-US" altLang="es-MX" sz="1800" i="1" smtClean="0"/>
              <a:t>csh&gt; </a:t>
            </a:r>
            <a:r>
              <a:rPr lang="en-US" altLang="es-MX" sz="1800" smtClean="0"/>
              <a:t>ls -a</a:t>
            </a:r>
            <a:br>
              <a:rPr lang="en-US" altLang="es-MX" sz="1800" smtClean="0"/>
            </a:br>
            <a:r>
              <a:rPr lang="en-US" altLang="es-MX" sz="1800" i="1" smtClean="0"/>
              <a:t>.   ..   memo   proy</a:t>
            </a:r>
          </a:p>
          <a:p>
            <a:pPr defTabSz="990600">
              <a:lnSpc>
                <a:spcPct val="95000"/>
              </a:lnSpc>
              <a:buFontTx/>
              <a:buNone/>
              <a:tabLst>
                <a:tab pos="1524000" algn="l"/>
                <a:tab pos="1905000" algn="l"/>
                <a:tab pos="2571750" algn="l"/>
                <a:tab pos="3714750" algn="l"/>
                <a:tab pos="4476750" algn="l"/>
                <a:tab pos="6000750" algn="l"/>
              </a:tabLst>
            </a:pPr>
            <a:r>
              <a:rPr lang="en-US" altLang="es-MX" sz="1800" i="1" smtClean="0"/>
              <a:t>csh&gt;</a:t>
            </a:r>
            <a:r>
              <a:rPr lang="en-US" altLang="es-MX" sz="1800" smtClean="0"/>
              <a:t>cd </a:t>
            </a:r>
          </a:p>
          <a:p>
            <a:pPr defTabSz="990600">
              <a:lnSpc>
                <a:spcPct val="95000"/>
              </a:lnSpc>
              <a:buFontTx/>
              <a:buNone/>
              <a:tabLst>
                <a:tab pos="1524000" algn="l"/>
                <a:tab pos="1905000" algn="l"/>
                <a:tab pos="2571750" algn="l"/>
                <a:tab pos="3714750" algn="l"/>
                <a:tab pos="4476750" algn="l"/>
                <a:tab pos="6000750" algn="l"/>
              </a:tabLst>
            </a:pPr>
            <a:r>
              <a:rPr lang="en-US" altLang="es-MX" sz="1800" i="1" smtClean="0"/>
              <a:t>csh&gt;</a:t>
            </a:r>
            <a:r>
              <a:rPr lang="en-US" altLang="es-MX" sz="1800" smtClean="0"/>
              <a:t>ls -al</a:t>
            </a:r>
            <a:r>
              <a:rPr lang="en-US" altLang="es-MX" sz="1800" i="1" smtClean="0"/>
              <a:t/>
            </a:r>
            <a:br>
              <a:rPr lang="en-US" altLang="es-MX" sz="1800" i="1" smtClean="0"/>
            </a:br>
            <a:r>
              <a:rPr lang="en-US" altLang="es-MX" sz="1800" i="1" smtClean="0"/>
              <a:t>total 6</a:t>
            </a:r>
            <a:br>
              <a:rPr lang="en-US" altLang="es-MX" sz="1800" i="1" smtClean="0"/>
            </a:br>
            <a:r>
              <a:rPr lang="en-US" altLang="es-MX" sz="1800" i="1" smtClean="0"/>
              <a:t>drwxr-xr-x	3	juan	divcomp	512	Jan  17 12:23	 .</a:t>
            </a:r>
            <a:br>
              <a:rPr lang="en-US" altLang="es-MX" sz="1800" i="1" smtClean="0"/>
            </a:br>
            <a:r>
              <a:rPr lang="en-US" altLang="es-MX" sz="1800" i="1" smtClean="0"/>
              <a:t>drwx------	4	root	sys	512	Jan 17  12:23	..</a:t>
            </a:r>
            <a:br>
              <a:rPr lang="en-US" altLang="es-MX" sz="1800" i="1" smtClean="0"/>
            </a:br>
            <a:r>
              <a:rPr lang="en-US" altLang="es-MX" sz="1800" i="1" smtClean="0"/>
              <a:t>-rw-r--r--	1 	juan  	divcomp     1230	Aug  9 17:30   	memo</a:t>
            </a:r>
            <a:br>
              <a:rPr lang="en-US" altLang="es-MX" sz="1800" i="1" smtClean="0"/>
            </a:br>
            <a:r>
              <a:rPr lang="en-US" altLang="es-MX" sz="1800" i="1" smtClean="0"/>
              <a:t>drwxt-xr-x	2 	juan	 divcomp	512  	Aug 12 10:42  	 pro</a:t>
            </a:r>
          </a:p>
          <a:p>
            <a:pPr defTabSz="990600">
              <a:lnSpc>
                <a:spcPct val="95000"/>
              </a:lnSpc>
              <a:buFontTx/>
              <a:buNone/>
              <a:tabLst>
                <a:tab pos="1524000" algn="l"/>
                <a:tab pos="1905000" algn="l"/>
                <a:tab pos="2571750" algn="l"/>
                <a:tab pos="3714750" algn="l"/>
                <a:tab pos="4476750" algn="l"/>
                <a:tab pos="6000750" algn="l"/>
              </a:tabLst>
            </a:pPr>
            <a:r>
              <a:rPr lang="es-ES_tradnl" altLang="es-MX" sz="1800" i="1" smtClean="0"/>
              <a:t>csh&gt; </a:t>
            </a:r>
            <a:endParaRPr lang="en-US" altLang="es-MX" sz="1800" i="1" smtClean="0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050"/>
          <p:cNvSpPr>
            <a:spLocks noGrp="1" noChangeArrowheads="1"/>
          </p:cNvSpPr>
          <p:nvPr>
            <p:ph type="title"/>
          </p:nvPr>
        </p:nvSpPr>
        <p:spPr>
          <a:xfrm>
            <a:off x="687388" y="762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mtClean="0"/>
              <a:t>Comando </a:t>
            </a:r>
            <a:r>
              <a:rPr lang="en-US" i="1" smtClean="0">
                <a:solidFill>
                  <a:srgbClr val="F35B1B"/>
                </a:solidFill>
              </a:rPr>
              <a:t>ls</a:t>
            </a:r>
          </a:p>
        </p:txBody>
      </p:sp>
      <p:sp>
        <p:nvSpPr>
          <p:cNvPr id="18435" name="AutoShape 2051"/>
          <p:cNvSpPr>
            <a:spLocks noGrp="1" noChangeArrowheads="1"/>
          </p:cNvSpPr>
          <p:nvPr>
            <p:ph type="body" idx="1"/>
          </p:nvPr>
        </p:nvSpPr>
        <p:spPr>
          <a:xfrm>
            <a:off x="581025" y="885825"/>
            <a:ext cx="8174038" cy="5695950"/>
          </a:xfrm>
          <a:noFill/>
        </p:spPr>
        <p:txBody>
          <a:bodyPr/>
          <a:lstStyle/>
          <a:p>
            <a:pPr defTabSz="990600">
              <a:lnSpc>
                <a:spcPct val="95000"/>
              </a:lnSpc>
              <a:buFontTx/>
              <a:buNone/>
              <a:tabLst>
                <a:tab pos="1524000" algn="l"/>
                <a:tab pos="1905000" algn="l"/>
                <a:tab pos="2571750" algn="l"/>
                <a:tab pos="3714750" algn="l"/>
                <a:tab pos="4476750" algn="l"/>
                <a:tab pos="6000750" algn="l"/>
              </a:tabLst>
            </a:pPr>
            <a:r>
              <a:rPr lang="en-US" altLang="es-MX" sz="1800" i="1" smtClean="0"/>
              <a:t>csh&gt;</a:t>
            </a:r>
            <a:r>
              <a:rPr lang="en-US" altLang="es-MX" sz="1800" smtClean="0"/>
              <a:t>pwd</a:t>
            </a:r>
            <a:br>
              <a:rPr lang="en-US" altLang="es-MX" sz="1800" smtClean="0"/>
            </a:br>
            <a:r>
              <a:rPr lang="en-US" altLang="es-MX" sz="1800" i="1" smtClean="0"/>
              <a:t>/usr/users/juan</a:t>
            </a:r>
          </a:p>
          <a:p>
            <a:pPr defTabSz="990600">
              <a:lnSpc>
                <a:spcPct val="95000"/>
              </a:lnSpc>
              <a:buFontTx/>
              <a:buNone/>
              <a:tabLst>
                <a:tab pos="1524000" algn="l"/>
                <a:tab pos="1905000" algn="l"/>
                <a:tab pos="2571750" algn="l"/>
                <a:tab pos="3714750" algn="l"/>
                <a:tab pos="4476750" algn="l"/>
                <a:tab pos="6000750" algn="l"/>
              </a:tabLst>
            </a:pPr>
            <a:r>
              <a:rPr lang="en-US" altLang="es-MX" sz="1800" i="1" smtClean="0"/>
              <a:t>csh&gt;</a:t>
            </a:r>
            <a:r>
              <a:rPr lang="en-US" altLang="es-MX" sz="1800" smtClean="0"/>
              <a:t>ls -alR</a:t>
            </a:r>
            <a:r>
              <a:rPr lang="en-US" altLang="es-MX" sz="1800" i="1" smtClean="0"/>
              <a:t/>
            </a:r>
            <a:br>
              <a:rPr lang="en-US" altLang="es-MX" sz="1800" i="1" smtClean="0"/>
            </a:br>
            <a:r>
              <a:rPr lang="en-US" altLang="es-MX" sz="1800" i="1" smtClean="0"/>
              <a:t>total 6</a:t>
            </a:r>
            <a:br>
              <a:rPr lang="en-US" altLang="es-MX" sz="1800" i="1" smtClean="0"/>
            </a:br>
            <a:r>
              <a:rPr lang="en-US" altLang="es-MX" sz="1800" i="1" smtClean="0"/>
              <a:t>drwxr-xr-x	3	juan	divcomp	512	Jan  17 12:23	 .</a:t>
            </a:r>
            <a:br>
              <a:rPr lang="en-US" altLang="es-MX" sz="1800" i="1" smtClean="0"/>
            </a:br>
            <a:r>
              <a:rPr lang="en-US" altLang="es-MX" sz="1800" i="1" smtClean="0"/>
              <a:t>drwx------	4	root	sys	512	Jan 17  12:23	..</a:t>
            </a:r>
            <a:br>
              <a:rPr lang="en-US" altLang="es-MX" sz="1800" i="1" smtClean="0"/>
            </a:br>
            <a:r>
              <a:rPr lang="en-US" altLang="es-MX" sz="1800" i="1" smtClean="0"/>
              <a:t>-rw-r--r--	1 	juan  	divcomp     1230	Aug  9 17:30   	memo</a:t>
            </a:r>
            <a:br>
              <a:rPr lang="en-US" altLang="es-MX" sz="1800" i="1" smtClean="0"/>
            </a:br>
            <a:r>
              <a:rPr lang="en-US" altLang="es-MX" sz="1800" i="1" smtClean="0"/>
              <a:t>drwxt-xr-x	2 	juan	 divcomp	512  	Aug 12 10:42  	 proy</a:t>
            </a:r>
            <a:br>
              <a:rPr lang="en-US" altLang="es-MX" sz="1800" i="1" smtClean="0"/>
            </a:br>
            <a:r>
              <a:rPr lang="en-US" altLang="es-MX" sz="1800" i="1" smtClean="0"/>
              <a:t>./proy</a:t>
            </a:r>
            <a:br>
              <a:rPr lang="en-US" altLang="es-MX" sz="1800" i="1" smtClean="0"/>
            </a:br>
            <a:r>
              <a:rPr lang="en-US" altLang="es-MX" sz="1800" i="1" smtClean="0"/>
              <a:t>total 2</a:t>
            </a:r>
            <a:br>
              <a:rPr lang="en-US" altLang="es-MX" sz="1800" i="1" smtClean="0"/>
            </a:br>
            <a:r>
              <a:rPr lang="en-US" altLang="es-MX" sz="1800" i="1" smtClean="0"/>
              <a:t>drwxr-xr-x	2	juan	divcomp	512	Aug 12 10:42	 .</a:t>
            </a:r>
            <a:br>
              <a:rPr lang="en-US" altLang="es-MX" sz="1800" i="1" smtClean="0"/>
            </a:br>
            <a:r>
              <a:rPr lang="en-US" altLang="es-MX" sz="1800" i="1" smtClean="0"/>
              <a:t>drwx------	3	juan	divcomp	512	Jan 17 12:23	.. </a:t>
            </a:r>
            <a:br>
              <a:rPr lang="en-US" altLang="es-MX" sz="1800" i="1" smtClean="0"/>
            </a:br>
            <a:r>
              <a:rPr lang="en-US" altLang="es-MX" sz="1800" i="1" smtClean="0"/>
              <a:t>-rw-r--r--	1 	juan	divcomp	   0 	Aug 23 21:30   	main.c</a:t>
            </a:r>
            <a:br>
              <a:rPr lang="en-US" altLang="es-MX" sz="1800" i="1" smtClean="0"/>
            </a:br>
            <a:r>
              <a:rPr lang="en-US" altLang="es-MX" sz="1800" i="1" smtClean="0"/>
              <a:t>-rw-r--r--	1 	juan 	divcomp    2048	Aug 12 11:02  	Fase3.c</a:t>
            </a:r>
          </a:p>
          <a:p>
            <a:pPr defTabSz="990600">
              <a:lnSpc>
                <a:spcPct val="95000"/>
              </a:lnSpc>
              <a:buFontTx/>
              <a:buNone/>
              <a:tabLst>
                <a:tab pos="1524000" algn="l"/>
                <a:tab pos="1905000" algn="l"/>
                <a:tab pos="2571750" algn="l"/>
                <a:tab pos="3714750" algn="l"/>
                <a:tab pos="4476750" algn="l"/>
                <a:tab pos="6000750" algn="l"/>
              </a:tabLst>
            </a:pPr>
            <a:r>
              <a:rPr lang="en-US" altLang="es-MX" sz="1800" i="1" smtClean="0"/>
              <a:t>csh&gt;</a:t>
            </a:r>
            <a:r>
              <a:rPr lang="en-US" altLang="es-MX" sz="1800" smtClean="0"/>
              <a:t>cd ../luis/dat</a:t>
            </a:r>
          </a:p>
          <a:p>
            <a:pPr defTabSz="990600">
              <a:lnSpc>
                <a:spcPct val="95000"/>
              </a:lnSpc>
              <a:buFontTx/>
              <a:buNone/>
              <a:tabLst>
                <a:tab pos="1524000" algn="l"/>
                <a:tab pos="1905000" algn="l"/>
                <a:tab pos="2571750" algn="l"/>
                <a:tab pos="3714750" algn="l"/>
                <a:tab pos="4476750" algn="l"/>
                <a:tab pos="6000750" algn="l"/>
              </a:tabLst>
            </a:pPr>
            <a:r>
              <a:rPr lang="en-US" altLang="es-MX" sz="1800" i="1" smtClean="0"/>
              <a:t>csh&gt;</a:t>
            </a:r>
            <a:r>
              <a:rPr lang="en-US" altLang="es-MX" sz="1800" smtClean="0"/>
              <a:t>ls -C</a:t>
            </a:r>
            <a:br>
              <a:rPr lang="en-US" altLang="es-MX" sz="1800" smtClean="0"/>
            </a:br>
            <a:r>
              <a:rPr lang="en-US" altLang="es-MX" sz="1800" i="1" smtClean="0"/>
              <a:t>cuenta  prod</a:t>
            </a:r>
          </a:p>
          <a:p>
            <a:pPr defTabSz="990600">
              <a:lnSpc>
                <a:spcPct val="95000"/>
              </a:lnSpc>
              <a:buFontTx/>
              <a:buNone/>
              <a:tabLst>
                <a:tab pos="1524000" algn="l"/>
                <a:tab pos="1905000" algn="l"/>
                <a:tab pos="2571750" algn="l"/>
                <a:tab pos="3714750" algn="l"/>
                <a:tab pos="4476750" algn="l"/>
                <a:tab pos="6000750" algn="l"/>
              </a:tabLst>
            </a:pPr>
            <a:r>
              <a:rPr lang="en-US" altLang="es-MX" sz="1800" i="1" smtClean="0"/>
              <a:t>csh&gt;</a:t>
            </a:r>
            <a:r>
              <a:rPr lang="en-US" altLang="es-MX" sz="1800" smtClean="0"/>
              <a:t>cd </a:t>
            </a:r>
          </a:p>
          <a:p>
            <a:pPr defTabSz="990600">
              <a:lnSpc>
                <a:spcPct val="95000"/>
              </a:lnSpc>
              <a:buFontTx/>
              <a:buNone/>
              <a:tabLst>
                <a:tab pos="1524000" algn="l"/>
                <a:tab pos="1905000" algn="l"/>
                <a:tab pos="2571750" algn="l"/>
                <a:tab pos="3714750" algn="l"/>
                <a:tab pos="4476750" algn="l"/>
                <a:tab pos="6000750" algn="l"/>
              </a:tabLst>
            </a:pPr>
            <a:r>
              <a:rPr lang="en-US" altLang="es-MX" sz="1800" i="1" smtClean="0"/>
              <a:t>csh&gt;</a:t>
            </a:r>
            <a:r>
              <a:rPr lang="en-US" altLang="es-MX" sz="1800" smtClean="0"/>
              <a:t>ls -CF</a:t>
            </a:r>
            <a:br>
              <a:rPr lang="en-US" altLang="es-MX" sz="1800" smtClean="0"/>
            </a:br>
            <a:r>
              <a:rPr lang="en-US" altLang="es-MX" sz="1800" i="1" smtClean="0"/>
              <a:t>memo proy/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7388" y="762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mtClean="0"/>
              <a:t>Redirector </a:t>
            </a:r>
            <a:r>
              <a:rPr lang="en-US" smtClean="0">
                <a:solidFill>
                  <a:srgbClr val="F35B1B"/>
                </a:solidFill>
              </a:rPr>
              <a:t>&gt;</a:t>
            </a:r>
            <a:endParaRPr lang="en-US" i="1" smtClean="0">
              <a:solidFill>
                <a:srgbClr val="F35B1B"/>
              </a:solidFill>
            </a:endParaRPr>
          </a:p>
        </p:txBody>
      </p:sp>
      <p:sp>
        <p:nvSpPr>
          <p:cNvPr id="19459" name="AutoShape 3"/>
          <p:cNvSpPr>
            <a:spLocks noGrp="1" noChangeArrowheads="1"/>
          </p:cNvSpPr>
          <p:nvPr>
            <p:ph type="body" idx="1"/>
          </p:nvPr>
        </p:nvSpPr>
        <p:spPr>
          <a:xfrm>
            <a:off x="588963" y="1135063"/>
            <a:ext cx="8158162" cy="5197475"/>
          </a:xfrm>
          <a:noFill/>
        </p:spPr>
        <p:txBody>
          <a:bodyPr/>
          <a:lstStyle/>
          <a:p>
            <a:pPr defTabSz="990600">
              <a:lnSpc>
                <a:spcPct val="95000"/>
              </a:lnSpc>
              <a:buFontTx/>
              <a:buNone/>
              <a:tabLst>
                <a:tab pos="1524000" algn="l"/>
                <a:tab pos="1905000" algn="l"/>
                <a:tab pos="2571750" algn="l"/>
                <a:tab pos="3714750" algn="l"/>
                <a:tab pos="4476750" algn="l"/>
                <a:tab pos="6000750" algn="l"/>
              </a:tabLst>
            </a:pPr>
            <a:r>
              <a:rPr lang="en-US" altLang="es-MX" sz="2000" smtClean="0"/>
              <a:t>Sirve para desviar la salida de un comando, de la terminal hacia un archivo.</a:t>
            </a:r>
            <a:endParaRPr lang="en-US" altLang="es-MX" sz="1800" i="1" smtClean="0"/>
          </a:p>
          <a:p>
            <a:pPr defTabSz="990600">
              <a:lnSpc>
                <a:spcPct val="95000"/>
              </a:lnSpc>
              <a:buFontTx/>
              <a:buNone/>
              <a:tabLst>
                <a:tab pos="1524000" algn="l"/>
                <a:tab pos="1905000" algn="l"/>
                <a:tab pos="2571750" algn="l"/>
                <a:tab pos="3714750" algn="l"/>
                <a:tab pos="4476750" algn="l"/>
                <a:tab pos="6000750" algn="l"/>
              </a:tabLst>
            </a:pPr>
            <a:r>
              <a:rPr lang="en-US" altLang="es-MX" sz="1800" i="1" smtClean="0"/>
              <a:t>csh&gt;</a:t>
            </a:r>
            <a:r>
              <a:rPr lang="en-US" altLang="es-MX" sz="1800" smtClean="0"/>
              <a:t>ls –alR &gt; sal.txt</a:t>
            </a:r>
            <a:endParaRPr lang="en-US" altLang="es-MX" sz="1800" i="1" smtClean="0"/>
          </a:p>
          <a:p>
            <a:pPr defTabSz="990600">
              <a:lnSpc>
                <a:spcPct val="95000"/>
              </a:lnSpc>
              <a:buFontTx/>
              <a:buNone/>
              <a:tabLst>
                <a:tab pos="1524000" algn="l"/>
                <a:tab pos="1905000" algn="l"/>
                <a:tab pos="2571750" algn="l"/>
                <a:tab pos="3714750" algn="l"/>
                <a:tab pos="4476750" algn="l"/>
                <a:tab pos="6000750" algn="l"/>
              </a:tabLst>
            </a:pPr>
            <a:r>
              <a:rPr lang="en-US" altLang="es-MX" sz="1800" i="1" smtClean="0"/>
              <a:t>csh&gt;</a:t>
            </a:r>
            <a:r>
              <a:rPr lang="en-US" altLang="es-MX" sz="1800" smtClean="0"/>
              <a:t>more sal.txt</a:t>
            </a:r>
          </a:p>
          <a:p>
            <a:pPr defTabSz="990600">
              <a:lnSpc>
                <a:spcPct val="95000"/>
              </a:lnSpc>
              <a:buFontTx/>
              <a:buNone/>
              <a:tabLst>
                <a:tab pos="1524000" algn="l"/>
                <a:tab pos="1905000" algn="l"/>
                <a:tab pos="2571750" algn="l"/>
                <a:tab pos="3714750" algn="l"/>
                <a:tab pos="4476750" algn="l"/>
                <a:tab pos="6000750" algn="l"/>
              </a:tabLst>
            </a:pPr>
            <a:r>
              <a:rPr lang="en-US" altLang="es-MX" sz="1800" i="1" smtClean="0"/>
              <a:t>total 6</a:t>
            </a:r>
            <a:br>
              <a:rPr lang="en-US" altLang="es-MX" sz="1800" i="1" smtClean="0"/>
            </a:br>
            <a:r>
              <a:rPr lang="en-US" altLang="es-MX" sz="1800" i="1" smtClean="0"/>
              <a:t>drwxr-xr-x	3	juan	divcomp	512	Jan  17 12:23	 .</a:t>
            </a:r>
            <a:br>
              <a:rPr lang="en-US" altLang="es-MX" sz="1800" i="1" smtClean="0"/>
            </a:br>
            <a:r>
              <a:rPr lang="en-US" altLang="es-MX" sz="1800" i="1" smtClean="0"/>
              <a:t>drwx------	4	root	sys	512	Jan 17  12:23	..</a:t>
            </a:r>
            <a:br>
              <a:rPr lang="en-US" altLang="es-MX" sz="1800" i="1" smtClean="0"/>
            </a:br>
            <a:r>
              <a:rPr lang="en-US" altLang="es-MX" sz="1800" i="1" smtClean="0"/>
              <a:t>-rw-r--r--	1 	juan  	divcomp     1230	Aug  9 17:30   	memo</a:t>
            </a:r>
            <a:br>
              <a:rPr lang="en-US" altLang="es-MX" sz="1800" i="1" smtClean="0"/>
            </a:br>
            <a:r>
              <a:rPr lang="en-US" altLang="es-MX" sz="1800" i="1" smtClean="0"/>
              <a:t>drwxt-xr-x	2 	juan	 divcomp	512  	Aug 12 10:42  	 proy</a:t>
            </a:r>
            <a:br>
              <a:rPr lang="en-US" altLang="es-MX" sz="1800" i="1" smtClean="0"/>
            </a:br>
            <a:r>
              <a:rPr lang="en-US" altLang="es-MX" sz="1800" i="1" smtClean="0"/>
              <a:t>./proy</a:t>
            </a:r>
            <a:br>
              <a:rPr lang="en-US" altLang="es-MX" sz="1800" i="1" smtClean="0"/>
            </a:br>
            <a:r>
              <a:rPr lang="en-US" altLang="es-MX" sz="1800" i="1" smtClean="0"/>
              <a:t>total 2</a:t>
            </a:r>
            <a:br>
              <a:rPr lang="en-US" altLang="es-MX" sz="1800" i="1" smtClean="0"/>
            </a:br>
            <a:r>
              <a:rPr lang="en-US" altLang="es-MX" sz="1800" i="1" smtClean="0"/>
              <a:t>drwxr-xr-x	2	juan	divcomp	512	Aug 12 10:42	 .</a:t>
            </a:r>
            <a:br>
              <a:rPr lang="en-US" altLang="es-MX" sz="1800" i="1" smtClean="0"/>
            </a:br>
            <a:r>
              <a:rPr lang="en-US" altLang="es-MX" sz="1800" i="1" smtClean="0"/>
              <a:t>drwx------	3	juan	divcomp	512	Jan 17 12:23	.. </a:t>
            </a:r>
            <a:br>
              <a:rPr lang="en-US" altLang="es-MX" sz="1800" i="1" smtClean="0"/>
            </a:br>
            <a:r>
              <a:rPr lang="en-US" altLang="es-MX" sz="1800" i="1" smtClean="0"/>
              <a:t>-rw-r--r--	1 	juan	divcomp	   0 	Aug 23 21:30   	main.c</a:t>
            </a:r>
            <a:br>
              <a:rPr lang="en-US" altLang="es-MX" sz="1800" i="1" smtClean="0"/>
            </a:br>
            <a:r>
              <a:rPr lang="en-US" altLang="es-MX" sz="1800" i="1" smtClean="0"/>
              <a:t>-rw-r--r--	1 	juan 	divcomp    2048	Aug 12 11:02  	Fase3.c</a:t>
            </a:r>
          </a:p>
          <a:p>
            <a:pPr defTabSz="990600">
              <a:lnSpc>
                <a:spcPct val="95000"/>
              </a:lnSpc>
              <a:buFontTx/>
              <a:buNone/>
              <a:tabLst>
                <a:tab pos="1524000" algn="l"/>
                <a:tab pos="1905000" algn="l"/>
                <a:tab pos="2571750" algn="l"/>
                <a:tab pos="3714750" algn="l"/>
                <a:tab pos="4476750" algn="l"/>
                <a:tab pos="6000750" algn="l"/>
              </a:tabLst>
            </a:pPr>
            <a:r>
              <a:rPr lang="en-US" altLang="es-MX" sz="1800" i="1" smtClean="0"/>
              <a:t>csh&gt;</a:t>
            </a:r>
          </a:p>
          <a:p>
            <a:pPr defTabSz="990600">
              <a:lnSpc>
                <a:spcPct val="95000"/>
              </a:lnSpc>
              <a:buFontTx/>
              <a:buNone/>
              <a:tabLst>
                <a:tab pos="1524000" algn="l"/>
                <a:tab pos="1905000" algn="l"/>
                <a:tab pos="2571750" algn="l"/>
                <a:tab pos="3714750" algn="l"/>
                <a:tab pos="4476750" algn="l"/>
                <a:tab pos="6000750" algn="l"/>
              </a:tabLst>
            </a:pPr>
            <a:r>
              <a:rPr lang="en-US" altLang="es-MX" sz="1800" i="1" smtClean="0"/>
              <a:t>csh&gt; </a:t>
            </a:r>
            <a:r>
              <a:rPr lang="en-US" altLang="es-MX" sz="1800" smtClean="0"/>
              <a:t>man ls &gt; ayudals.txt</a:t>
            </a:r>
          </a:p>
          <a:p>
            <a:pPr defTabSz="990600">
              <a:lnSpc>
                <a:spcPct val="95000"/>
              </a:lnSpc>
              <a:buFontTx/>
              <a:buNone/>
              <a:tabLst>
                <a:tab pos="1524000" algn="l"/>
                <a:tab pos="1905000" algn="l"/>
                <a:tab pos="2571750" algn="l"/>
                <a:tab pos="3714750" algn="l"/>
                <a:tab pos="4476750" algn="l"/>
                <a:tab pos="6000750" algn="l"/>
              </a:tabLst>
            </a:pPr>
            <a:r>
              <a:rPr lang="en-US" altLang="es-MX" sz="1800" i="1" smtClean="0"/>
              <a:t>csh&gt;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4098"/>
          <p:cNvSpPr>
            <a:spLocks noGrp="1" noChangeArrowheads="1"/>
          </p:cNvSpPr>
          <p:nvPr>
            <p:ph type="title"/>
          </p:nvPr>
        </p:nvSpPr>
        <p:spPr>
          <a:xfrm>
            <a:off x="904875" y="762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mtClean="0"/>
              <a:t>Comando </a:t>
            </a:r>
            <a:r>
              <a:rPr lang="en-US" i="1" smtClean="0">
                <a:solidFill>
                  <a:srgbClr val="F35B1B"/>
                </a:solidFill>
              </a:rPr>
              <a:t>mkdir</a:t>
            </a:r>
          </a:p>
        </p:txBody>
      </p:sp>
      <p:sp>
        <p:nvSpPr>
          <p:cNvPr id="20483" name="AutoShape 4099"/>
          <p:cNvSpPr>
            <a:spLocks noGrp="1" noChangeArrowheads="1"/>
          </p:cNvSpPr>
          <p:nvPr>
            <p:ph type="body" idx="1"/>
          </p:nvPr>
        </p:nvSpPr>
        <p:spPr>
          <a:xfrm>
            <a:off x="522288" y="1182688"/>
            <a:ext cx="8139112" cy="5254625"/>
          </a:xfrm>
          <a:noFill/>
        </p:spPr>
        <p:txBody>
          <a:bodyPr/>
          <a:lstStyle/>
          <a:p>
            <a:pPr>
              <a:buFontTx/>
              <a:buNone/>
            </a:pPr>
            <a:r>
              <a:rPr lang="en-US" altLang="es-MX" sz="2200" i="1" smtClean="0"/>
              <a:t>csh&gt;</a:t>
            </a:r>
            <a:r>
              <a:rPr lang="en-US" altLang="es-MX" sz="2200" smtClean="0"/>
              <a:t>pwd</a:t>
            </a:r>
            <a:br>
              <a:rPr lang="en-US" altLang="es-MX" sz="2200" smtClean="0"/>
            </a:br>
            <a:r>
              <a:rPr lang="en-US" altLang="es-MX" sz="2200" i="1" smtClean="0"/>
              <a:t>/usr/users/juan</a:t>
            </a:r>
          </a:p>
          <a:p>
            <a:pPr>
              <a:lnSpc>
                <a:spcPct val="95000"/>
              </a:lnSpc>
              <a:buFontTx/>
              <a:buNone/>
            </a:pPr>
            <a:r>
              <a:rPr lang="en-US" altLang="es-MX" sz="2200" i="1" smtClean="0"/>
              <a:t>csh&gt;</a:t>
            </a:r>
            <a:r>
              <a:rPr lang="en-US" altLang="es-MX" sz="2200" smtClean="0"/>
              <a:t>mkdir mail2 src1</a:t>
            </a:r>
          </a:p>
          <a:p>
            <a:pPr>
              <a:lnSpc>
                <a:spcPct val="95000"/>
              </a:lnSpc>
              <a:buFontTx/>
              <a:buNone/>
            </a:pPr>
            <a:r>
              <a:rPr lang="en-US" altLang="es-MX" sz="2200" i="1" smtClean="0"/>
              <a:t>csh&gt;</a:t>
            </a:r>
            <a:r>
              <a:rPr lang="en-US" altLang="es-MX" sz="2200" smtClean="0"/>
              <a:t>mkdir -p otros/informes/proy</a:t>
            </a:r>
          </a:p>
          <a:p>
            <a:pPr>
              <a:lnSpc>
                <a:spcPct val="95000"/>
              </a:lnSpc>
              <a:buFontTx/>
              <a:buNone/>
            </a:pPr>
            <a:r>
              <a:rPr lang="en-US" altLang="es-MX" sz="2200" i="1" smtClean="0"/>
              <a:t>csh&gt;</a:t>
            </a:r>
            <a:r>
              <a:rPr lang="en-US" altLang="es-MX" sz="2200" smtClean="0"/>
              <a:t>ls -R</a:t>
            </a:r>
            <a:r>
              <a:rPr lang="en-US" altLang="es-MX" sz="2200" i="1" smtClean="0"/>
              <a:t/>
            </a:r>
            <a:br>
              <a:rPr lang="en-US" altLang="es-MX" sz="2200" i="1" smtClean="0"/>
            </a:br>
            <a:r>
              <a:rPr lang="en-US" altLang="es-MX" sz="2200" i="1" smtClean="0"/>
              <a:t>mail2 memo otros proy src1</a:t>
            </a:r>
            <a:br>
              <a:rPr lang="en-US" altLang="es-MX" sz="2200" i="1" smtClean="0"/>
            </a:br>
            <a:r>
              <a:rPr lang="en-US" altLang="es-MX" sz="2200" i="1" smtClean="0"/>
              <a:t>./mail2:</a:t>
            </a:r>
            <a:br>
              <a:rPr lang="en-US" altLang="es-MX" sz="2200" i="1" smtClean="0"/>
            </a:br>
            <a:r>
              <a:rPr lang="en-US" altLang="es-MX" sz="2200" i="1" smtClean="0"/>
              <a:t>./otros:</a:t>
            </a:r>
            <a:br>
              <a:rPr lang="en-US" altLang="es-MX" sz="2200" i="1" smtClean="0"/>
            </a:br>
            <a:r>
              <a:rPr lang="en-US" altLang="es-MX" sz="2200" i="1" smtClean="0"/>
              <a:t>informes</a:t>
            </a:r>
            <a:br>
              <a:rPr lang="en-US" altLang="es-MX" sz="2200" i="1" smtClean="0"/>
            </a:br>
            <a:r>
              <a:rPr lang="en-US" altLang="es-MX" sz="2200" i="1" smtClean="0"/>
              <a:t>./otros/informes:</a:t>
            </a:r>
            <a:br>
              <a:rPr lang="en-US" altLang="es-MX" sz="2200" i="1" smtClean="0"/>
            </a:br>
            <a:r>
              <a:rPr lang="en-US" altLang="es-MX" sz="2200" i="1" smtClean="0"/>
              <a:t>proy</a:t>
            </a:r>
            <a:br>
              <a:rPr lang="en-US" altLang="es-MX" sz="2200" i="1" smtClean="0"/>
            </a:br>
            <a:r>
              <a:rPr lang="en-US" altLang="es-MX" sz="2200" i="1" smtClean="0"/>
              <a:t>./otros/informes/proy:</a:t>
            </a:r>
            <a:br>
              <a:rPr lang="en-US" altLang="es-MX" sz="2200" i="1" smtClean="0"/>
            </a:br>
            <a:r>
              <a:rPr lang="en-US" altLang="es-MX" sz="2200" i="1" smtClean="0"/>
              <a:t>./proy:</a:t>
            </a:r>
            <a:br>
              <a:rPr lang="en-US" altLang="es-MX" sz="2200" i="1" smtClean="0"/>
            </a:br>
            <a:r>
              <a:rPr lang="en-US" altLang="es-MX" sz="2200" i="1" smtClean="0"/>
              <a:t>fase3.c main.c</a:t>
            </a:r>
            <a:br>
              <a:rPr lang="en-US" altLang="es-MX" sz="2200" i="1" smtClean="0"/>
            </a:br>
            <a:r>
              <a:rPr lang="en-US" altLang="es-MX" sz="2200" i="1" smtClean="0"/>
              <a:t>./src1: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839788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mtClean="0"/>
              <a:t>Modelo general de UNIX</a:t>
            </a:r>
          </a:p>
        </p:txBody>
      </p:sp>
      <p:sp>
        <p:nvSpPr>
          <p:cNvPr id="3075" name="AutoShape 3"/>
          <p:cNvSpPr>
            <a:spLocks noGrp="1" noChangeArrowheads="1"/>
          </p:cNvSpPr>
          <p:nvPr>
            <p:ph type="body" sz="half" idx="2"/>
          </p:nvPr>
        </p:nvSpPr>
        <p:spPr>
          <a:xfrm>
            <a:off x="746125" y="3910013"/>
            <a:ext cx="7999413" cy="2543175"/>
          </a:xfrm>
          <a:noFill/>
        </p:spPr>
        <p:txBody>
          <a:bodyPr/>
          <a:lstStyle/>
          <a:p>
            <a:r>
              <a:rPr lang="en-US" altLang="es-MX" sz="3000" smtClean="0"/>
              <a:t>UNIX es un sistema operativo multiusuario y multiproceso</a:t>
            </a:r>
          </a:p>
          <a:p>
            <a:r>
              <a:rPr lang="en-US" altLang="es-MX" sz="3000" smtClean="0"/>
              <a:t>Un usuario se comunica con la computadora a través de una terminal</a:t>
            </a:r>
          </a:p>
          <a:p>
            <a:r>
              <a:rPr lang="es-ES_tradnl" altLang="es-MX" sz="3000" smtClean="0"/>
              <a:t>Información del S.O.:  </a:t>
            </a:r>
            <a:r>
              <a:rPr lang="es-ES_tradnl" altLang="es-MX" sz="3000" b="1" i="1" u="sng" smtClean="0"/>
              <a:t>tcsh&gt;</a:t>
            </a:r>
            <a:r>
              <a:rPr lang="es-ES_tradnl" altLang="es-MX" sz="3000" i="1" smtClean="0"/>
              <a:t> </a:t>
            </a:r>
            <a:r>
              <a:rPr lang="es-ES_tradnl" altLang="es-MX" sz="3000" i="1" smtClean="0">
                <a:solidFill>
                  <a:srgbClr val="F35B1B"/>
                </a:solidFill>
              </a:rPr>
              <a:t>uname -a</a:t>
            </a:r>
            <a:endParaRPr lang="en-US" altLang="es-MX" sz="3000" i="1" smtClean="0">
              <a:solidFill>
                <a:srgbClr val="F35B1B"/>
              </a:solidFill>
            </a:endParaRPr>
          </a:p>
        </p:txBody>
      </p:sp>
      <p:grpSp>
        <p:nvGrpSpPr>
          <p:cNvPr id="3076" name="Group 270"/>
          <p:cNvGrpSpPr>
            <a:grpSpLocks/>
          </p:cNvGrpSpPr>
          <p:nvPr/>
        </p:nvGrpSpPr>
        <p:grpSpPr bwMode="auto">
          <a:xfrm>
            <a:off x="2854325" y="1273175"/>
            <a:ext cx="3649663" cy="2395538"/>
            <a:chOff x="1798" y="802"/>
            <a:chExt cx="2299" cy="1509"/>
          </a:xfrm>
        </p:grpSpPr>
        <p:pic>
          <p:nvPicPr>
            <p:cNvPr id="3077" name="Picture 4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2" y="1486"/>
              <a:ext cx="631" cy="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78" name="Rectangle 5"/>
            <p:cNvSpPr>
              <a:spLocks noChangeArrowheads="1"/>
            </p:cNvSpPr>
            <p:nvPr/>
          </p:nvSpPr>
          <p:spPr bwMode="auto">
            <a:xfrm>
              <a:off x="1798" y="802"/>
              <a:ext cx="524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es-MX"/>
                <a:t>Terminal</a:t>
              </a:r>
            </a:p>
          </p:txBody>
        </p:sp>
        <p:sp>
          <p:nvSpPr>
            <p:cNvPr id="3079" name="Line 6"/>
            <p:cNvSpPr>
              <a:spLocks noChangeShapeType="1"/>
            </p:cNvSpPr>
            <p:nvPr/>
          </p:nvSpPr>
          <p:spPr bwMode="auto">
            <a:xfrm>
              <a:off x="2289" y="1196"/>
              <a:ext cx="456" cy="407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080" name="Line 7"/>
            <p:cNvSpPr>
              <a:spLocks noChangeShapeType="1"/>
            </p:cNvSpPr>
            <p:nvPr/>
          </p:nvSpPr>
          <p:spPr bwMode="auto">
            <a:xfrm flipV="1">
              <a:off x="2331" y="1849"/>
              <a:ext cx="414" cy="28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081" name="Line 8"/>
            <p:cNvSpPr>
              <a:spLocks noChangeShapeType="1"/>
            </p:cNvSpPr>
            <p:nvPr/>
          </p:nvSpPr>
          <p:spPr bwMode="auto">
            <a:xfrm flipH="1">
              <a:off x="3234" y="1252"/>
              <a:ext cx="484" cy="351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082" name="Line 9"/>
            <p:cNvSpPr>
              <a:spLocks noChangeShapeType="1"/>
            </p:cNvSpPr>
            <p:nvPr/>
          </p:nvSpPr>
          <p:spPr bwMode="auto">
            <a:xfrm flipH="1" flipV="1">
              <a:off x="3234" y="1888"/>
              <a:ext cx="400" cy="54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grpSp>
          <p:nvGrpSpPr>
            <p:cNvPr id="3083" name="Group 17"/>
            <p:cNvGrpSpPr>
              <a:grpSpLocks/>
            </p:cNvGrpSpPr>
            <p:nvPr/>
          </p:nvGrpSpPr>
          <p:grpSpPr bwMode="auto">
            <a:xfrm>
              <a:off x="1834" y="907"/>
              <a:ext cx="475" cy="336"/>
              <a:chOff x="1834" y="907"/>
              <a:chExt cx="475" cy="336"/>
            </a:xfrm>
          </p:grpSpPr>
          <p:sp>
            <p:nvSpPr>
              <p:cNvPr id="3336" name="Freeform 10"/>
              <p:cNvSpPr>
                <a:spLocks/>
              </p:cNvSpPr>
              <p:nvPr/>
            </p:nvSpPr>
            <p:spPr bwMode="auto">
              <a:xfrm>
                <a:off x="1834" y="907"/>
                <a:ext cx="475" cy="336"/>
              </a:xfrm>
              <a:custGeom>
                <a:avLst/>
                <a:gdLst>
                  <a:gd name="T0" fmla="*/ 0 w 475"/>
                  <a:gd name="T1" fmla="*/ 17 h 336"/>
                  <a:gd name="T2" fmla="*/ 0 w 475"/>
                  <a:gd name="T3" fmla="*/ 315 h 336"/>
                  <a:gd name="T4" fmla="*/ 0 w 475"/>
                  <a:gd name="T5" fmla="*/ 317 h 336"/>
                  <a:gd name="T6" fmla="*/ 1 w 475"/>
                  <a:gd name="T7" fmla="*/ 320 h 336"/>
                  <a:gd name="T8" fmla="*/ 2 w 475"/>
                  <a:gd name="T9" fmla="*/ 322 h 336"/>
                  <a:gd name="T10" fmla="*/ 3 w 475"/>
                  <a:gd name="T11" fmla="*/ 323 h 336"/>
                  <a:gd name="T12" fmla="*/ 5 w 475"/>
                  <a:gd name="T13" fmla="*/ 325 h 336"/>
                  <a:gd name="T14" fmla="*/ 7 w 475"/>
                  <a:gd name="T15" fmla="*/ 326 h 336"/>
                  <a:gd name="T16" fmla="*/ 8 w 475"/>
                  <a:gd name="T17" fmla="*/ 327 h 336"/>
                  <a:gd name="T18" fmla="*/ 10 w 475"/>
                  <a:gd name="T19" fmla="*/ 327 h 336"/>
                  <a:gd name="T20" fmla="*/ 112 w 475"/>
                  <a:gd name="T21" fmla="*/ 333 h 336"/>
                  <a:gd name="T22" fmla="*/ 237 w 475"/>
                  <a:gd name="T23" fmla="*/ 335 h 336"/>
                  <a:gd name="T24" fmla="*/ 354 w 475"/>
                  <a:gd name="T25" fmla="*/ 333 h 336"/>
                  <a:gd name="T26" fmla="*/ 462 w 475"/>
                  <a:gd name="T27" fmla="*/ 327 h 336"/>
                  <a:gd name="T28" fmla="*/ 465 w 475"/>
                  <a:gd name="T29" fmla="*/ 327 h 336"/>
                  <a:gd name="T30" fmla="*/ 469 w 475"/>
                  <a:gd name="T31" fmla="*/ 326 h 336"/>
                  <a:gd name="T32" fmla="*/ 471 w 475"/>
                  <a:gd name="T33" fmla="*/ 324 h 336"/>
                  <a:gd name="T34" fmla="*/ 473 w 475"/>
                  <a:gd name="T35" fmla="*/ 322 h 336"/>
                  <a:gd name="T36" fmla="*/ 474 w 475"/>
                  <a:gd name="T37" fmla="*/ 318 h 336"/>
                  <a:gd name="T38" fmla="*/ 474 w 475"/>
                  <a:gd name="T39" fmla="*/ 316 h 336"/>
                  <a:gd name="T40" fmla="*/ 474 w 475"/>
                  <a:gd name="T41" fmla="*/ 313 h 336"/>
                  <a:gd name="T42" fmla="*/ 474 w 475"/>
                  <a:gd name="T43" fmla="*/ 17 h 336"/>
                  <a:gd name="T44" fmla="*/ 474 w 475"/>
                  <a:gd name="T45" fmla="*/ 13 h 336"/>
                  <a:gd name="T46" fmla="*/ 472 w 475"/>
                  <a:gd name="T47" fmla="*/ 10 h 336"/>
                  <a:gd name="T48" fmla="*/ 470 w 475"/>
                  <a:gd name="T49" fmla="*/ 8 h 336"/>
                  <a:gd name="T50" fmla="*/ 467 w 475"/>
                  <a:gd name="T51" fmla="*/ 6 h 336"/>
                  <a:gd name="T52" fmla="*/ 464 w 475"/>
                  <a:gd name="T53" fmla="*/ 5 h 336"/>
                  <a:gd name="T54" fmla="*/ 461 w 475"/>
                  <a:gd name="T55" fmla="*/ 5 h 336"/>
                  <a:gd name="T56" fmla="*/ 350 w 475"/>
                  <a:gd name="T57" fmla="*/ 1 h 336"/>
                  <a:gd name="T58" fmla="*/ 237 w 475"/>
                  <a:gd name="T59" fmla="*/ 0 h 336"/>
                  <a:gd name="T60" fmla="*/ 122 w 475"/>
                  <a:gd name="T61" fmla="*/ 2 h 336"/>
                  <a:gd name="T62" fmla="*/ 15 w 475"/>
                  <a:gd name="T63" fmla="*/ 5 h 336"/>
                  <a:gd name="T64" fmla="*/ 12 w 475"/>
                  <a:gd name="T65" fmla="*/ 5 h 336"/>
                  <a:gd name="T66" fmla="*/ 9 w 475"/>
                  <a:gd name="T67" fmla="*/ 6 h 336"/>
                  <a:gd name="T68" fmla="*/ 7 w 475"/>
                  <a:gd name="T69" fmla="*/ 6 h 336"/>
                  <a:gd name="T70" fmla="*/ 4 w 475"/>
                  <a:gd name="T71" fmla="*/ 8 h 336"/>
                  <a:gd name="T72" fmla="*/ 3 w 475"/>
                  <a:gd name="T73" fmla="*/ 10 h 336"/>
                  <a:gd name="T74" fmla="*/ 1 w 475"/>
                  <a:gd name="T75" fmla="*/ 12 h 336"/>
                  <a:gd name="T76" fmla="*/ 0 w 475"/>
                  <a:gd name="T77" fmla="*/ 14 h 336"/>
                  <a:gd name="T78" fmla="*/ 0 w 475"/>
                  <a:gd name="T79" fmla="*/ 17 h 3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475"/>
                  <a:gd name="T121" fmla="*/ 0 h 336"/>
                  <a:gd name="T122" fmla="*/ 475 w 475"/>
                  <a:gd name="T123" fmla="*/ 336 h 33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475" h="336">
                    <a:moveTo>
                      <a:pt x="0" y="17"/>
                    </a:moveTo>
                    <a:lnTo>
                      <a:pt x="0" y="315"/>
                    </a:lnTo>
                    <a:lnTo>
                      <a:pt x="0" y="317"/>
                    </a:lnTo>
                    <a:lnTo>
                      <a:pt x="1" y="320"/>
                    </a:lnTo>
                    <a:lnTo>
                      <a:pt x="2" y="322"/>
                    </a:lnTo>
                    <a:lnTo>
                      <a:pt x="3" y="323"/>
                    </a:lnTo>
                    <a:lnTo>
                      <a:pt x="5" y="325"/>
                    </a:lnTo>
                    <a:lnTo>
                      <a:pt x="7" y="326"/>
                    </a:lnTo>
                    <a:lnTo>
                      <a:pt x="8" y="327"/>
                    </a:lnTo>
                    <a:lnTo>
                      <a:pt x="10" y="327"/>
                    </a:lnTo>
                    <a:lnTo>
                      <a:pt x="112" y="333"/>
                    </a:lnTo>
                    <a:lnTo>
                      <a:pt x="237" y="335"/>
                    </a:lnTo>
                    <a:lnTo>
                      <a:pt x="354" y="333"/>
                    </a:lnTo>
                    <a:lnTo>
                      <a:pt x="462" y="327"/>
                    </a:lnTo>
                    <a:lnTo>
                      <a:pt x="465" y="327"/>
                    </a:lnTo>
                    <a:lnTo>
                      <a:pt x="469" y="326"/>
                    </a:lnTo>
                    <a:lnTo>
                      <a:pt x="471" y="324"/>
                    </a:lnTo>
                    <a:lnTo>
                      <a:pt x="473" y="322"/>
                    </a:lnTo>
                    <a:lnTo>
                      <a:pt x="474" y="318"/>
                    </a:lnTo>
                    <a:lnTo>
                      <a:pt x="474" y="316"/>
                    </a:lnTo>
                    <a:lnTo>
                      <a:pt x="474" y="313"/>
                    </a:lnTo>
                    <a:lnTo>
                      <a:pt x="474" y="17"/>
                    </a:lnTo>
                    <a:lnTo>
                      <a:pt x="474" y="13"/>
                    </a:lnTo>
                    <a:lnTo>
                      <a:pt x="472" y="10"/>
                    </a:lnTo>
                    <a:lnTo>
                      <a:pt x="470" y="8"/>
                    </a:lnTo>
                    <a:lnTo>
                      <a:pt x="467" y="6"/>
                    </a:lnTo>
                    <a:lnTo>
                      <a:pt x="464" y="5"/>
                    </a:lnTo>
                    <a:lnTo>
                      <a:pt x="461" y="5"/>
                    </a:lnTo>
                    <a:lnTo>
                      <a:pt x="350" y="1"/>
                    </a:lnTo>
                    <a:lnTo>
                      <a:pt x="237" y="0"/>
                    </a:lnTo>
                    <a:lnTo>
                      <a:pt x="122" y="2"/>
                    </a:lnTo>
                    <a:lnTo>
                      <a:pt x="15" y="5"/>
                    </a:lnTo>
                    <a:lnTo>
                      <a:pt x="12" y="5"/>
                    </a:lnTo>
                    <a:lnTo>
                      <a:pt x="9" y="6"/>
                    </a:lnTo>
                    <a:lnTo>
                      <a:pt x="7" y="6"/>
                    </a:lnTo>
                    <a:lnTo>
                      <a:pt x="4" y="8"/>
                    </a:lnTo>
                    <a:lnTo>
                      <a:pt x="3" y="10"/>
                    </a:lnTo>
                    <a:lnTo>
                      <a:pt x="1" y="12"/>
                    </a:lnTo>
                    <a:lnTo>
                      <a:pt x="0" y="14"/>
                    </a:lnTo>
                    <a:lnTo>
                      <a:pt x="0" y="17"/>
                    </a:lnTo>
                  </a:path>
                </a:pathLst>
              </a:custGeom>
              <a:solidFill>
                <a:srgbClr val="DFDF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s-MX"/>
              </a:p>
            </p:txBody>
          </p:sp>
          <p:grpSp>
            <p:nvGrpSpPr>
              <p:cNvPr id="3337" name="Group 15"/>
              <p:cNvGrpSpPr>
                <a:grpSpLocks/>
              </p:cNvGrpSpPr>
              <p:nvPr/>
            </p:nvGrpSpPr>
            <p:grpSpPr bwMode="auto">
              <a:xfrm>
                <a:off x="1880" y="942"/>
                <a:ext cx="384" cy="263"/>
                <a:chOff x="1880" y="942"/>
                <a:chExt cx="384" cy="263"/>
              </a:xfrm>
            </p:grpSpPr>
            <p:sp>
              <p:nvSpPr>
                <p:cNvPr id="3339" name="Freeform 11"/>
                <p:cNvSpPr>
                  <a:spLocks/>
                </p:cNvSpPr>
                <p:nvPr/>
              </p:nvSpPr>
              <p:spPr bwMode="auto">
                <a:xfrm>
                  <a:off x="1880" y="942"/>
                  <a:ext cx="384" cy="263"/>
                </a:xfrm>
                <a:custGeom>
                  <a:avLst/>
                  <a:gdLst>
                    <a:gd name="T0" fmla="*/ 0 w 384"/>
                    <a:gd name="T1" fmla="*/ 14 h 263"/>
                    <a:gd name="T2" fmla="*/ 0 w 384"/>
                    <a:gd name="T3" fmla="*/ 247 h 263"/>
                    <a:gd name="T4" fmla="*/ 0 w 384"/>
                    <a:gd name="T5" fmla="*/ 249 h 263"/>
                    <a:gd name="T6" fmla="*/ 0 w 384"/>
                    <a:gd name="T7" fmla="*/ 251 h 263"/>
                    <a:gd name="T8" fmla="*/ 1 w 384"/>
                    <a:gd name="T9" fmla="*/ 252 h 263"/>
                    <a:gd name="T10" fmla="*/ 2 w 384"/>
                    <a:gd name="T11" fmla="*/ 253 h 263"/>
                    <a:gd name="T12" fmla="*/ 4 w 384"/>
                    <a:gd name="T13" fmla="*/ 255 h 263"/>
                    <a:gd name="T14" fmla="*/ 5 w 384"/>
                    <a:gd name="T15" fmla="*/ 256 h 263"/>
                    <a:gd name="T16" fmla="*/ 7 w 384"/>
                    <a:gd name="T17" fmla="*/ 256 h 263"/>
                    <a:gd name="T18" fmla="*/ 8 w 384"/>
                    <a:gd name="T19" fmla="*/ 257 h 263"/>
                    <a:gd name="T20" fmla="*/ 90 w 384"/>
                    <a:gd name="T21" fmla="*/ 261 h 263"/>
                    <a:gd name="T22" fmla="*/ 191 w 384"/>
                    <a:gd name="T23" fmla="*/ 262 h 263"/>
                    <a:gd name="T24" fmla="*/ 285 w 384"/>
                    <a:gd name="T25" fmla="*/ 261 h 263"/>
                    <a:gd name="T26" fmla="*/ 373 w 384"/>
                    <a:gd name="T27" fmla="*/ 257 h 263"/>
                    <a:gd name="T28" fmla="*/ 375 w 384"/>
                    <a:gd name="T29" fmla="*/ 256 h 263"/>
                    <a:gd name="T30" fmla="*/ 378 w 384"/>
                    <a:gd name="T31" fmla="*/ 255 h 263"/>
                    <a:gd name="T32" fmla="*/ 380 w 384"/>
                    <a:gd name="T33" fmla="*/ 254 h 263"/>
                    <a:gd name="T34" fmla="*/ 382 w 384"/>
                    <a:gd name="T35" fmla="*/ 252 h 263"/>
                    <a:gd name="T36" fmla="*/ 383 w 384"/>
                    <a:gd name="T37" fmla="*/ 249 h 263"/>
                    <a:gd name="T38" fmla="*/ 383 w 384"/>
                    <a:gd name="T39" fmla="*/ 247 h 263"/>
                    <a:gd name="T40" fmla="*/ 383 w 384"/>
                    <a:gd name="T41" fmla="*/ 245 h 263"/>
                    <a:gd name="T42" fmla="*/ 383 w 384"/>
                    <a:gd name="T43" fmla="*/ 14 h 263"/>
                    <a:gd name="T44" fmla="*/ 383 w 384"/>
                    <a:gd name="T45" fmla="*/ 11 h 263"/>
                    <a:gd name="T46" fmla="*/ 381 w 384"/>
                    <a:gd name="T47" fmla="*/ 9 h 263"/>
                    <a:gd name="T48" fmla="*/ 379 w 384"/>
                    <a:gd name="T49" fmla="*/ 7 h 263"/>
                    <a:gd name="T50" fmla="*/ 377 w 384"/>
                    <a:gd name="T51" fmla="*/ 5 h 263"/>
                    <a:gd name="T52" fmla="*/ 374 w 384"/>
                    <a:gd name="T53" fmla="*/ 5 h 263"/>
                    <a:gd name="T54" fmla="*/ 372 w 384"/>
                    <a:gd name="T55" fmla="*/ 5 h 263"/>
                    <a:gd name="T56" fmla="*/ 283 w 384"/>
                    <a:gd name="T57" fmla="*/ 1 h 263"/>
                    <a:gd name="T58" fmla="*/ 191 w 384"/>
                    <a:gd name="T59" fmla="*/ 0 h 263"/>
                    <a:gd name="T60" fmla="*/ 98 w 384"/>
                    <a:gd name="T61" fmla="*/ 2 h 263"/>
                    <a:gd name="T62" fmla="*/ 11 w 384"/>
                    <a:gd name="T63" fmla="*/ 5 h 263"/>
                    <a:gd name="T64" fmla="*/ 9 w 384"/>
                    <a:gd name="T65" fmla="*/ 5 h 263"/>
                    <a:gd name="T66" fmla="*/ 7 w 384"/>
                    <a:gd name="T67" fmla="*/ 5 h 263"/>
                    <a:gd name="T68" fmla="*/ 5 w 384"/>
                    <a:gd name="T69" fmla="*/ 6 h 263"/>
                    <a:gd name="T70" fmla="*/ 3 w 384"/>
                    <a:gd name="T71" fmla="*/ 7 h 263"/>
                    <a:gd name="T72" fmla="*/ 2 w 384"/>
                    <a:gd name="T73" fmla="*/ 8 h 263"/>
                    <a:gd name="T74" fmla="*/ 0 w 384"/>
                    <a:gd name="T75" fmla="*/ 10 h 263"/>
                    <a:gd name="T76" fmla="*/ 0 w 384"/>
                    <a:gd name="T77" fmla="*/ 11 h 263"/>
                    <a:gd name="T78" fmla="*/ 0 w 384"/>
                    <a:gd name="T79" fmla="*/ 14 h 263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w 384"/>
                    <a:gd name="T121" fmla="*/ 0 h 263"/>
                    <a:gd name="T122" fmla="*/ 384 w 384"/>
                    <a:gd name="T123" fmla="*/ 263 h 263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T120" t="T121" r="T122" b="T123"/>
                  <a:pathLst>
                    <a:path w="384" h="263">
                      <a:moveTo>
                        <a:pt x="0" y="14"/>
                      </a:moveTo>
                      <a:lnTo>
                        <a:pt x="0" y="247"/>
                      </a:lnTo>
                      <a:lnTo>
                        <a:pt x="0" y="249"/>
                      </a:lnTo>
                      <a:lnTo>
                        <a:pt x="0" y="251"/>
                      </a:lnTo>
                      <a:lnTo>
                        <a:pt x="1" y="252"/>
                      </a:lnTo>
                      <a:lnTo>
                        <a:pt x="2" y="253"/>
                      </a:lnTo>
                      <a:lnTo>
                        <a:pt x="4" y="255"/>
                      </a:lnTo>
                      <a:lnTo>
                        <a:pt x="5" y="256"/>
                      </a:lnTo>
                      <a:lnTo>
                        <a:pt x="7" y="256"/>
                      </a:lnTo>
                      <a:lnTo>
                        <a:pt x="8" y="257"/>
                      </a:lnTo>
                      <a:lnTo>
                        <a:pt x="90" y="261"/>
                      </a:lnTo>
                      <a:lnTo>
                        <a:pt x="191" y="262"/>
                      </a:lnTo>
                      <a:lnTo>
                        <a:pt x="285" y="261"/>
                      </a:lnTo>
                      <a:lnTo>
                        <a:pt x="373" y="257"/>
                      </a:lnTo>
                      <a:lnTo>
                        <a:pt x="375" y="256"/>
                      </a:lnTo>
                      <a:lnTo>
                        <a:pt x="378" y="255"/>
                      </a:lnTo>
                      <a:lnTo>
                        <a:pt x="380" y="254"/>
                      </a:lnTo>
                      <a:lnTo>
                        <a:pt x="382" y="252"/>
                      </a:lnTo>
                      <a:lnTo>
                        <a:pt x="383" y="249"/>
                      </a:lnTo>
                      <a:lnTo>
                        <a:pt x="383" y="247"/>
                      </a:lnTo>
                      <a:lnTo>
                        <a:pt x="383" y="245"/>
                      </a:lnTo>
                      <a:lnTo>
                        <a:pt x="383" y="14"/>
                      </a:lnTo>
                      <a:lnTo>
                        <a:pt x="383" y="11"/>
                      </a:lnTo>
                      <a:lnTo>
                        <a:pt x="381" y="9"/>
                      </a:lnTo>
                      <a:lnTo>
                        <a:pt x="379" y="7"/>
                      </a:lnTo>
                      <a:lnTo>
                        <a:pt x="377" y="5"/>
                      </a:lnTo>
                      <a:lnTo>
                        <a:pt x="374" y="5"/>
                      </a:lnTo>
                      <a:lnTo>
                        <a:pt x="372" y="5"/>
                      </a:lnTo>
                      <a:lnTo>
                        <a:pt x="283" y="1"/>
                      </a:lnTo>
                      <a:lnTo>
                        <a:pt x="191" y="0"/>
                      </a:lnTo>
                      <a:lnTo>
                        <a:pt x="98" y="2"/>
                      </a:lnTo>
                      <a:lnTo>
                        <a:pt x="11" y="5"/>
                      </a:lnTo>
                      <a:lnTo>
                        <a:pt x="9" y="5"/>
                      </a:lnTo>
                      <a:lnTo>
                        <a:pt x="7" y="5"/>
                      </a:lnTo>
                      <a:lnTo>
                        <a:pt x="5" y="6"/>
                      </a:lnTo>
                      <a:lnTo>
                        <a:pt x="3" y="7"/>
                      </a:lnTo>
                      <a:lnTo>
                        <a:pt x="2" y="8"/>
                      </a:lnTo>
                      <a:lnTo>
                        <a:pt x="0" y="10"/>
                      </a:lnTo>
                      <a:lnTo>
                        <a:pt x="0" y="11"/>
                      </a:lnTo>
                      <a:lnTo>
                        <a:pt x="0" y="14"/>
                      </a:lnTo>
                    </a:path>
                  </a:pathLst>
                </a:custGeom>
                <a:solidFill>
                  <a:schemeClr val="tx1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3340" name="Freeform 12"/>
                <p:cNvSpPr>
                  <a:spLocks/>
                </p:cNvSpPr>
                <p:nvPr/>
              </p:nvSpPr>
              <p:spPr bwMode="auto">
                <a:xfrm>
                  <a:off x="1881" y="1073"/>
                  <a:ext cx="382" cy="132"/>
                </a:xfrm>
                <a:custGeom>
                  <a:avLst/>
                  <a:gdLst>
                    <a:gd name="T0" fmla="*/ 0 w 382"/>
                    <a:gd name="T1" fmla="*/ 121 h 132"/>
                    <a:gd name="T2" fmla="*/ 1 w 382"/>
                    <a:gd name="T3" fmla="*/ 122 h 132"/>
                    <a:gd name="T4" fmla="*/ 3 w 382"/>
                    <a:gd name="T5" fmla="*/ 124 h 132"/>
                    <a:gd name="T6" fmla="*/ 4 w 382"/>
                    <a:gd name="T7" fmla="*/ 125 h 132"/>
                    <a:gd name="T8" fmla="*/ 6 w 382"/>
                    <a:gd name="T9" fmla="*/ 125 h 132"/>
                    <a:gd name="T10" fmla="*/ 7 w 382"/>
                    <a:gd name="T11" fmla="*/ 126 h 132"/>
                    <a:gd name="T12" fmla="*/ 89 w 382"/>
                    <a:gd name="T13" fmla="*/ 130 h 132"/>
                    <a:gd name="T14" fmla="*/ 190 w 382"/>
                    <a:gd name="T15" fmla="*/ 131 h 132"/>
                    <a:gd name="T16" fmla="*/ 284 w 382"/>
                    <a:gd name="T17" fmla="*/ 130 h 132"/>
                    <a:gd name="T18" fmla="*/ 372 w 382"/>
                    <a:gd name="T19" fmla="*/ 126 h 132"/>
                    <a:gd name="T20" fmla="*/ 374 w 382"/>
                    <a:gd name="T21" fmla="*/ 125 h 132"/>
                    <a:gd name="T22" fmla="*/ 377 w 382"/>
                    <a:gd name="T23" fmla="*/ 124 h 132"/>
                    <a:gd name="T24" fmla="*/ 379 w 382"/>
                    <a:gd name="T25" fmla="*/ 123 h 132"/>
                    <a:gd name="T26" fmla="*/ 381 w 382"/>
                    <a:gd name="T27" fmla="*/ 121 h 132"/>
                    <a:gd name="T28" fmla="*/ 190 w 382"/>
                    <a:gd name="T29" fmla="*/ 0 h 132"/>
                    <a:gd name="T30" fmla="*/ 0 w 382"/>
                    <a:gd name="T31" fmla="*/ 121 h 132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382"/>
                    <a:gd name="T49" fmla="*/ 0 h 132"/>
                    <a:gd name="T50" fmla="*/ 382 w 382"/>
                    <a:gd name="T51" fmla="*/ 132 h 132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382" h="132">
                      <a:moveTo>
                        <a:pt x="0" y="121"/>
                      </a:moveTo>
                      <a:lnTo>
                        <a:pt x="1" y="122"/>
                      </a:lnTo>
                      <a:lnTo>
                        <a:pt x="3" y="124"/>
                      </a:lnTo>
                      <a:lnTo>
                        <a:pt x="4" y="125"/>
                      </a:lnTo>
                      <a:lnTo>
                        <a:pt x="6" y="125"/>
                      </a:lnTo>
                      <a:lnTo>
                        <a:pt x="7" y="126"/>
                      </a:lnTo>
                      <a:lnTo>
                        <a:pt x="89" y="130"/>
                      </a:lnTo>
                      <a:lnTo>
                        <a:pt x="190" y="131"/>
                      </a:lnTo>
                      <a:lnTo>
                        <a:pt x="284" y="130"/>
                      </a:lnTo>
                      <a:lnTo>
                        <a:pt x="372" y="126"/>
                      </a:lnTo>
                      <a:lnTo>
                        <a:pt x="374" y="125"/>
                      </a:lnTo>
                      <a:lnTo>
                        <a:pt x="377" y="124"/>
                      </a:lnTo>
                      <a:lnTo>
                        <a:pt x="379" y="123"/>
                      </a:lnTo>
                      <a:lnTo>
                        <a:pt x="381" y="121"/>
                      </a:lnTo>
                      <a:lnTo>
                        <a:pt x="190" y="0"/>
                      </a:lnTo>
                      <a:lnTo>
                        <a:pt x="0" y="121"/>
                      </a:lnTo>
                    </a:path>
                  </a:pathLst>
                </a:custGeom>
                <a:solidFill>
                  <a:schemeClr val="tx1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3341" name="Freeform 13"/>
                <p:cNvSpPr>
                  <a:spLocks/>
                </p:cNvSpPr>
                <p:nvPr/>
              </p:nvSpPr>
              <p:spPr bwMode="auto">
                <a:xfrm>
                  <a:off x="1882" y="942"/>
                  <a:ext cx="378" cy="132"/>
                </a:xfrm>
                <a:custGeom>
                  <a:avLst/>
                  <a:gdLst>
                    <a:gd name="T0" fmla="*/ 189 w 378"/>
                    <a:gd name="T1" fmla="*/ 131 h 132"/>
                    <a:gd name="T2" fmla="*/ 377 w 378"/>
                    <a:gd name="T3" fmla="*/ 6 h 132"/>
                    <a:gd name="T4" fmla="*/ 375 w 378"/>
                    <a:gd name="T5" fmla="*/ 5 h 132"/>
                    <a:gd name="T6" fmla="*/ 372 w 378"/>
                    <a:gd name="T7" fmla="*/ 4 h 132"/>
                    <a:gd name="T8" fmla="*/ 370 w 378"/>
                    <a:gd name="T9" fmla="*/ 4 h 132"/>
                    <a:gd name="T10" fmla="*/ 281 w 378"/>
                    <a:gd name="T11" fmla="*/ 1 h 132"/>
                    <a:gd name="T12" fmla="*/ 189 w 378"/>
                    <a:gd name="T13" fmla="*/ 0 h 132"/>
                    <a:gd name="T14" fmla="*/ 96 w 378"/>
                    <a:gd name="T15" fmla="*/ 2 h 132"/>
                    <a:gd name="T16" fmla="*/ 9 w 378"/>
                    <a:gd name="T17" fmla="*/ 4 h 132"/>
                    <a:gd name="T18" fmla="*/ 7 w 378"/>
                    <a:gd name="T19" fmla="*/ 4 h 132"/>
                    <a:gd name="T20" fmla="*/ 5 w 378"/>
                    <a:gd name="T21" fmla="*/ 5 h 132"/>
                    <a:gd name="T22" fmla="*/ 3 w 378"/>
                    <a:gd name="T23" fmla="*/ 5 h 132"/>
                    <a:gd name="T24" fmla="*/ 1 w 378"/>
                    <a:gd name="T25" fmla="*/ 6 h 132"/>
                    <a:gd name="T26" fmla="*/ 0 w 378"/>
                    <a:gd name="T27" fmla="*/ 8 h 132"/>
                    <a:gd name="T28" fmla="*/ 189 w 378"/>
                    <a:gd name="T29" fmla="*/ 131 h 132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378"/>
                    <a:gd name="T46" fmla="*/ 0 h 132"/>
                    <a:gd name="T47" fmla="*/ 378 w 378"/>
                    <a:gd name="T48" fmla="*/ 132 h 132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378" h="132">
                      <a:moveTo>
                        <a:pt x="189" y="131"/>
                      </a:moveTo>
                      <a:lnTo>
                        <a:pt x="377" y="6"/>
                      </a:lnTo>
                      <a:lnTo>
                        <a:pt x="375" y="5"/>
                      </a:lnTo>
                      <a:lnTo>
                        <a:pt x="372" y="4"/>
                      </a:lnTo>
                      <a:lnTo>
                        <a:pt x="370" y="4"/>
                      </a:lnTo>
                      <a:lnTo>
                        <a:pt x="281" y="1"/>
                      </a:lnTo>
                      <a:lnTo>
                        <a:pt x="189" y="0"/>
                      </a:lnTo>
                      <a:lnTo>
                        <a:pt x="96" y="2"/>
                      </a:lnTo>
                      <a:lnTo>
                        <a:pt x="9" y="4"/>
                      </a:lnTo>
                      <a:lnTo>
                        <a:pt x="7" y="4"/>
                      </a:lnTo>
                      <a:lnTo>
                        <a:pt x="5" y="5"/>
                      </a:lnTo>
                      <a:lnTo>
                        <a:pt x="3" y="5"/>
                      </a:lnTo>
                      <a:lnTo>
                        <a:pt x="1" y="6"/>
                      </a:lnTo>
                      <a:lnTo>
                        <a:pt x="0" y="8"/>
                      </a:lnTo>
                      <a:lnTo>
                        <a:pt x="189" y="131"/>
                      </a:lnTo>
                    </a:path>
                  </a:pathLst>
                </a:custGeom>
                <a:solidFill>
                  <a:schemeClr val="tx1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3342" name="Freeform 14"/>
                <p:cNvSpPr>
                  <a:spLocks/>
                </p:cNvSpPr>
                <p:nvPr/>
              </p:nvSpPr>
              <p:spPr bwMode="auto">
                <a:xfrm>
                  <a:off x="1892" y="951"/>
                  <a:ext cx="359" cy="246"/>
                </a:xfrm>
                <a:custGeom>
                  <a:avLst/>
                  <a:gdLst>
                    <a:gd name="T0" fmla="*/ 0 w 359"/>
                    <a:gd name="T1" fmla="*/ 12 h 246"/>
                    <a:gd name="T2" fmla="*/ 0 w 359"/>
                    <a:gd name="T3" fmla="*/ 230 h 246"/>
                    <a:gd name="T4" fmla="*/ 0 w 359"/>
                    <a:gd name="T5" fmla="*/ 232 h 246"/>
                    <a:gd name="T6" fmla="*/ 1 w 359"/>
                    <a:gd name="T7" fmla="*/ 234 h 246"/>
                    <a:gd name="T8" fmla="*/ 1 w 359"/>
                    <a:gd name="T9" fmla="*/ 235 h 246"/>
                    <a:gd name="T10" fmla="*/ 2 w 359"/>
                    <a:gd name="T11" fmla="*/ 237 h 246"/>
                    <a:gd name="T12" fmla="*/ 4 w 359"/>
                    <a:gd name="T13" fmla="*/ 238 h 246"/>
                    <a:gd name="T14" fmla="*/ 5 w 359"/>
                    <a:gd name="T15" fmla="*/ 239 h 246"/>
                    <a:gd name="T16" fmla="*/ 6 w 359"/>
                    <a:gd name="T17" fmla="*/ 239 h 246"/>
                    <a:gd name="T18" fmla="*/ 8 w 359"/>
                    <a:gd name="T19" fmla="*/ 240 h 246"/>
                    <a:gd name="T20" fmla="*/ 85 w 359"/>
                    <a:gd name="T21" fmla="*/ 243 h 246"/>
                    <a:gd name="T22" fmla="*/ 179 w 359"/>
                    <a:gd name="T23" fmla="*/ 245 h 246"/>
                    <a:gd name="T24" fmla="*/ 267 w 359"/>
                    <a:gd name="T25" fmla="*/ 243 h 246"/>
                    <a:gd name="T26" fmla="*/ 349 w 359"/>
                    <a:gd name="T27" fmla="*/ 240 h 246"/>
                    <a:gd name="T28" fmla="*/ 352 w 359"/>
                    <a:gd name="T29" fmla="*/ 239 h 246"/>
                    <a:gd name="T30" fmla="*/ 354 w 359"/>
                    <a:gd name="T31" fmla="*/ 238 h 246"/>
                    <a:gd name="T32" fmla="*/ 356 w 359"/>
                    <a:gd name="T33" fmla="*/ 237 h 246"/>
                    <a:gd name="T34" fmla="*/ 357 w 359"/>
                    <a:gd name="T35" fmla="*/ 235 h 246"/>
                    <a:gd name="T36" fmla="*/ 358 w 359"/>
                    <a:gd name="T37" fmla="*/ 233 h 246"/>
                    <a:gd name="T38" fmla="*/ 358 w 359"/>
                    <a:gd name="T39" fmla="*/ 231 h 246"/>
                    <a:gd name="T40" fmla="*/ 358 w 359"/>
                    <a:gd name="T41" fmla="*/ 229 h 246"/>
                    <a:gd name="T42" fmla="*/ 358 w 359"/>
                    <a:gd name="T43" fmla="*/ 12 h 246"/>
                    <a:gd name="T44" fmla="*/ 358 w 359"/>
                    <a:gd name="T45" fmla="*/ 10 h 246"/>
                    <a:gd name="T46" fmla="*/ 357 w 359"/>
                    <a:gd name="T47" fmla="*/ 7 h 246"/>
                    <a:gd name="T48" fmla="*/ 355 w 359"/>
                    <a:gd name="T49" fmla="*/ 6 h 246"/>
                    <a:gd name="T50" fmla="*/ 353 w 359"/>
                    <a:gd name="T51" fmla="*/ 4 h 246"/>
                    <a:gd name="T52" fmla="*/ 351 w 359"/>
                    <a:gd name="T53" fmla="*/ 4 h 246"/>
                    <a:gd name="T54" fmla="*/ 348 w 359"/>
                    <a:gd name="T55" fmla="*/ 4 h 246"/>
                    <a:gd name="T56" fmla="*/ 265 w 359"/>
                    <a:gd name="T57" fmla="*/ 1 h 246"/>
                    <a:gd name="T58" fmla="*/ 179 w 359"/>
                    <a:gd name="T59" fmla="*/ 0 h 246"/>
                    <a:gd name="T60" fmla="*/ 92 w 359"/>
                    <a:gd name="T61" fmla="*/ 1 h 246"/>
                    <a:gd name="T62" fmla="*/ 11 w 359"/>
                    <a:gd name="T63" fmla="*/ 4 h 246"/>
                    <a:gd name="T64" fmla="*/ 9 w 359"/>
                    <a:gd name="T65" fmla="*/ 4 h 246"/>
                    <a:gd name="T66" fmla="*/ 7 w 359"/>
                    <a:gd name="T67" fmla="*/ 4 h 246"/>
                    <a:gd name="T68" fmla="*/ 5 w 359"/>
                    <a:gd name="T69" fmla="*/ 5 h 246"/>
                    <a:gd name="T70" fmla="*/ 3 w 359"/>
                    <a:gd name="T71" fmla="*/ 6 h 246"/>
                    <a:gd name="T72" fmla="*/ 2 w 359"/>
                    <a:gd name="T73" fmla="*/ 7 h 246"/>
                    <a:gd name="T74" fmla="*/ 1 w 359"/>
                    <a:gd name="T75" fmla="*/ 8 h 246"/>
                    <a:gd name="T76" fmla="*/ 0 w 359"/>
                    <a:gd name="T77" fmla="*/ 10 h 246"/>
                    <a:gd name="T78" fmla="*/ 0 w 359"/>
                    <a:gd name="T79" fmla="*/ 12 h 24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w 359"/>
                    <a:gd name="T121" fmla="*/ 0 h 246"/>
                    <a:gd name="T122" fmla="*/ 359 w 359"/>
                    <a:gd name="T123" fmla="*/ 246 h 246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T120" t="T121" r="T122" b="T123"/>
                  <a:pathLst>
                    <a:path w="359" h="246">
                      <a:moveTo>
                        <a:pt x="0" y="12"/>
                      </a:moveTo>
                      <a:lnTo>
                        <a:pt x="0" y="230"/>
                      </a:lnTo>
                      <a:lnTo>
                        <a:pt x="0" y="232"/>
                      </a:lnTo>
                      <a:lnTo>
                        <a:pt x="1" y="234"/>
                      </a:lnTo>
                      <a:lnTo>
                        <a:pt x="1" y="235"/>
                      </a:lnTo>
                      <a:lnTo>
                        <a:pt x="2" y="237"/>
                      </a:lnTo>
                      <a:lnTo>
                        <a:pt x="4" y="238"/>
                      </a:lnTo>
                      <a:lnTo>
                        <a:pt x="5" y="239"/>
                      </a:lnTo>
                      <a:lnTo>
                        <a:pt x="6" y="239"/>
                      </a:lnTo>
                      <a:lnTo>
                        <a:pt x="8" y="240"/>
                      </a:lnTo>
                      <a:lnTo>
                        <a:pt x="85" y="243"/>
                      </a:lnTo>
                      <a:lnTo>
                        <a:pt x="179" y="245"/>
                      </a:lnTo>
                      <a:lnTo>
                        <a:pt x="267" y="243"/>
                      </a:lnTo>
                      <a:lnTo>
                        <a:pt x="349" y="240"/>
                      </a:lnTo>
                      <a:lnTo>
                        <a:pt x="352" y="239"/>
                      </a:lnTo>
                      <a:lnTo>
                        <a:pt x="354" y="238"/>
                      </a:lnTo>
                      <a:lnTo>
                        <a:pt x="356" y="237"/>
                      </a:lnTo>
                      <a:lnTo>
                        <a:pt x="357" y="235"/>
                      </a:lnTo>
                      <a:lnTo>
                        <a:pt x="358" y="233"/>
                      </a:lnTo>
                      <a:lnTo>
                        <a:pt x="358" y="231"/>
                      </a:lnTo>
                      <a:lnTo>
                        <a:pt x="358" y="229"/>
                      </a:lnTo>
                      <a:lnTo>
                        <a:pt x="358" y="12"/>
                      </a:lnTo>
                      <a:lnTo>
                        <a:pt x="358" y="10"/>
                      </a:lnTo>
                      <a:lnTo>
                        <a:pt x="357" y="7"/>
                      </a:lnTo>
                      <a:lnTo>
                        <a:pt x="355" y="6"/>
                      </a:lnTo>
                      <a:lnTo>
                        <a:pt x="353" y="4"/>
                      </a:lnTo>
                      <a:lnTo>
                        <a:pt x="351" y="4"/>
                      </a:lnTo>
                      <a:lnTo>
                        <a:pt x="348" y="4"/>
                      </a:lnTo>
                      <a:lnTo>
                        <a:pt x="265" y="1"/>
                      </a:lnTo>
                      <a:lnTo>
                        <a:pt x="179" y="0"/>
                      </a:lnTo>
                      <a:lnTo>
                        <a:pt x="92" y="1"/>
                      </a:lnTo>
                      <a:lnTo>
                        <a:pt x="11" y="4"/>
                      </a:lnTo>
                      <a:lnTo>
                        <a:pt x="9" y="4"/>
                      </a:lnTo>
                      <a:lnTo>
                        <a:pt x="7" y="4"/>
                      </a:lnTo>
                      <a:lnTo>
                        <a:pt x="5" y="5"/>
                      </a:lnTo>
                      <a:lnTo>
                        <a:pt x="3" y="6"/>
                      </a:lnTo>
                      <a:lnTo>
                        <a:pt x="2" y="7"/>
                      </a:lnTo>
                      <a:lnTo>
                        <a:pt x="1" y="8"/>
                      </a:lnTo>
                      <a:lnTo>
                        <a:pt x="0" y="10"/>
                      </a:lnTo>
                      <a:lnTo>
                        <a:pt x="0" y="12"/>
                      </a:lnTo>
                    </a:path>
                  </a:pathLst>
                </a:custGeom>
                <a:solidFill>
                  <a:schemeClr val="tx1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sp>
            <p:nvSpPr>
              <p:cNvPr id="3338" name="Freeform 16"/>
              <p:cNvSpPr>
                <a:spLocks/>
              </p:cNvSpPr>
              <p:nvPr/>
            </p:nvSpPr>
            <p:spPr bwMode="auto">
              <a:xfrm>
                <a:off x="2227" y="1217"/>
                <a:ext cx="17" cy="6"/>
              </a:xfrm>
              <a:custGeom>
                <a:avLst/>
                <a:gdLst>
                  <a:gd name="T0" fmla="*/ 0 w 17"/>
                  <a:gd name="T1" fmla="*/ 0 h 6"/>
                  <a:gd name="T2" fmla="*/ 16 w 17"/>
                  <a:gd name="T3" fmla="*/ 0 h 6"/>
                  <a:gd name="T4" fmla="*/ 16 w 17"/>
                  <a:gd name="T5" fmla="*/ 5 h 6"/>
                  <a:gd name="T6" fmla="*/ 0 w 17"/>
                  <a:gd name="T7" fmla="*/ 5 h 6"/>
                  <a:gd name="T8" fmla="*/ 0 w 17"/>
                  <a:gd name="T9" fmla="*/ 0 h 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"/>
                  <a:gd name="T16" fmla="*/ 0 h 6"/>
                  <a:gd name="T17" fmla="*/ 17 w 17"/>
                  <a:gd name="T18" fmla="*/ 6 h 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" h="6">
                    <a:moveTo>
                      <a:pt x="0" y="0"/>
                    </a:moveTo>
                    <a:lnTo>
                      <a:pt x="16" y="0"/>
                    </a:lnTo>
                    <a:lnTo>
                      <a:pt x="16" y="5"/>
                    </a:lnTo>
                    <a:lnTo>
                      <a:pt x="0" y="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FF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s-MX"/>
              </a:p>
            </p:txBody>
          </p:sp>
        </p:grpSp>
        <p:grpSp>
          <p:nvGrpSpPr>
            <p:cNvPr id="3084" name="Group 25"/>
            <p:cNvGrpSpPr>
              <a:grpSpLocks/>
            </p:cNvGrpSpPr>
            <p:nvPr/>
          </p:nvGrpSpPr>
          <p:grpSpPr bwMode="auto">
            <a:xfrm>
              <a:off x="1846" y="1975"/>
              <a:ext cx="475" cy="336"/>
              <a:chOff x="1846" y="1975"/>
              <a:chExt cx="475" cy="336"/>
            </a:xfrm>
          </p:grpSpPr>
          <p:sp>
            <p:nvSpPr>
              <p:cNvPr id="3329" name="Freeform 18"/>
              <p:cNvSpPr>
                <a:spLocks/>
              </p:cNvSpPr>
              <p:nvPr/>
            </p:nvSpPr>
            <p:spPr bwMode="auto">
              <a:xfrm>
                <a:off x="1846" y="1975"/>
                <a:ext cx="475" cy="336"/>
              </a:xfrm>
              <a:custGeom>
                <a:avLst/>
                <a:gdLst>
                  <a:gd name="T0" fmla="*/ 0 w 475"/>
                  <a:gd name="T1" fmla="*/ 17 h 336"/>
                  <a:gd name="T2" fmla="*/ 0 w 475"/>
                  <a:gd name="T3" fmla="*/ 315 h 336"/>
                  <a:gd name="T4" fmla="*/ 0 w 475"/>
                  <a:gd name="T5" fmla="*/ 317 h 336"/>
                  <a:gd name="T6" fmla="*/ 1 w 475"/>
                  <a:gd name="T7" fmla="*/ 320 h 336"/>
                  <a:gd name="T8" fmla="*/ 2 w 475"/>
                  <a:gd name="T9" fmla="*/ 322 h 336"/>
                  <a:gd name="T10" fmla="*/ 3 w 475"/>
                  <a:gd name="T11" fmla="*/ 323 h 336"/>
                  <a:gd name="T12" fmla="*/ 5 w 475"/>
                  <a:gd name="T13" fmla="*/ 325 h 336"/>
                  <a:gd name="T14" fmla="*/ 7 w 475"/>
                  <a:gd name="T15" fmla="*/ 326 h 336"/>
                  <a:gd name="T16" fmla="*/ 8 w 475"/>
                  <a:gd name="T17" fmla="*/ 327 h 336"/>
                  <a:gd name="T18" fmla="*/ 10 w 475"/>
                  <a:gd name="T19" fmla="*/ 327 h 336"/>
                  <a:gd name="T20" fmla="*/ 112 w 475"/>
                  <a:gd name="T21" fmla="*/ 333 h 336"/>
                  <a:gd name="T22" fmla="*/ 237 w 475"/>
                  <a:gd name="T23" fmla="*/ 335 h 336"/>
                  <a:gd name="T24" fmla="*/ 354 w 475"/>
                  <a:gd name="T25" fmla="*/ 333 h 336"/>
                  <a:gd name="T26" fmla="*/ 462 w 475"/>
                  <a:gd name="T27" fmla="*/ 327 h 336"/>
                  <a:gd name="T28" fmla="*/ 465 w 475"/>
                  <a:gd name="T29" fmla="*/ 327 h 336"/>
                  <a:gd name="T30" fmla="*/ 469 w 475"/>
                  <a:gd name="T31" fmla="*/ 326 h 336"/>
                  <a:gd name="T32" fmla="*/ 471 w 475"/>
                  <a:gd name="T33" fmla="*/ 324 h 336"/>
                  <a:gd name="T34" fmla="*/ 473 w 475"/>
                  <a:gd name="T35" fmla="*/ 322 h 336"/>
                  <a:gd name="T36" fmla="*/ 474 w 475"/>
                  <a:gd name="T37" fmla="*/ 318 h 336"/>
                  <a:gd name="T38" fmla="*/ 474 w 475"/>
                  <a:gd name="T39" fmla="*/ 316 h 336"/>
                  <a:gd name="T40" fmla="*/ 474 w 475"/>
                  <a:gd name="T41" fmla="*/ 313 h 336"/>
                  <a:gd name="T42" fmla="*/ 474 w 475"/>
                  <a:gd name="T43" fmla="*/ 17 h 336"/>
                  <a:gd name="T44" fmla="*/ 474 w 475"/>
                  <a:gd name="T45" fmla="*/ 13 h 336"/>
                  <a:gd name="T46" fmla="*/ 472 w 475"/>
                  <a:gd name="T47" fmla="*/ 10 h 336"/>
                  <a:gd name="T48" fmla="*/ 470 w 475"/>
                  <a:gd name="T49" fmla="*/ 8 h 336"/>
                  <a:gd name="T50" fmla="*/ 467 w 475"/>
                  <a:gd name="T51" fmla="*/ 6 h 336"/>
                  <a:gd name="T52" fmla="*/ 464 w 475"/>
                  <a:gd name="T53" fmla="*/ 5 h 336"/>
                  <a:gd name="T54" fmla="*/ 461 w 475"/>
                  <a:gd name="T55" fmla="*/ 5 h 336"/>
                  <a:gd name="T56" fmla="*/ 350 w 475"/>
                  <a:gd name="T57" fmla="*/ 1 h 336"/>
                  <a:gd name="T58" fmla="*/ 237 w 475"/>
                  <a:gd name="T59" fmla="*/ 0 h 336"/>
                  <a:gd name="T60" fmla="*/ 122 w 475"/>
                  <a:gd name="T61" fmla="*/ 2 h 336"/>
                  <a:gd name="T62" fmla="*/ 15 w 475"/>
                  <a:gd name="T63" fmla="*/ 5 h 336"/>
                  <a:gd name="T64" fmla="*/ 12 w 475"/>
                  <a:gd name="T65" fmla="*/ 5 h 336"/>
                  <a:gd name="T66" fmla="*/ 9 w 475"/>
                  <a:gd name="T67" fmla="*/ 6 h 336"/>
                  <a:gd name="T68" fmla="*/ 7 w 475"/>
                  <a:gd name="T69" fmla="*/ 6 h 336"/>
                  <a:gd name="T70" fmla="*/ 4 w 475"/>
                  <a:gd name="T71" fmla="*/ 8 h 336"/>
                  <a:gd name="T72" fmla="*/ 3 w 475"/>
                  <a:gd name="T73" fmla="*/ 10 h 336"/>
                  <a:gd name="T74" fmla="*/ 1 w 475"/>
                  <a:gd name="T75" fmla="*/ 12 h 336"/>
                  <a:gd name="T76" fmla="*/ 0 w 475"/>
                  <a:gd name="T77" fmla="*/ 14 h 336"/>
                  <a:gd name="T78" fmla="*/ 0 w 475"/>
                  <a:gd name="T79" fmla="*/ 17 h 3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475"/>
                  <a:gd name="T121" fmla="*/ 0 h 336"/>
                  <a:gd name="T122" fmla="*/ 475 w 475"/>
                  <a:gd name="T123" fmla="*/ 336 h 33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475" h="336">
                    <a:moveTo>
                      <a:pt x="0" y="17"/>
                    </a:moveTo>
                    <a:lnTo>
                      <a:pt x="0" y="315"/>
                    </a:lnTo>
                    <a:lnTo>
                      <a:pt x="0" y="317"/>
                    </a:lnTo>
                    <a:lnTo>
                      <a:pt x="1" y="320"/>
                    </a:lnTo>
                    <a:lnTo>
                      <a:pt x="2" y="322"/>
                    </a:lnTo>
                    <a:lnTo>
                      <a:pt x="3" y="323"/>
                    </a:lnTo>
                    <a:lnTo>
                      <a:pt x="5" y="325"/>
                    </a:lnTo>
                    <a:lnTo>
                      <a:pt x="7" y="326"/>
                    </a:lnTo>
                    <a:lnTo>
                      <a:pt x="8" y="327"/>
                    </a:lnTo>
                    <a:lnTo>
                      <a:pt x="10" y="327"/>
                    </a:lnTo>
                    <a:lnTo>
                      <a:pt x="112" y="333"/>
                    </a:lnTo>
                    <a:lnTo>
                      <a:pt x="237" y="335"/>
                    </a:lnTo>
                    <a:lnTo>
                      <a:pt x="354" y="333"/>
                    </a:lnTo>
                    <a:lnTo>
                      <a:pt x="462" y="327"/>
                    </a:lnTo>
                    <a:lnTo>
                      <a:pt x="465" y="327"/>
                    </a:lnTo>
                    <a:lnTo>
                      <a:pt x="469" y="326"/>
                    </a:lnTo>
                    <a:lnTo>
                      <a:pt x="471" y="324"/>
                    </a:lnTo>
                    <a:lnTo>
                      <a:pt x="473" y="322"/>
                    </a:lnTo>
                    <a:lnTo>
                      <a:pt x="474" y="318"/>
                    </a:lnTo>
                    <a:lnTo>
                      <a:pt x="474" y="316"/>
                    </a:lnTo>
                    <a:lnTo>
                      <a:pt x="474" y="313"/>
                    </a:lnTo>
                    <a:lnTo>
                      <a:pt x="474" y="17"/>
                    </a:lnTo>
                    <a:lnTo>
                      <a:pt x="474" y="13"/>
                    </a:lnTo>
                    <a:lnTo>
                      <a:pt x="472" y="10"/>
                    </a:lnTo>
                    <a:lnTo>
                      <a:pt x="470" y="8"/>
                    </a:lnTo>
                    <a:lnTo>
                      <a:pt x="467" y="6"/>
                    </a:lnTo>
                    <a:lnTo>
                      <a:pt x="464" y="5"/>
                    </a:lnTo>
                    <a:lnTo>
                      <a:pt x="461" y="5"/>
                    </a:lnTo>
                    <a:lnTo>
                      <a:pt x="350" y="1"/>
                    </a:lnTo>
                    <a:lnTo>
                      <a:pt x="237" y="0"/>
                    </a:lnTo>
                    <a:lnTo>
                      <a:pt x="122" y="2"/>
                    </a:lnTo>
                    <a:lnTo>
                      <a:pt x="15" y="5"/>
                    </a:lnTo>
                    <a:lnTo>
                      <a:pt x="12" y="5"/>
                    </a:lnTo>
                    <a:lnTo>
                      <a:pt x="9" y="6"/>
                    </a:lnTo>
                    <a:lnTo>
                      <a:pt x="7" y="6"/>
                    </a:lnTo>
                    <a:lnTo>
                      <a:pt x="4" y="8"/>
                    </a:lnTo>
                    <a:lnTo>
                      <a:pt x="3" y="10"/>
                    </a:lnTo>
                    <a:lnTo>
                      <a:pt x="1" y="12"/>
                    </a:lnTo>
                    <a:lnTo>
                      <a:pt x="0" y="14"/>
                    </a:lnTo>
                    <a:lnTo>
                      <a:pt x="0" y="17"/>
                    </a:lnTo>
                  </a:path>
                </a:pathLst>
              </a:custGeom>
              <a:solidFill>
                <a:srgbClr val="DFDF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s-MX"/>
              </a:p>
            </p:txBody>
          </p:sp>
          <p:grpSp>
            <p:nvGrpSpPr>
              <p:cNvPr id="3330" name="Group 23"/>
              <p:cNvGrpSpPr>
                <a:grpSpLocks/>
              </p:cNvGrpSpPr>
              <p:nvPr/>
            </p:nvGrpSpPr>
            <p:grpSpPr bwMode="auto">
              <a:xfrm>
                <a:off x="1892" y="2010"/>
                <a:ext cx="384" cy="263"/>
                <a:chOff x="1892" y="2010"/>
                <a:chExt cx="384" cy="263"/>
              </a:xfrm>
            </p:grpSpPr>
            <p:sp>
              <p:nvSpPr>
                <p:cNvPr id="3332" name="Freeform 19"/>
                <p:cNvSpPr>
                  <a:spLocks/>
                </p:cNvSpPr>
                <p:nvPr/>
              </p:nvSpPr>
              <p:spPr bwMode="auto">
                <a:xfrm>
                  <a:off x="1892" y="2010"/>
                  <a:ext cx="384" cy="263"/>
                </a:xfrm>
                <a:custGeom>
                  <a:avLst/>
                  <a:gdLst>
                    <a:gd name="T0" fmla="*/ 0 w 384"/>
                    <a:gd name="T1" fmla="*/ 14 h 263"/>
                    <a:gd name="T2" fmla="*/ 0 w 384"/>
                    <a:gd name="T3" fmla="*/ 247 h 263"/>
                    <a:gd name="T4" fmla="*/ 0 w 384"/>
                    <a:gd name="T5" fmla="*/ 249 h 263"/>
                    <a:gd name="T6" fmla="*/ 0 w 384"/>
                    <a:gd name="T7" fmla="*/ 251 h 263"/>
                    <a:gd name="T8" fmla="*/ 1 w 384"/>
                    <a:gd name="T9" fmla="*/ 252 h 263"/>
                    <a:gd name="T10" fmla="*/ 2 w 384"/>
                    <a:gd name="T11" fmla="*/ 253 h 263"/>
                    <a:gd name="T12" fmla="*/ 4 w 384"/>
                    <a:gd name="T13" fmla="*/ 255 h 263"/>
                    <a:gd name="T14" fmla="*/ 5 w 384"/>
                    <a:gd name="T15" fmla="*/ 256 h 263"/>
                    <a:gd name="T16" fmla="*/ 7 w 384"/>
                    <a:gd name="T17" fmla="*/ 256 h 263"/>
                    <a:gd name="T18" fmla="*/ 8 w 384"/>
                    <a:gd name="T19" fmla="*/ 257 h 263"/>
                    <a:gd name="T20" fmla="*/ 90 w 384"/>
                    <a:gd name="T21" fmla="*/ 261 h 263"/>
                    <a:gd name="T22" fmla="*/ 191 w 384"/>
                    <a:gd name="T23" fmla="*/ 262 h 263"/>
                    <a:gd name="T24" fmla="*/ 285 w 384"/>
                    <a:gd name="T25" fmla="*/ 261 h 263"/>
                    <a:gd name="T26" fmla="*/ 373 w 384"/>
                    <a:gd name="T27" fmla="*/ 257 h 263"/>
                    <a:gd name="T28" fmla="*/ 375 w 384"/>
                    <a:gd name="T29" fmla="*/ 256 h 263"/>
                    <a:gd name="T30" fmla="*/ 378 w 384"/>
                    <a:gd name="T31" fmla="*/ 255 h 263"/>
                    <a:gd name="T32" fmla="*/ 380 w 384"/>
                    <a:gd name="T33" fmla="*/ 254 h 263"/>
                    <a:gd name="T34" fmla="*/ 382 w 384"/>
                    <a:gd name="T35" fmla="*/ 252 h 263"/>
                    <a:gd name="T36" fmla="*/ 383 w 384"/>
                    <a:gd name="T37" fmla="*/ 249 h 263"/>
                    <a:gd name="T38" fmla="*/ 383 w 384"/>
                    <a:gd name="T39" fmla="*/ 247 h 263"/>
                    <a:gd name="T40" fmla="*/ 383 w 384"/>
                    <a:gd name="T41" fmla="*/ 245 h 263"/>
                    <a:gd name="T42" fmla="*/ 383 w 384"/>
                    <a:gd name="T43" fmla="*/ 14 h 263"/>
                    <a:gd name="T44" fmla="*/ 383 w 384"/>
                    <a:gd name="T45" fmla="*/ 11 h 263"/>
                    <a:gd name="T46" fmla="*/ 381 w 384"/>
                    <a:gd name="T47" fmla="*/ 9 h 263"/>
                    <a:gd name="T48" fmla="*/ 379 w 384"/>
                    <a:gd name="T49" fmla="*/ 7 h 263"/>
                    <a:gd name="T50" fmla="*/ 377 w 384"/>
                    <a:gd name="T51" fmla="*/ 5 h 263"/>
                    <a:gd name="T52" fmla="*/ 374 w 384"/>
                    <a:gd name="T53" fmla="*/ 5 h 263"/>
                    <a:gd name="T54" fmla="*/ 372 w 384"/>
                    <a:gd name="T55" fmla="*/ 5 h 263"/>
                    <a:gd name="T56" fmla="*/ 283 w 384"/>
                    <a:gd name="T57" fmla="*/ 1 h 263"/>
                    <a:gd name="T58" fmla="*/ 191 w 384"/>
                    <a:gd name="T59" fmla="*/ 0 h 263"/>
                    <a:gd name="T60" fmla="*/ 98 w 384"/>
                    <a:gd name="T61" fmla="*/ 2 h 263"/>
                    <a:gd name="T62" fmla="*/ 11 w 384"/>
                    <a:gd name="T63" fmla="*/ 5 h 263"/>
                    <a:gd name="T64" fmla="*/ 9 w 384"/>
                    <a:gd name="T65" fmla="*/ 5 h 263"/>
                    <a:gd name="T66" fmla="*/ 7 w 384"/>
                    <a:gd name="T67" fmla="*/ 5 h 263"/>
                    <a:gd name="T68" fmla="*/ 5 w 384"/>
                    <a:gd name="T69" fmla="*/ 6 h 263"/>
                    <a:gd name="T70" fmla="*/ 3 w 384"/>
                    <a:gd name="T71" fmla="*/ 7 h 263"/>
                    <a:gd name="T72" fmla="*/ 2 w 384"/>
                    <a:gd name="T73" fmla="*/ 8 h 263"/>
                    <a:gd name="T74" fmla="*/ 0 w 384"/>
                    <a:gd name="T75" fmla="*/ 10 h 263"/>
                    <a:gd name="T76" fmla="*/ 0 w 384"/>
                    <a:gd name="T77" fmla="*/ 11 h 263"/>
                    <a:gd name="T78" fmla="*/ 0 w 384"/>
                    <a:gd name="T79" fmla="*/ 14 h 263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w 384"/>
                    <a:gd name="T121" fmla="*/ 0 h 263"/>
                    <a:gd name="T122" fmla="*/ 384 w 384"/>
                    <a:gd name="T123" fmla="*/ 263 h 263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T120" t="T121" r="T122" b="T123"/>
                  <a:pathLst>
                    <a:path w="384" h="263">
                      <a:moveTo>
                        <a:pt x="0" y="14"/>
                      </a:moveTo>
                      <a:lnTo>
                        <a:pt x="0" y="247"/>
                      </a:lnTo>
                      <a:lnTo>
                        <a:pt x="0" y="249"/>
                      </a:lnTo>
                      <a:lnTo>
                        <a:pt x="0" y="251"/>
                      </a:lnTo>
                      <a:lnTo>
                        <a:pt x="1" y="252"/>
                      </a:lnTo>
                      <a:lnTo>
                        <a:pt x="2" y="253"/>
                      </a:lnTo>
                      <a:lnTo>
                        <a:pt x="4" y="255"/>
                      </a:lnTo>
                      <a:lnTo>
                        <a:pt x="5" y="256"/>
                      </a:lnTo>
                      <a:lnTo>
                        <a:pt x="7" y="256"/>
                      </a:lnTo>
                      <a:lnTo>
                        <a:pt x="8" y="257"/>
                      </a:lnTo>
                      <a:lnTo>
                        <a:pt x="90" y="261"/>
                      </a:lnTo>
                      <a:lnTo>
                        <a:pt x="191" y="262"/>
                      </a:lnTo>
                      <a:lnTo>
                        <a:pt x="285" y="261"/>
                      </a:lnTo>
                      <a:lnTo>
                        <a:pt x="373" y="257"/>
                      </a:lnTo>
                      <a:lnTo>
                        <a:pt x="375" y="256"/>
                      </a:lnTo>
                      <a:lnTo>
                        <a:pt x="378" y="255"/>
                      </a:lnTo>
                      <a:lnTo>
                        <a:pt x="380" y="254"/>
                      </a:lnTo>
                      <a:lnTo>
                        <a:pt x="382" y="252"/>
                      </a:lnTo>
                      <a:lnTo>
                        <a:pt x="383" y="249"/>
                      </a:lnTo>
                      <a:lnTo>
                        <a:pt x="383" y="247"/>
                      </a:lnTo>
                      <a:lnTo>
                        <a:pt x="383" y="245"/>
                      </a:lnTo>
                      <a:lnTo>
                        <a:pt x="383" y="14"/>
                      </a:lnTo>
                      <a:lnTo>
                        <a:pt x="383" y="11"/>
                      </a:lnTo>
                      <a:lnTo>
                        <a:pt x="381" y="9"/>
                      </a:lnTo>
                      <a:lnTo>
                        <a:pt x="379" y="7"/>
                      </a:lnTo>
                      <a:lnTo>
                        <a:pt x="377" y="5"/>
                      </a:lnTo>
                      <a:lnTo>
                        <a:pt x="374" y="5"/>
                      </a:lnTo>
                      <a:lnTo>
                        <a:pt x="372" y="5"/>
                      </a:lnTo>
                      <a:lnTo>
                        <a:pt x="283" y="1"/>
                      </a:lnTo>
                      <a:lnTo>
                        <a:pt x="191" y="0"/>
                      </a:lnTo>
                      <a:lnTo>
                        <a:pt x="98" y="2"/>
                      </a:lnTo>
                      <a:lnTo>
                        <a:pt x="11" y="5"/>
                      </a:lnTo>
                      <a:lnTo>
                        <a:pt x="9" y="5"/>
                      </a:lnTo>
                      <a:lnTo>
                        <a:pt x="7" y="5"/>
                      </a:lnTo>
                      <a:lnTo>
                        <a:pt x="5" y="6"/>
                      </a:lnTo>
                      <a:lnTo>
                        <a:pt x="3" y="7"/>
                      </a:lnTo>
                      <a:lnTo>
                        <a:pt x="2" y="8"/>
                      </a:lnTo>
                      <a:lnTo>
                        <a:pt x="0" y="10"/>
                      </a:lnTo>
                      <a:lnTo>
                        <a:pt x="0" y="11"/>
                      </a:lnTo>
                      <a:lnTo>
                        <a:pt x="0" y="14"/>
                      </a:lnTo>
                    </a:path>
                  </a:pathLst>
                </a:custGeom>
                <a:solidFill>
                  <a:schemeClr val="tx1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3333" name="Freeform 20"/>
                <p:cNvSpPr>
                  <a:spLocks/>
                </p:cNvSpPr>
                <p:nvPr/>
              </p:nvSpPr>
              <p:spPr bwMode="auto">
                <a:xfrm>
                  <a:off x="1893" y="2141"/>
                  <a:ext cx="382" cy="132"/>
                </a:xfrm>
                <a:custGeom>
                  <a:avLst/>
                  <a:gdLst>
                    <a:gd name="T0" fmla="*/ 0 w 382"/>
                    <a:gd name="T1" fmla="*/ 121 h 132"/>
                    <a:gd name="T2" fmla="*/ 1 w 382"/>
                    <a:gd name="T3" fmla="*/ 122 h 132"/>
                    <a:gd name="T4" fmla="*/ 3 w 382"/>
                    <a:gd name="T5" fmla="*/ 124 h 132"/>
                    <a:gd name="T6" fmla="*/ 4 w 382"/>
                    <a:gd name="T7" fmla="*/ 125 h 132"/>
                    <a:gd name="T8" fmla="*/ 6 w 382"/>
                    <a:gd name="T9" fmla="*/ 125 h 132"/>
                    <a:gd name="T10" fmla="*/ 7 w 382"/>
                    <a:gd name="T11" fmla="*/ 126 h 132"/>
                    <a:gd name="T12" fmla="*/ 89 w 382"/>
                    <a:gd name="T13" fmla="*/ 130 h 132"/>
                    <a:gd name="T14" fmla="*/ 190 w 382"/>
                    <a:gd name="T15" fmla="*/ 131 h 132"/>
                    <a:gd name="T16" fmla="*/ 284 w 382"/>
                    <a:gd name="T17" fmla="*/ 130 h 132"/>
                    <a:gd name="T18" fmla="*/ 372 w 382"/>
                    <a:gd name="T19" fmla="*/ 126 h 132"/>
                    <a:gd name="T20" fmla="*/ 374 w 382"/>
                    <a:gd name="T21" fmla="*/ 125 h 132"/>
                    <a:gd name="T22" fmla="*/ 377 w 382"/>
                    <a:gd name="T23" fmla="*/ 124 h 132"/>
                    <a:gd name="T24" fmla="*/ 379 w 382"/>
                    <a:gd name="T25" fmla="*/ 123 h 132"/>
                    <a:gd name="T26" fmla="*/ 381 w 382"/>
                    <a:gd name="T27" fmla="*/ 121 h 132"/>
                    <a:gd name="T28" fmla="*/ 190 w 382"/>
                    <a:gd name="T29" fmla="*/ 0 h 132"/>
                    <a:gd name="T30" fmla="*/ 0 w 382"/>
                    <a:gd name="T31" fmla="*/ 121 h 132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382"/>
                    <a:gd name="T49" fmla="*/ 0 h 132"/>
                    <a:gd name="T50" fmla="*/ 382 w 382"/>
                    <a:gd name="T51" fmla="*/ 132 h 132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382" h="132">
                      <a:moveTo>
                        <a:pt x="0" y="121"/>
                      </a:moveTo>
                      <a:lnTo>
                        <a:pt x="1" y="122"/>
                      </a:lnTo>
                      <a:lnTo>
                        <a:pt x="3" y="124"/>
                      </a:lnTo>
                      <a:lnTo>
                        <a:pt x="4" y="125"/>
                      </a:lnTo>
                      <a:lnTo>
                        <a:pt x="6" y="125"/>
                      </a:lnTo>
                      <a:lnTo>
                        <a:pt x="7" y="126"/>
                      </a:lnTo>
                      <a:lnTo>
                        <a:pt x="89" y="130"/>
                      </a:lnTo>
                      <a:lnTo>
                        <a:pt x="190" y="131"/>
                      </a:lnTo>
                      <a:lnTo>
                        <a:pt x="284" y="130"/>
                      </a:lnTo>
                      <a:lnTo>
                        <a:pt x="372" y="126"/>
                      </a:lnTo>
                      <a:lnTo>
                        <a:pt x="374" y="125"/>
                      </a:lnTo>
                      <a:lnTo>
                        <a:pt x="377" y="124"/>
                      </a:lnTo>
                      <a:lnTo>
                        <a:pt x="379" y="123"/>
                      </a:lnTo>
                      <a:lnTo>
                        <a:pt x="381" y="121"/>
                      </a:lnTo>
                      <a:lnTo>
                        <a:pt x="190" y="0"/>
                      </a:lnTo>
                      <a:lnTo>
                        <a:pt x="0" y="121"/>
                      </a:lnTo>
                    </a:path>
                  </a:pathLst>
                </a:custGeom>
                <a:solidFill>
                  <a:schemeClr val="tx1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3334" name="Freeform 21"/>
                <p:cNvSpPr>
                  <a:spLocks/>
                </p:cNvSpPr>
                <p:nvPr/>
              </p:nvSpPr>
              <p:spPr bwMode="auto">
                <a:xfrm>
                  <a:off x="1894" y="2010"/>
                  <a:ext cx="378" cy="132"/>
                </a:xfrm>
                <a:custGeom>
                  <a:avLst/>
                  <a:gdLst>
                    <a:gd name="T0" fmla="*/ 189 w 378"/>
                    <a:gd name="T1" fmla="*/ 131 h 132"/>
                    <a:gd name="T2" fmla="*/ 377 w 378"/>
                    <a:gd name="T3" fmla="*/ 6 h 132"/>
                    <a:gd name="T4" fmla="*/ 375 w 378"/>
                    <a:gd name="T5" fmla="*/ 5 h 132"/>
                    <a:gd name="T6" fmla="*/ 372 w 378"/>
                    <a:gd name="T7" fmla="*/ 4 h 132"/>
                    <a:gd name="T8" fmla="*/ 370 w 378"/>
                    <a:gd name="T9" fmla="*/ 4 h 132"/>
                    <a:gd name="T10" fmla="*/ 281 w 378"/>
                    <a:gd name="T11" fmla="*/ 1 h 132"/>
                    <a:gd name="T12" fmla="*/ 189 w 378"/>
                    <a:gd name="T13" fmla="*/ 0 h 132"/>
                    <a:gd name="T14" fmla="*/ 96 w 378"/>
                    <a:gd name="T15" fmla="*/ 2 h 132"/>
                    <a:gd name="T16" fmla="*/ 9 w 378"/>
                    <a:gd name="T17" fmla="*/ 4 h 132"/>
                    <a:gd name="T18" fmla="*/ 7 w 378"/>
                    <a:gd name="T19" fmla="*/ 4 h 132"/>
                    <a:gd name="T20" fmla="*/ 5 w 378"/>
                    <a:gd name="T21" fmla="*/ 5 h 132"/>
                    <a:gd name="T22" fmla="*/ 3 w 378"/>
                    <a:gd name="T23" fmla="*/ 5 h 132"/>
                    <a:gd name="T24" fmla="*/ 1 w 378"/>
                    <a:gd name="T25" fmla="*/ 6 h 132"/>
                    <a:gd name="T26" fmla="*/ 0 w 378"/>
                    <a:gd name="T27" fmla="*/ 8 h 132"/>
                    <a:gd name="T28" fmla="*/ 189 w 378"/>
                    <a:gd name="T29" fmla="*/ 131 h 132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378"/>
                    <a:gd name="T46" fmla="*/ 0 h 132"/>
                    <a:gd name="T47" fmla="*/ 378 w 378"/>
                    <a:gd name="T48" fmla="*/ 132 h 132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378" h="132">
                      <a:moveTo>
                        <a:pt x="189" y="131"/>
                      </a:moveTo>
                      <a:lnTo>
                        <a:pt x="377" y="6"/>
                      </a:lnTo>
                      <a:lnTo>
                        <a:pt x="375" y="5"/>
                      </a:lnTo>
                      <a:lnTo>
                        <a:pt x="372" y="4"/>
                      </a:lnTo>
                      <a:lnTo>
                        <a:pt x="370" y="4"/>
                      </a:lnTo>
                      <a:lnTo>
                        <a:pt x="281" y="1"/>
                      </a:lnTo>
                      <a:lnTo>
                        <a:pt x="189" y="0"/>
                      </a:lnTo>
                      <a:lnTo>
                        <a:pt x="96" y="2"/>
                      </a:lnTo>
                      <a:lnTo>
                        <a:pt x="9" y="4"/>
                      </a:lnTo>
                      <a:lnTo>
                        <a:pt x="7" y="4"/>
                      </a:lnTo>
                      <a:lnTo>
                        <a:pt x="5" y="5"/>
                      </a:lnTo>
                      <a:lnTo>
                        <a:pt x="3" y="5"/>
                      </a:lnTo>
                      <a:lnTo>
                        <a:pt x="1" y="6"/>
                      </a:lnTo>
                      <a:lnTo>
                        <a:pt x="0" y="8"/>
                      </a:lnTo>
                      <a:lnTo>
                        <a:pt x="189" y="131"/>
                      </a:lnTo>
                    </a:path>
                  </a:pathLst>
                </a:custGeom>
                <a:solidFill>
                  <a:schemeClr val="tx1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3335" name="Freeform 22"/>
                <p:cNvSpPr>
                  <a:spLocks/>
                </p:cNvSpPr>
                <p:nvPr/>
              </p:nvSpPr>
              <p:spPr bwMode="auto">
                <a:xfrm>
                  <a:off x="1904" y="2019"/>
                  <a:ext cx="359" cy="246"/>
                </a:xfrm>
                <a:custGeom>
                  <a:avLst/>
                  <a:gdLst>
                    <a:gd name="T0" fmla="*/ 0 w 359"/>
                    <a:gd name="T1" fmla="*/ 12 h 246"/>
                    <a:gd name="T2" fmla="*/ 0 w 359"/>
                    <a:gd name="T3" fmla="*/ 230 h 246"/>
                    <a:gd name="T4" fmla="*/ 0 w 359"/>
                    <a:gd name="T5" fmla="*/ 232 h 246"/>
                    <a:gd name="T6" fmla="*/ 1 w 359"/>
                    <a:gd name="T7" fmla="*/ 234 h 246"/>
                    <a:gd name="T8" fmla="*/ 1 w 359"/>
                    <a:gd name="T9" fmla="*/ 235 h 246"/>
                    <a:gd name="T10" fmla="*/ 2 w 359"/>
                    <a:gd name="T11" fmla="*/ 237 h 246"/>
                    <a:gd name="T12" fmla="*/ 4 w 359"/>
                    <a:gd name="T13" fmla="*/ 238 h 246"/>
                    <a:gd name="T14" fmla="*/ 5 w 359"/>
                    <a:gd name="T15" fmla="*/ 239 h 246"/>
                    <a:gd name="T16" fmla="*/ 6 w 359"/>
                    <a:gd name="T17" fmla="*/ 239 h 246"/>
                    <a:gd name="T18" fmla="*/ 8 w 359"/>
                    <a:gd name="T19" fmla="*/ 240 h 246"/>
                    <a:gd name="T20" fmla="*/ 85 w 359"/>
                    <a:gd name="T21" fmla="*/ 243 h 246"/>
                    <a:gd name="T22" fmla="*/ 179 w 359"/>
                    <a:gd name="T23" fmla="*/ 245 h 246"/>
                    <a:gd name="T24" fmla="*/ 267 w 359"/>
                    <a:gd name="T25" fmla="*/ 243 h 246"/>
                    <a:gd name="T26" fmla="*/ 349 w 359"/>
                    <a:gd name="T27" fmla="*/ 240 h 246"/>
                    <a:gd name="T28" fmla="*/ 352 w 359"/>
                    <a:gd name="T29" fmla="*/ 239 h 246"/>
                    <a:gd name="T30" fmla="*/ 354 w 359"/>
                    <a:gd name="T31" fmla="*/ 238 h 246"/>
                    <a:gd name="T32" fmla="*/ 356 w 359"/>
                    <a:gd name="T33" fmla="*/ 237 h 246"/>
                    <a:gd name="T34" fmla="*/ 357 w 359"/>
                    <a:gd name="T35" fmla="*/ 235 h 246"/>
                    <a:gd name="T36" fmla="*/ 358 w 359"/>
                    <a:gd name="T37" fmla="*/ 233 h 246"/>
                    <a:gd name="T38" fmla="*/ 358 w 359"/>
                    <a:gd name="T39" fmla="*/ 231 h 246"/>
                    <a:gd name="T40" fmla="*/ 358 w 359"/>
                    <a:gd name="T41" fmla="*/ 229 h 246"/>
                    <a:gd name="T42" fmla="*/ 358 w 359"/>
                    <a:gd name="T43" fmla="*/ 12 h 246"/>
                    <a:gd name="T44" fmla="*/ 358 w 359"/>
                    <a:gd name="T45" fmla="*/ 10 h 246"/>
                    <a:gd name="T46" fmla="*/ 357 w 359"/>
                    <a:gd name="T47" fmla="*/ 7 h 246"/>
                    <a:gd name="T48" fmla="*/ 355 w 359"/>
                    <a:gd name="T49" fmla="*/ 6 h 246"/>
                    <a:gd name="T50" fmla="*/ 353 w 359"/>
                    <a:gd name="T51" fmla="*/ 4 h 246"/>
                    <a:gd name="T52" fmla="*/ 351 w 359"/>
                    <a:gd name="T53" fmla="*/ 4 h 246"/>
                    <a:gd name="T54" fmla="*/ 348 w 359"/>
                    <a:gd name="T55" fmla="*/ 4 h 246"/>
                    <a:gd name="T56" fmla="*/ 265 w 359"/>
                    <a:gd name="T57" fmla="*/ 1 h 246"/>
                    <a:gd name="T58" fmla="*/ 179 w 359"/>
                    <a:gd name="T59" fmla="*/ 0 h 246"/>
                    <a:gd name="T60" fmla="*/ 92 w 359"/>
                    <a:gd name="T61" fmla="*/ 1 h 246"/>
                    <a:gd name="T62" fmla="*/ 11 w 359"/>
                    <a:gd name="T63" fmla="*/ 4 h 246"/>
                    <a:gd name="T64" fmla="*/ 9 w 359"/>
                    <a:gd name="T65" fmla="*/ 4 h 246"/>
                    <a:gd name="T66" fmla="*/ 7 w 359"/>
                    <a:gd name="T67" fmla="*/ 4 h 246"/>
                    <a:gd name="T68" fmla="*/ 5 w 359"/>
                    <a:gd name="T69" fmla="*/ 5 h 246"/>
                    <a:gd name="T70" fmla="*/ 3 w 359"/>
                    <a:gd name="T71" fmla="*/ 6 h 246"/>
                    <a:gd name="T72" fmla="*/ 2 w 359"/>
                    <a:gd name="T73" fmla="*/ 7 h 246"/>
                    <a:gd name="T74" fmla="*/ 1 w 359"/>
                    <a:gd name="T75" fmla="*/ 8 h 246"/>
                    <a:gd name="T76" fmla="*/ 0 w 359"/>
                    <a:gd name="T77" fmla="*/ 10 h 246"/>
                    <a:gd name="T78" fmla="*/ 0 w 359"/>
                    <a:gd name="T79" fmla="*/ 12 h 24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w 359"/>
                    <a:gd name="T121" fmla="*/ 0 h 246"/>
                    <a:gd name="T122" fmla="*/ 359 w 359"/>
                    <a:gd name="T123" fmla="*/ 246 h 246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T120" t="T121" r="T122" b="T123"/>
                  <a:pathLst>
                    <a:path w="359" h="246">
                      <a:moveTo>
                        <a:pt x="0" y="12"/>
                      </a:moveTo>
                      <a:lnTo>
                        <a:pt x="0" y="230"/>
                      </a:lnTo>
                      <a:lnTo>
                        <a:pt x="0" y="232"/>
                      </a:lnTo>
                      <a:lnTo>
                        <a:pt x="1" y="234"/>
                      </a:lnTo>
                      <a:lnTo>
                        <a:pt x="1" y="235"/>
                      </a:lnTo>
                      <a:lnTo>
                        <a:pt x="2" y="237"/>
                      </a:lnTo>
                      <a:lnTo>
                        <a:pt x="4" y="238"/>
                      </a:lnTo>
                      <a:lnTo>
                        <a:pt x="5" y="239"/>
                      </a:lnTo>
                      <a:lnTo>
                        <a:pt x="6" y="239"/>
                      </a:lnTo>
                      <a:lnTo>
                        <a:pt x="8" y="240"/>
                      </a:lnTo>
                      <a:lnTo>
                        <a:pt x="85" y="243"/>
                      </a:lnTo>
                      <a:lnTo>
                        <a:pt x="179" y="245"/>
                      </a:lnTo>
                      <a:lnTo>
                        <a:pt x="267" y="243"/>
                      </a:lnTo>
                      <a:lnTo>
                        <a:pt x="349" y="240"/>
                      </a:lnTo>
                      <a:lnTo>
                        <a:pt x="352" y="239"/>
                      </a:lnTo>
                      <a:lnTo>
                        <a:pt x="354" y="238"/>
                      </a:lnTo>
                      <a:lnTo>
                        <a:pt x="356" y="237"/>
                      </a:lnTo>
                      <a:lnTo>
                        <a:pt x="357" y="235"/>
                      </a:lnTo>
                      <a:lnTo>
                        <a:pt x="358" y="233"/>
                      </a:lnTo>
                      <a:lnTo>
                        <a:pt x="358" y="231"/>
                      </a:lnTo>
                      <a:lnTo>
                        <a:pt x="358" y="229"/>
                      </a:lnTo>
                      <a:lnTo>
                        <a:pt x="358" y="12"/>
                      </a:lnTo>
                      <a:lnTo>
                        <a:pt x="358" y="10"/>
                      </a:lnTo>
                      <a:lnTo>
                        <a:pt x="357" y="7"/>
                      </a:lnTo>
                      <a:lnTo>
                        <a:pt x="355" y="6"/>
                      </a:lnTo>
                      <a:lnTo>
                        <a:pt x="353" y="4"/>
                      </a:lnTo>
                      <a:lnTo>
                        <a:pt x="351" y="4"/>
                      </a:lnTo>
                      <a:lnTo>
                        <a:pt x="348" y="4"/>
                      </a:lnTo>
                      <a:lnTo>
                        <a:pt x="265" y="1"/>
                      </a:lnTo>
                      <a:lnTo>
                        <a:pt x="179" y="0"/>
                      </a:lnTo>
                      <a:lnTo>
                        <a:pt x="92" y="1"/>
                      </a:lnTo>
                      <a:lnTo>
                        <a:pt x="11" y="4"/>
                      </a:lnTo>
                      <a:lnTo>
                        <a:pt x="9" y="4"/>
                      </a:lnTo>
                      <a:lnTo>
                        <a:pt x="7" y="4"/>
                      </a:lnTo>
                      <a:lnTo>
                        <a:pt x="5" y="5"/>
                      </a:lnTo>
                      <a:lnTo>
                        <a:pt x="3" y="6"/>
                      </a:lnTo>
                      <a:lnTo>
                        <a:pt x="2" y="7"/>
                      </a:lnTo>
                      <a:lnTo>
                        <a:pt x="1" y="8"/>
                      </a:lnTo>
                      <a:lnTo>
                        <a:pt x="0" y="10"/>
                      </a:lnTo>
                      <a:lnTo>
                        <a:pt x="0" y="12"/>
                      </a:lnTo>
                    </a:path>
                  </a:pathLst>
                </a:custGeom>
                <a:solidFill>
                  <a:schemeClr val="tx1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sp>
            <p:nvSpPr>
              <p:cNvPr id="3331" name="Freeform 24"/>
              <p:cNvSpPr>
                <a:spLocks/>
              </p:cNvSpPr>
              <p:nvPr/>
            </p:nvSpPr>
            <p:spPr bwMode="auto">
              <a:xfrm>
                <a:off x="2239" y="2285"/>
                <a:ext cx="17" cy="6"/>
              </a:xfrm>
              <a:custGeom>
                <a:avLst/>
                <a:gdLst>
                  <a:gd name="T0" fmla="*/ 0 w 17"/>
                  <a:gd name="T1" fmla="*/ 0 h 6"/>
                  <a:gd name="T2" fmla="*/ 16 w 17"/>
                  <a:gd name="T3" fmla="*/ 0 h 6"/>
                  <a:gd name="T4" fmla="*/ 16 w 17"/>
                  <a:gd name="T5" fmla="*/ 5 h 6"/>
                  <a:gd name="T6" fmla="*/ 0 w 17"/>
                  <a:gd name="T7" fmla="*/ 5 h 6"/>
                  <a:gd name="T8" fmla="*/ 0 w 17"/>
                  <a:gd name="T9" fmla="*/ 0 h 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"/>
                  <a:gd name="T16" fmla="*/ 0 h 6"/>
                  <a:gd name="T17" fmla="*/ 17 w 17"/>
                  <a:gd name="T18" fmla="*/ 6 h 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" h="6">
                    <a:moveTo>
                      <a:pt x="0" y="0"/>
                    </a:moveTo>
                    <a:lnTo>
                      <a:pt x="16" y="0"/>
                    </a:lnTo>
                    <a:lnTo>
                      <a:pt x="16" y="5"/>
                    </a:lnTo>
                    <a:lnTo>
                      <a:pt x="0" y="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FF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s-MX"/>
              </a:p>
            </p:txBody>
          </p:sp>
        </p:grpSp>
        <p:grpSp>
          <p:nvGrpSpPr>
            <p:cNvPr id="3085" name="Group 33"/>
            <p:cNvGrpSpPr>
              <a:grpSpLocks/>
            </p:cNvGrpSpPr>
            <p:nvPr/>
          </p:nvGrpSpPr>
          <p:grpSpPr bwMode="auto">
            <a:xfrm>
              <a:off x="3540" y="907"/>
              <a:ext cx="475" cy="336"/>
              <a:chOff x="3540" y="907"/>
              <a:chExt cx="475" cy="336"/>
            </a:xfrm>
          </p:grpSpPr>
          <p:sp>
            <p:nvSpPr>
              <p:cNvPr id="3322" name="Freeform 26"/>
              <p:cNvSpPr>
                <a:spLocks/>
              </p:cNvSpPr>
              <p:nvPr/>
            </p:nvSpPr>
            <p:spPr bwMode="auto">
              <a:xfrm>
                <a:off x="3540" y="907"/>
                <a:ext cx="475" cy="336"/>
              </a:xfrm>
              <a:custGeom>
                <a:avLst/>
                <a:gdLst>
                  <a:gd name="T0" fmla="*/ 0 w 475"/>
                  <a:gd name="T1" fmla="*/ 17 h 336"/>
                  <a:gd name="T2" fmla="*/ 0 w 475"/>
                  <a:gd name="T3" fmla="*/ 315 h 336"/>
                  <a:gd name="T4" fmla="*/ 0 w 475"/>
                  <a:gd name="T5" fmla="*/ 317 h 336"/>
                  <a:gd name="T6" fmla="*/ 1 w 475"/>
                  <a:gd name="T7" fmla="*/ 320 h 336"/>
                  <a:gd name="T8" fmla="*/ 2 w 475"/>
                  <a:gd name="T9" fmla="*/ 322 h 336"/>
                  <a:gd name="T10" fmla="*/ 3 w 475"/>
                  <a:gd name="T11" fmla="*/ 323 h 336"/>
                  <a:gd name="T12" fmla="*/ 5 w 475"/>
                  <a:gd name="T13" fmla="*/ 325 h 336"/>
                  <a:gd name="T14" fmla="*/ 7 w 475"/>
                  <a:gd name="T15" fmla="*/ 326 h 336"/>
                  <a:gd name="T16" fmla="*/ 8 w 475"/>
                  <a:gd name="T17" fmla="*/ 327 h 336"/>
                  <a:gd name="T18" fmla="*/ 10 w 475"/>
                  <a:gd name="T19" fmla="*/ 327 h 336"/>
                  <a:gd name="T20" fmla="*/ 112 w 475"/>
                  <a:gd name="T21" fmla="*/ 333 h 336"/>
                  <a:gd name="T22" fmla="*/ 237 w 475"/>
                  <a:gd name="T23" fmla="*/ 335 h 336"/>
                  <a:gd name="T24" fmla="*/ 354 w 475"/>
                  <a:gd name="T25" fmla="*/ 333 h 336"/>
                  <a:gd name="T26" fmla="*/ 462 w 475"/>
                  <a:gd name="T27" fmla="*/ 327 h 336"/>
                  <a:gd name="T28" fmla="*/ 465 w 475"/>
                  <a:gd name="T29" fmla="*/ 327 h 336"/>
                  <a:gd name="T30" fmla="*/ 469 w 475"/>
                  <a:gd name="T31" fmla="*/ 326 h 336"/>
                  <a:gd name="T32" fmla="*/ 471 w 475"/>
                  <a:gd name="T33" fmla="*/ 324 h 336"/>
                  <a:gd name="T34" fmla="*/ 473 w 475"/>
                  <a:gd name="T35" fmla="*/ 322 h 336"/>
                  <a:gd name="T36" fmla="*/ 474 w 475"/>
                  <a:gd name="T37" fmla="*/ 318 h 336"/>
                  <a:gd name="T38" fmla="*/ 474 w 475"/>
                  <a:gd name="T39" fmla="*/ 316 h 336"/>
                  <a:gd name="T40" fmla="*/ 474 w 475"/>
                  <a:gd name="T41" fmla="*/ 313 h 336"/>
                  <a:gd name="T42" fmla="*/ 474 w 475"/>
                  <a:gd name="T43" fmla="*/ 17 h 336"/>
                  <a:gd name="T44" fmla="*/ 474 w 475"/>
                  <a:gd name="T45" fmla="*/ 13 h 336"/>
                  <a:gd name="T46" fmla="*/ 472 w 475"/>
                  <a:gd name="T47" fmla="*/ 10 h 336"/>
                  <a:gd name="T48" fmla="*/ 470 w 475"/>
                  <a:gd name="T49" fmla="*/ 8 h 336"/>
                  <a:gd name="T50" fmla="*/ 467 w 475"/>
                  <a:gd name="T51" fmla="*/ 6 h 336"/>
                  <a:gd name="T52" fmla="*/ 464 w 475"/>
                  <a:gd name="T53" fmla="*/ 5 h 336"/>
                  <a:gd name="T54" fmla="*/ 461 w 475"/>
                  <a:gd name="T55" fmla="*/ 5 h 336"/>
                  <a:gd name="T56" fmla="*/ 350 w 475"/>
                  <a:gd name="T57" fmla="*/ 1 h 336"/>
                  <a:gd name="T58" fmla="*/ 237 w 475"/>
                  <a:gd name="T59" fmla="*/ 0 h 336"/>
                  <a:gd name="T60" fmla="*/ 122 w 475"/>
                  <a:gd name="T61" fmla="*/ 2 h 336"/>
                  <a:gd name="T62" fmla="*/ 15 w 475"/>
                  <a:gd name="T63" fmla="*/ 5 h 336"/>
                  <a:gd name="T64" fmla="*/ 12 w 475"/>
                  <a:gd name="T65" fmla="*/ 5 h 336"/>
                  <a:gd name="T66" fmla="*/ 9 w 475"/>
                  <a:gd name="T67" fmla="*/ 6 h 336"/>
                  <a:gd name="T68" fmla="*/ 7 w 475"/>
                  <a:gd name="T69" fmla="*/ 6 h 336"/>
                  <a:gd name="T70" fmla="*/ 4 w 475"/>
                  <a:gd name="T71" fmla="*/ 8 h 336"/>
                  <a:gd name="T72" fmla="*/ 3 w 475"/>
                  <a:gd name="T73" fmla="*/ 10 h 336"/>
                  <a:gd name="T74" fmla="*/ 1 w 475"/>
                  <a:gd name="T75" fmla="*/ 12 h 336"/>
                  <a:gd name="T76" fmla="*/ 0 w 475"/>
                  <a:gd name="T77" fmla="*/ 14 h 336"/>
                  <a:gd name="T78" fmla="*/ 0 w 475"/>
                  <a:gd name="T79" fmla="*/ 17 h 3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475"/>
                  <a:gd name="T121" fmla="*/ 0 h 336"/>
                  <a:gd name="T122" fmla="*/ 475 w 475"/>
                  <a:gd name="T123" fmla="*/ 336 h 33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475" h="336">
                    <a:moveTo>
                      <a:pt x="0" y="17"/>
                    </a:moveTo>
                    <a:lnTo>
                      <a:pt x="0" y="315"/>
                    </a:lnTo>
                    <a:lnTo>
                      <a:pt x="0" y="317"/>
                    </a:lnTo>
                    <a:lnTo>
                      <a:pt x="1" y="320"/>
                    </a:lnTo>
                    <a:lnTo>
                      <a:pt x="2" y="322"/>
                    </a:lnTo>
                    <a:lnTo>
                      <a:pt x="3" y="323"/>
                    </a:lnTo>
                    <a:lnTo>
                      <a:pt x="5" y="325"/>
                    </a:lnTo>
                    <a:lnTo>
                      <a:pt x="7" y="326"/>
                    </a:lnTo>
                    <a:lnTo>
                      <a:pt x="8" y="327"/>
                    </a:lnTo>
                    <a:lnTo>
                      <a:pt x="10" y="327"/>
                    </a:lnTo>
                    <a:lnTo>
                      <a:pt x="112" y="333"/>
                    </a:lnTo>
                    <a:lnTo>
                      <a:pt x="237" y="335"/>
                    </a:lnTo>
                    <a:lnTo>
                      <a:pt x="354" y="333"/>
                    </a:lnTo>
                    <a:lnTo>
                      <a:pt x="462" y="327"/>
                    </a:lnTo>
                    <a:lnTo>
                      <a:pt x="465" y="327"/>
                    </a:lnTo>
                    <a:lnTo>
                      <a:pt x="469" y="326"/>
                    </a:lnTo>
                    <a:lnTo>
                      <a:pt x="471" y="324"/>
                    </a:lnTo>
                    <a:lnTo>
                      <a:pt x="473" y="322"/>
                    </a:lnTo>
                    <a:lnTo>
                      <a:pt x="474" y="318"/>
                    </a:lnTo>
                    <a:lnTo>
                      <a:pt x="474" y="316"/>
                    </a:lnTo>
                    <a:lnTo>
                      <a:pt x="474" y="313"/>
                    </a:lnTo>
                    <a:lnTo>
                      <a:pt x="474" y="17"/>
                    </a:lnTo>
                    <a:lnTo>
                      <a:pt x="474" y="13"/>
                    </a:lnTo>
                    <a:lnTo>
                      <a:pt x="472" y="10"/>
                    </a:lnTo>
                    <a:lnTo>
                      <a:pt x="470" y="8"/>
                    </a:lnTo>
                    <a:lnTo>
                      <a:pt x="467" y="6"/>
                    </a:lnTo>
                    <a:lnTo>
                      <a:pt x="464" y="5"/>
                    </a:lnTo>
                    <a:lnTo>
                      <a:pt x="461" y="5"/>
                    </a:lnTo>
                    <a:lnTo>
                      <a:pt x="350" y="1"/>
                    </a:lnTo>
                    <a:lnTo>
                      <a:pt x="237" y="0"/>
                    </a:lnTo>
                    <a:lnTo>
                      <a:pt x="122" y="2"/>
                    </a:lnTo>
                    <a:lnTo>
                      <a:pt x="15" y="5"/>
                    </a:lnTo>
                    <a:lnTo>
                      <a:pt x="12" y="5"/>
                    </a:lnTo>
                    <a:lnTo>
                      <a:pt x="9" y="6"/>
                    </a:lnTo>
                    <a:lnTo>
                      <a:pt x="7" y="6"/>
                    </a:lnTo>
                    <a:lnTo>
                      <a:pt x="4" y="8"/>
                    </a:lnTo>
                    <a:lnTo>
                      <a:pt x="3" y="10"/>
                    </a:lnTo>
                    <a:lnTo>
                      <a:pt x="1" y="12"/>
                    </a:lnTo>
                    <a:lnTo>
                      <a:pt x="0" y="14"/>
                    </a:lnTo>
                    <a:lnTo>
                      <a:pt x="0" y="17"/>
                    </a:lnTo>
                  </a:path>
                </a:pathLst>
              </a:custGeom>
              <a:solidFill>
                <a:srgbClr val="DFDF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s-MX"/>
              </a:p>
            </p:txBody>
          </p:sp>
          <p:grpSp>
            <p:nvGrpSpPr>
              <p:cNvPr id="3323" name="Group 31"/>
              <p:cNvGrpSpPr>
                <a:grpSpLocks/>
              </p:cNvGrpSpPr>
              <p:nvPr/>
            </p:nvGrpSpPr>
            <p:grpSpPr bwMode="auto">
              <a:xfrm>
                <a:off x="3586" y="942"/>
                <a:ext cx="384" cy="263"/>
                <a:chOff x="3586" y="942"/>
                <a:chExt cx="384" cy="263"/>
              </a:xfrm>
            </p:grpSpPr>
            <p:sp>
              <p:nvSpPr>
                <p:cNvPr id="3325" name="Freeform 27"/>
                <p:cNvSpPr>
                  <a:spLocks/>
                </p:cNvSpPr>
                <p:nvPr/>
              </p:nvSpPr>
              <p:spPr bwMode="auto">
                <a:xfrm>
                  <a:off x="3586" y="942"/>
                  <a:ext cx="384" cy="263"/>
                </a:xfrm>
                <a:custGeom>
                  <a:avLst/>
                  <a:gdLst>
                    <a:gd name="T0" fmla="*/ 0 w 384"/>
                    <a:gd name="T1" fmla="*/ 14 h 263"/>
                    <a:gd name="T2" fmla="*/ 0 w 384"/>
                    <a:gd name="T3" fmla="*/ 247 h 263"/>
                    <a:gd name="T4" fmla="*/ 0 w 384"/>
                    <a:gd name="T5" fmla="*/ 249 h 263"/>
                    <a:gd name="T6" fmla="*/ 0 w 384"/>
                    <a:gd name="T7" fmla="*/ 251 h 263"/>
                    <a:gd name="T8" fmla="*/ 1 w 384"/>
                    <a:gd name="T9" fmla="*/ 252 h 263"/>
                    <a:gd name="T10" fmla="*/ 2 w 384"/>
                    <a:gd name="T11" fmla="*/ 253 h 263"/>
                    <a:gd name="T12" fmla="*/ 4 w 384"/>
                    <a:gd name="T13" fmla="*/ 255 h 263"/>
                    <a:gd name="T14" fmla="*/ 5 w 384"/>
                    <a:gd name="T15" fmla="*/ 256 h 263"/>
                    <a:gd name="T16" fmla="*/ 7 w 384"/>
                    <a:gd name="T17" fmla="*/ 256 h 263"/>
                    <a:gd name="T18" fmla="*/ 8 w 384"/>
                    <a:gd name="T19" fmla="*/ 257 h 263"/>
                    <a:gd name="T20" fmla="*/ 90 w 384"/>
                    <a:gd name="T21" fmla="*/ 261 h 263"/>
                    <a:gd name="T22" fmla="*/ 191 w 384"/>
                    <a:gd name="T23" fmla="*/ 262 h 263"/>
                    <a:gd name="T24" fmla="*/ 285 w 384"/>
                    <a:gd name="T25" fmla="*/ 261 h 263"/>
                    <a:gd name="T26" fmla="*/ 373 w 384"/>
                    <a:gd name="T27" fmla="*/ 257 h 263"/>
                    <a:gd name="T28" fmla="*/ 375 w 384"/>
                    <a:gd name="T29" fmla="*/ 256 h 263"/>
                    <a:gd name="T30" fmla="*/ 378 w 384"/>
                    <a:gd name="T31" fmla="*/ 255 h 263"/>
                    <a:gd name="T32" fmla="*/ 380 w 384"/>
                    <a:gd name="T33" fmla="*/ 254 h 263"/>
                    <a:gd name="T34" fmla="*/ 382 w 384"/>
                    <a:gd name="T35" fmla="*/ 252 h 263"/>
                    <a:gd name="T36" fmla="*/ 383 w 384"/>
                    <a:gd name="T37" fmla="*/ 249 h 263"/>
                    <a:gd name="T38" fmla="*/ 383 w 384"/>
                    <a:gd name="T39" fmla="*/ 247 h 263"/>
                    <a:gd name="T40" fmla="*/ 383 w 384"/>
                    <a:gd name="T41" fmla="*/ 245 h 263"/>
                    <a:gd name="T42" fmla="*/ 383 w 384"/>
                    <a:gd name="T43" fmla="*/ 14 h 263"/>
                    <a:gd name="T44" fmla="*/ 383 w 384"/>
                    <a:gd name="T45" fmla="*/ 11 h 263"/>
                    <a:gd name="T46" fmla="*/ 381 w 384"/>
                    <a:gd name="T47" fmla="*/ 9 h 263"/>
                    <a:gd name="T48" fmla="*/ 379 w 384"/>
                    <a:gd name="T49" fmla="*/ 7 h 263"/>
                    <a:gd name="T50" fmla="*/ 377 w 384"/>
                    <a:gd name="T51" fmla="*/ 5 h 263"/>
                    <a:gd name="T52" fmla="*/ 374 w 384"/>
                    <a:gd name="T53" fmla="*/ 5 h 263"/>
                    <a:gd name="T54" fmla="*/ 372 w 384"/>
                    <a:gd name="T55" fmla="*/ 5 h 263"/>
                    <a:gd name="T56" fmla="*/ 283 w 384"/>
                    <a:gd name="T57" fmla="*/ 1 h 263"/>
                    <a:gd name="T58" fmla="*/ 191 w 384"/>
                    <a:gd name="T59" fmla="*/ 0 h 263"/>
                    <a:gd name="T60" fmla="*/ 98 w 384"/>
                    <a:gd name="T61" fmla="*/ 2 h 263"/>
                    <a:gd name="T62" fmla="*/ 11 w 384"/>
                    <a:gd name="T63" fmla="*/ 5 h 263"/>
                    <a:gd name="T64" fmla="*/ 9 w 384"/>
                    <a:gd name="T65" fmla="*/ 5 h 263"/>
                    <a:gd name="T66" fmla="*/ 7 w 384"/>
                    <a:gd name="T67" fmla="*/ 5 h 263"/>
                    <a:gd name="T68" fmla="*/ 5 w 384"/>
                    <a:gd name="T69" fmla="*/ 6 h 263"/>
                    <a:gd name="T70" fmla="*/ 3 w 384"/>
                    <a:gd name="T71" fmla="*/ 7 h 263"/>
                    <a:gd name="T72" fmla="*/ 2 w 384"/>
                    <a:gd name="T73" fmla="*/ 8 h 263"/>
                    <a:gd name="T74" fmla="*/ 0 w 384"/>
                    <a:gd name="T75" fmla="*/ 10 h 263"/>
                    <a:gd name="T76" fmla="*/ 0 w 384"/>
                    <a:gd name="T77" fmla="*/ 11 h 263"/>
                    <a:gd name="T78" fmla="*/ 0 w 384"/>
                    <a:gd name="T79" fmla="*/ 14 h 263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w 384"/>
                    <a:gd name="T121" fmla="*/ 0 h 263"/>
                    <a:gd name="T122" fmla="*/ 384 w 384"/>
                    <a:gd name="T123" fmla="*/ 263 h 263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T120" t="T121" r="T122" b="T123"/>
                  <a:pathLst>
                    <a:path w="384" h="263">
                      <a:moveTo>
                        <a:pt x="0" y="14"/>
                      </a:moveTo>
                      <a:lnTo>
                        <a:pt x="0" y="247"/>
                      </a:lnTo>
                      <a:lnTo>
                        <a:pt x="0" y="249"/>
                      </a:lnTo>
                      <a:lnTo>
                        <a:pt x="0" y="251"/>
                      </a:lnTo>
                      <a:lnTo>
                        <a:pt x="1" y="252"/>
                      </a:lnTo>
                      <a:lnTo>
                        <a:pt x="2" y="253"/>
                      </a:lnTo>
                      <a:lnTo>
                        <a:pt x="4" y="255"/>
                      </a:lnTo>
                      <a:lnTo>
                        <a:pt x="5" y="256"/>
                      </a:lnTo>
                      <a:lnTo>
                        <a:pt x="7" y="256"/>
                      </a:lnTo>
                      <a:lnTo>
                        <a:pt x="8" y="257"/>
                      </a:lnTo>
                      <a:lnTo>
                        <a:pt x="90" y="261"/>
                      </a:lnTo>
                      <a:lnTo>
                        <a:pt x="191" y="262"/>
                      </a:lnTo>
                      <a:lnTo>
                        <a:pt x="285" y="261"/>
                      </a:lnTo>
                      <a:lnTo>
                        <a:pt x="373" y="257"/>
                      </a:lnTo>
                      <a:lnTo>
                        <a:pt x="375" y="256"/>
                      </a:lnTo>
                      <a:lnTo>
                        <a:pt x="378" y="255"/>
                      </a:lnTo>
                      <a:lnTo>
                        <a:pt x="380" y="254"/>
                      </a:lnTo>
                      <a:lnTo>
                        <a:pt x="382" y="252"/>
                      </a:lnTo>
                      <a:lnTo>
                        <a:pt x="383" y="249"/>
                      </a:lnTo>
                      <a:lnTo>
                        <a:pt x="383" y="247"/>
                      </a:lnTo>
                      <a:lnTo>
                        <a:pt x="383" y="245"/>
                      </a:lnTo>
                      <a:lnTo>
                        <a:pt x="383" y="14"/>
                      </a:lnTo>
                      <a:lnTo>
                        <a:pt x="383" y="11"/>
                      </a:lnTo>
                      <a:lnTo>
                        <a:pt x="381" y="9"/>
                      </a:lnTo>
                      <a:lnTo>
                        <a:pt x="379" y="7"/>
                      </a:lnTo>
                      <a:lnTo>
                        <a:pt x="377" y="5"/>
                      </a:lnTo>
                      <a:lnTo>
                        <a:pt x="374" y="5"/>
                      </a:lnTo>
                      <a:lnTo>
                        <a:pt x="372" y="5"/>
                      </a:lnTo>
                      <a:lnTo>
                        <a:pt x="283" y="1"/>
                      </a:lnTo>
                      <a:lnTo>
                        <a:pt x="191" y="0"/>
                      </a:lnTo>
                      <a:lnTo>
                        <a:pt x="98" y="2"/>
                      </a:lnTo>
                      <a:lnTo>
                        <a:pt x="11" y="5"/>
                      </a:lnTo>
                      <a:lnTo>
                        <a:pt x="9" y="5"/>
                      </a:lnTo>
                      <a:lnTo>
                        <a:pt x="7" y="5"/>
                      </a:lnTo>
                      <a:lnTo>
                        <a:pt x="5" y="6"/>
                      </a:lnTo>
                      <a:lnTo>
                        <a:pt x="3" y="7"/>
                      </a:lnTo>
                      <a:lnTo>
                        <a:pt x="2" y="8"/>
                      </a:lnTo>
                      <a:lnTo>
                        <a:pt x="0" y="10"/>
                      </a:lnTo>
                      <a:lnTo>
                        <a:pt x="0" y="11"/>
                      </a:lnTo>
                      <a:lnTo>
                        <a:pt x="0" y="14"/>
                      </a:lnTo>
                    </a:path>
                  </a:pathLst>
                </a:custGeom>
                <a:solidFill>
                  <a:schemeClr val="tx1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3326" name="Freeform 28"/>
                <p:cNvSpPr>
                  <a:spLocks/>
                </p:cNvSpPr>
                <p:nvPr/>
              </p:nvSpPr>
              <p:spPr bwMode="auto">
                <a:xfrm>
                  <a:off x="3587" y="1073"/>
                  <a:ext cx="382" cy="132"/>
                </a:xfrm>
                <a:custGeom>
                  <a:avLst/>
                  <a:gdLst>
                    <a:gd name="T0" fmla="*/ 0 w 382"/>
                    <a:gd name="T1" fmla="*/ 121 h 132"/>
                    <a:gd name="T2" fmla="*/ 1 w 382"/>
                    <a:gd name="T3" fmla="*/ 122 h 132"/>
                    <a:gd name="T4" fmla="*/ 3 w 382"/>
                    <a:gd name="T5" fmla="*/ 124 h 132"/>
                    <a:gd name="T6" fmla="*/ 4 w 382"/>
                    <a:gd name="T7" fmla="*/ 125 h 132"/>
                    <a:gd name="T8" fmla="*/ 6 w 382"/>
                    <a:gd name="T9" fmla="*/ 125 h 132"/>
                    <a:gd name="T10" fmla="*/ 7 w 382"/>
                    <a:gd name="T11" fmla="*/ 126 h 132"/>
                    <a:gd name="T12" fmla="*/ 89 w 382"/>
                    <a:gd name="T13" fmla="*/ 130 h 132"/>
                    <a:gd name="T14" fmla="*/ 190 w 382"/>
                    <a:gd name="T15" fmla="*/ 131 h 132"/>
                    <a:gd name="T16" fmla="*/ 284 w 382"/>
                    <a:gd name="T17" fmla="*/ 130 h 132"/>
                    <a:gd name="T18" fmla="*/ 372 w 382"/>
                    <a:gd name="T19" fmla="*/ 126 h 132"/>
                    <a:gd name="T20" fmla="*/ 374 w 382"/>
                    <a:gd name="T21" fmla="*/ 125 h 132"/>
                    <a:gd name="T22" fmla="*/ 377 w 382"/>
                    <a:gd name="T23" fmla="*/ 124 h 132"/>
                    <a:gd name="T24" fmla="*/ 379 w 382"/>
                    <a:gd name="T25" fmla="*/ 123 h 132"/>
                    <a:gd name="T26" fmla="*/ 381 w 382"/>
                    <a:gd name="T27" fmla="*/ 121 h 132"/>
                    <a:gd name="T28" fmla="*/ 190 w 382"/>
                    <a:gd name="T29" fmla="*/ 0 h 132"/>
                    <a:gd name="T30" fmla="*/ 0 w 382"/>
                    <a:gd name="T31" fmla="*/ 121 h 132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382"/>
                    <a:gd name="T49" fmla="*/ 0 h 132"/>
                    <a:gd name="T50" fmla="*/ 382 w 382"/>
                    <a:gd name="T51" fmla="*/ 132 h 132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382" h="132">
                      <a:moveTo>
                        <a:pt x="0" y="121"/>
                      </a:moveTo>
                      <a:lnTo>
                        <a:pt x="1" y="122"/>
                      </a:lnTo>
                      <a:lnTo>
                        <a:pt x="3" y="124"/>
                      </a:lnTo>
                      <a:lnTo>
                        <a:pt x="4" y="125"/>
                      </a:lnTo>
                      <a:lnTo>
                        <a:pt x="6" y="125"/>
                      </a:lnTo>
                      <a:lnTo>
                        <a:pt x="7" y="126"/>
                      </a:lnTo>
                      <a:lnTo>
                        <a:pt x="89" y="130"/>
                      </a:lnTo>
                      <a:lnTo>
                        <a:pt x="190" y="131"/>
                      </a:lnTo>
                      <a:lnTo>
                        <a:pt x="284" y="130"/>
                      </a:lnTo>
                      <a:lnTo>
                        <a:pt x="372" y="126"/>
                      </a:lnTo>
                      <a:lnTo>
                        <a:pt x="374" y="125"/>
                      </a:lnTo>
                      <a:lnTo>
                        <a:pt x="377" y="124"/>
                      </a:lnTo>
                      <a:lnTo>
                        <a:pt x="379" y="123"/>
                      </a:lnTo>
                      <a:lnTo>
                        <a:pt x="381" y="121"/>
                      </a:lnTo>
                      <a:lnTo>
                        <a:pt x="190" y="0"/>
                      </a:lnTo>
                      <a:lnTo>
                        <a:pt x="0" y="121"/>
                      </a:lnTo>
                    </a:path>
                  </a:pathLst>
                </a:custGeom>
                <a:solidFill>
                  <a:schemeClr val="tx1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3327" name="Freeform 29"/>
                <p:cNvSpPr>
                  <a:spLocks/>
                </p:cNvSpPr>
                <p:nvPr/>
              </p:nvSpPr>
              <p:spPr bwMode="auto">
                <a:xfrm>
                  <a:off x="3588" y="942"/>
                  <a:ext cx="378" cy="132"/>
                </a:xfrm>
                <a:custGeom>
                  <a:avLst/>
                  <a:gdLst>
                    <a:gd name="T0" fmla="*/ 189 w 378"/>
                    <a:gd name="T1" fmla="*/ 131 h 132"/>
                    <a:gd name="T2" fmla="*/ 377 w 378"/>
                    <a:gd name="T3" fmla="*/ 6 h 132"/>
                    <a:gd name="T4" fmla="*/ 375 w 378"/>
                    <a:gd name="T5" fmla="*/ 5 h 132"/>
                    <a:gd name="T6" fmla="*/ 372 w 378"/>
                    <a:gd name="T7" fmla="*/ 4 h 132"/>
                    <a:gd name="T8" fmla="*/ 370 w 378"/>
                    <a:gd name="T9" fmla="*/ 4 h 132"/>
                    <a:gd name="T10" fmla="*/ 281 w 378"/>
                    <a:gd name="T11" fmla="*/ 1 h 132"/>
                    <a:gd name="T12" fmla="*/ 189 w 378"/>
                    <a:gd name="T13" fmla="*/ 0 h 132"/>
                    <a:gd name="T14" fmla="*/ 96 w 378"/>
                    <a:gd name="T15" fmla="*/ 2 h 132"/>
                    <a:gd name="T16" fmla="*/ 9 w 378"/>
                    <a:gd name="T17" fmla="*/ 4 h 132"/>
                    <a:gd name="T18" fmla="*/ 7 w 378"/>
                    <a:gd name="T19" fmla="*/ 4 h 132"/>
                    <a:gd name="T20" fmla="*/ 5 w 378"/>
                    <a:gd name="T21" fmla="*/ 5 h 132"/>
                    <a:gd name="T22" fmla="*/ 3 w 378"/>
                    <a:gd name="T23" fmla="*/ 5 h 132"/>
                    <a:gd name="T24" fmla="*/ 1 w 378"/>
                    <a:gd name="T25" fmla="*/ 6 h 132"/>
                    <a:gd name="T26" fmla="*/ 0 w 378"/>
                    <a:gd name="T27" fmla="*/ 8 h 132"/>
                    <a:gd name="T28" fmla="*/ 189 w 378"/>
                    <a:gd name="T29" fmla="*/ 131 h 132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378"/>
                    <a:gd name="T46" fmla="*/ 0 h 132"/>
                    <a:gd name="T47" fmla="*/ 378 w 378"/>
                    <a:gd name="T48" fmla="*/ 132 h 132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378" h="132">
                      <a:moveTo>
                        <a:pt x="189" y="131"/>
                      </a:moveTo>
                      <a:lnTo>
                        <a:pt x="377" y="6"/>
                      </a:lnTo>
                      <a:lnTo>
                        <a:pt x="375" y="5"/>
                      </a:lnTo>
                      <a:lnTo>
                        <a:pt x="372" y="4"/>
                      </a:lnTo>
                      <a:lnTo>
                        <a:pt x="370" y="4"/>
                      </a:lnTo>
                      <a:lnTo>
                        <a:pt x="281" y="1"/>
                      </a:lnTo>
                      <a:lnTo>
                        <a:pt x="189" y="0"/>
                      </a:lnTo>
                      <a:lnTo>
                        <a:pt x="96" y="2"/>
                      </a:lnTo>
                      <a:lnTo>
                        <a:pt x="9" y="4"/>
                      </a:lnTo>
                      <a:lnTo>
                        <a:pt x="7" y="4"/>
                      </a:lnTo>
                      <a:lnTo>
                        <a:pt x="5" y="5"/>
                      </a:lnTo>
                      <a:lnTo>
                        <a:pt x="3" y="5"/>
                      </a:lnTo>
                      <a:lnTo>
                        <a:pt x="1" y="6"/>
                      </a:lnTo>
                      <a:lnTo>
                        <a:pt x="0" y="8"/>
                      </a:lnTo>
                      <a:lnTo>
                        <a:pt x="189" y="131"/>
                      </a:lnTo>
                    </a:path>
                  </a:pathLst>
                </a:custGeom>
                <a:solidFill>
                  <a:schemeClr val="tx1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3328" name="Freeform 30"/>
                <p:cNvSpPr>
                  <a:spLocks/>
                </p:cNvSpPr>
                <p:nvPr/>
              </p:nvSpPr>
              <p:spPr bwMode="auto">
                <a:xfrm>
                  <a:off x="3598" y="951"/>
                  <a:ext cx="359" cy="246"/>
                </a:xfrm>
                <a:custGeom>
                  <a:avLst/>
                  <a:gdLst>
                    <a:gd name="T0" fmla="*/ 0 w 359"/>
                    <a:gd name="T1" fmla="*/ 12 h 246"/>
                    <a:gd name="T2" fmla="*/ 0 w 359"/>
                    <a:gd name="T3" fmla="*/ 230 h 246"/>
                    <a:gd name="T4" fmla="*/ 0 w 359"/>
                    <a:gd name="T5" fmla="*/ 232 h 246"/>
                    <a:gd name="T6" fmla="*/ 1 w 359"/>
                    <a:gd name="T7" fmla="*/ 234 h 246"/>
                    <a:gd name="T8" fmla="*/ 1 w 359"/>
                    <a:gd name="T9" fmla="*/ 235 h 246"/>
                    <a:gd name="T10" fmla="*/ 2 w 359"/>
                    <a:gd name="T11" fmla="*/ 237 h 246"/>
                    <a:gd name="T12" fmla="*/ 4 w 359"/>
                    <a:gd name="T13" fmla="*/ 238 h 246"/>
                    <a:gd name="T14" fmla="*/ 5 w 359"/>
                    <a:gd name="T15" fmla="*/ 239 h 246"/>
                    <a:gd name="T16" fmla="*/ 6 w 359"/>
                    <a:gd name="T17" fmla="*/ 239 h 246"/>
                    <a:gd name="T18" fmla="*/ 8 w 359"/>
                    <a:gd name="T19" fmla="*/ 240 h 246"/>
                    <a:gd name="T20" fmla="*/ 85 w 359"/>
                    <a:gd name="T21" fmla="*/ 243 h 246"/>
                    <a:gd name="T22" fmla="*/ 179 w 359"/>
                    <a:gd name="T23" fmla="*/ 245 h 246"/>
                    <a:gd name="T24" fmla="*/ 267 w 359"/>
                    <a:gd name="T25" fmla="*/ 243 h 246"/>
                    <a:gd name="T26" fmla="*/ 349 w 359"/>
                    <a:gd name="T27" fmla="*/ 240 h 246"/>
                    <a:gd name="T28" fmla="*/ 352 w 359"/>
                    <a:gd name="T29" fmla="*/ 239 h 246"/>
                    <a:gd name="T30" fmla="*/ 354 w 359"/>
                    <a:gd name="T31" fmla="*/ 238 h 246"/>
                    <a:gd name="T32" fmla="*/ 356 w 359"/>
                    <a:gd name="T33" fmla="*/ 237 h 246"/>
                    <a:gd name="T34" fmla="*/ 357 w 359"/>
                    <a:gd name="T35" fmla="*/ 235 h 246"/>
                    <a:gd name="T36" fmla="*/ 358 w 359"/>
                    <a:gd name="T37" fmla="*/ 233 h 246"/>
                    <a:gd name="T38" fmla="*/ 358 w 359"/>
                    <a:gd name="T39" fmla="*/ 231 h 246"/>
                    <a:gd name="T40" fmla="*/ 358 w 359"/>
                    <a:gd name="T41" fmla="*/ 229 h 246"/>
                    <a:gd name="T42" fmla="*/ 358 w 359"/>
                    <a:gd name="T43" fmla="*/ 12 h 246"/>
                    <a:gd name="T44" fmla="*/ 358 w 359"/>
                    <a:gd name="T45" fmla="*/ 10 h 246"/>
                    <a:gd name="T46" fmla="*/ 357 w 359"/>
                    <a:gd name="T47" fmla="*/ 7 h 246"/>
                    <a:gd name="T48" fmla="*/ 355 w 359"/>
                    <a:gd name="T49" fmla="*/ 6 h 246"/>
                    <a:gd name="T50" fmla="*/ 353 w 359"/>
                    <a:gd name="T51" fmla="*/ 4 h 246"/>
                    <a:gd name="T52" fmla="*/ 351 w 359"/>
                    <a:gd name="T53" fmla="*/ 4 h 246"/>
                    <a:gd name="T54" fmla="*/ 348 w 359"/>
                    <a:gd name="T55" fmla="*/ 4 h 246"/>
                    <a:gd name="T56" fmla="*/ 265 w 359"/>
                    <a:gd name="T57" fmla="*/ 1 h 246"/>
                    <a:gd name="T58" fmla="*/ 179 w 359"/>
                    <a:gd name="T59" fmla="*/ 0 h 246"/>
                    <a:gd name="T60" fmla="*/ 92 w 359"/>
                    <a:gd name="T61" fmla="*/ 1 h 246"/>
                    <a:gd name="T62" fmla="*/ 11 w 359"/>
                    <a:gd name="T63" fmla="*/ 4 h 246"/>
                    <a:gd name="T64" fmla="*/ 9 w 359"/>
                    <a:gd name="T65" fmla="*/ 4 h 246"/>
                    <a:gd name="T66" fmla="*/ 7 w 359"/>
                    <a:gd name="T67" fmla="*/ 4 h 246"/>
                    <a:gd name="T68" fmla="*/ 5 w 359"/>
                    <a:gd name="T69" fmla="*/ 5 h 246"/>
                    <a:gd name="T70" fmla="*/ 3 w 359"/>
                    <a:gd name="T71" fmla="*/ 6 h 246"/>
                    <a:gd name="T72" fmla="*/ 2 w 359"/>
                    <a:gd name="T73" fmla="*/ 7 h 246"/>
                    <a:gd name="T74" fmla="*/ 1 w 359"/>
                    <a:gd name="T75" fmla="*/ 8 h 246"/>
                    <a:gd name="T76" fmla="*/ 0 w 359"/>
                    <a:gd name="T77" fmla="*/ 10 h 246"/>
                    <a:gd name="T78" fmla="*/ 0 w 359"/>
                    <a:gd name="T79" fmla="*/ 12 h 24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w 359"/>
                    <a:gd name="T121" fmla="*/ 0 h 246"/>
                    <a:gd name="T122" fmla="*/ 359 w 359"/>
                    <a:gd name="T123" fmla="*/ 246 h 246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T120" t="T121" r="T122" b="T123"/>
                  <a:pathLst>
                    <a:path w="359" h="246">
                      <a:moveTo>
                        <a:pt x="0" y="12"/>
                      </a:moveTo>
                      <a:lnTo>
                        <a:pt x="0" y="230"/>
                      </a:lnTo>
                      <a:lnTo>
                        <a:pt x="0" y="232"/>
                      </a:lnTo>
                      <a:lnTo>
                        <a:pt x="1" y="234"/>
                      </a:lnTo>
                      <a:lnTo>
                        <a:pt x="1" y="235"/>
                      </a:lnTo>
                      <a:lnTo>
                        <a:pt x="2" y="237"/>
                      </a:lnTo>
                      <a:lnTo>
                        <a:pt x="4" y="238"/>
                      </a:lnTo>
                      <a:lnTo>
                        <a:pt x="5" y="239"/>
                      </a:lnTo>
                      <a:lnTo>
                        <a:pt x="6" y="239"/>
                      </a:lnTo>
                      <a:lnTo>
                        <a:pt x="8" y="240"/>
                      </a:lnTo>
                      <a:lnTo>
                        <a:pt x="85" y="243"/>
                      </a:lnTo>
                      <a:lnTo>
                        <a:pt x="179" y="245"/>
                      </a:lnTo>
                      <a:lnTo>
                        <a:pt x="267" y="243"/>
                      </a:lnTo>
                      <a:lnTo>
                        <a:pt x="349" y="240"/>
                      </a:lnTo>
                      <a:lnTo>
                        <a:pt x="352" y="239"/>
                      </a:lnTo>
                      <a:lnTo>
                        <a:pt x="354" y="238"/>
                      </a:lnTo>
                      <a:lnTo>
                        <a:pt x="356" y="237"/>
                      </a:lnTo>
                      <a:lnTo>
                        <a:pt x="357" y="235"/>
                      </a:lnTo>
                      <a:lnTo>
                        <a:pt x="358" y="233"/>
                      </a:lnTo>
                      <a:lnTo>
                        <a:pt x="358" y="231"/>
                      </a:lnTo>
                      <a:lnTo>
                        <a:pt x="358" y="229"/>
                      </a:lnTo>
                      <a:lnTo>
                        <a:pt x="358" y="12"/>
                      </a:lnTo>
                      <a:lnTo>
                        <a:pt x="358" y="10"/>
                      </a:lnTo>
                      <a:lnTo>
                        <a:pt x="357" y="7"/>
                      </a:lnTo>
                      <a:lnTo>
                        <a:pt x="355" y="6"/>
                      </a:lnTo>
                      <a:lnTo>
                        <a:pt x="353" y="4"/>
                      </a:lnTo>
                      <a:lnTo>
                        <a:pt x="351" y="4"/>
                      </a:lnTo>
                      <a:lnTo>
                        <a:pt x="348" y="4"/>
                      </a:lnTo>
                      <a:lnTo>
                        <a:pt x="265" y="1"/>
                      </a:lnTo>
                      <a:lnTo>
                        <a:pt x="179" y="0"/>
                      </a:lnTo>
                      <a:lnTo>
                        <a:pt x="92" y="1"/>
                      </a:lnTo>
                      <a:lnTo>
                        <a:pt x="11" y="4"/>
                      </a:lnTo>
                      <a:lnTo>
                        <a:pt x="9" y="4"/>
                      </a:lnTo>
                      <a:lnTo>
                        <a:pt x="7" y="4"/>
                      </a:lnTo>
                      <a:lnTo>
                        <a:pt x="5" y="5"/>
                      </a:lnTo>
                      <a:lnTo>
                        <a:pt x="3" y="6"/>
                      </a:lnTo>
                      <a:lnTo>
                        <a:pt x="2" y="7"/>
                      </a:lnTo>
                      <a:lnTo>
                        <a:pt x="1" y="8"/>
                      </a:lnTo>
                      <a:lnTo>
                        <a:pt x="0" y="10"/>
                      </a:lnTo>
                      <a:lnTo>
                        <a:pt x="0" y="12"/>
                      </a:lnTo>
                    </a:path>
                  </a:pathLst>
                </a:custGeom>
                <a:solidFill>
                  <a:schemeClr val="tx1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sp>
            <p:nvSpPr>
              <p:cNvPr id="3324" name="Freeform 32"/>
              <p:cNvSpPr>
                <a:spLocks/>
              </p:cNvSpPr>
              <p:nvPr/>
            </p:nvSpPr>
            <p:spPr bwMode="auto">
              <a:xfrm>
                <a:off x="3933" y="1217"/>
                <a:ext cx="17" cy="6"/>
              </a:xfrm>
              <a:custGeom>
                <a:avLst/>
                <a:gdLst>
                  <a:gd name="T0" fmla="*/ 0 w 17"/>
                  <a:gd name="T1" fmla="*/ 0 h 6"/>
                  <a:gd name="T2" fmla="*/ 16 w 17"/>
                  <a:gd name="T3" fmla="*/ 0 h 6"/>
                  <a:gd name="T4" fmla="*/ 16 w 17"/>
                  <a:gd name="T5" fmla="*/ 5 h 6"/>
                  <a:gd name="T6" fmla="*/ 0 w 17"/>
                  <a:gd name="T7" fmla="*/ 5 h 6"/>
                  <a:gd name="T8" fmla="*/ 0 w 17"/>
                  <a:gd name="T9" fmla="*/ 0 h 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"/>
                  <a:gd name="T16" fmla="*/ 0 h 6"/>
                  <a:gd name="T17" fmla="*/ 17 w 17"/>
                  <a:gd name="T18" fmla="*/ 6 h 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" h="6">
                    <a:moveTo>
                      <a:pt x="0" y="0"/>
                    </a:moveTo>
                    <a:lnTo>
                      <a:pt x="16" y="0"/>
                    </a:lnTo>
                    <a:lnTo>
                      <a:pt x="16" y="5"/>
                    </a:lnTo>
                    <a:lnTo>
                      <a:pt x="0" y="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FF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s-MX"/>
              </a:p>
            </p:txBody>
          </p:sp>
        </p:grpSp>
        <p:grpSp>
          <p:nvGrpSpPr>
            <p:cNvPr id="3086" name="Group 269"/>
            <p:cNvGrpSpPr>
              <a:grpSpLocks/>
            </p:cNvGrpSpPr>
            <p:nvPr/>
          </p:nvGrpSpPr>
          <p:grpSpPr bwMode="auto">
            <a:xfrm>
              <a:off x="3459" y="1604"/>
              <a:ext cx="638" cy="667"/>
              <a:chOff x="3459" y="1604"/>
              <a:chExt cx="638" cy="667"/>
            </a:xfrm>
          </p:grpSpPr>
          <p:sp>
            <p:nvSpPr>
              <p:cNvPr id="3087" name="Rectangle 34"/>
              <p:cNvSpPr>
                <a:spLocks noChangeArrowheads="1"/>
              </p:cNvSpPr>
              <p:nvPr/>
            </p:nvSpPr>
            <p:spPr bwMode="auto">
              <a:xfrm>
                <a:off x="3459" y="1604"/>
                <a:ext cx="633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 sz="1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/>
                <a:r>
                  <a:rPr lang="en-US" altLang="es-MX"/>
                  <a:t>Terminal X</a:t>
                </a:r>
              </a:p>
            </p:txBody>
          </p:sp>
          <p:grpSp>
            <p:nvGrpSpPr>
              <p:cNvPr id="3088" name="Group 219"/>
              <p:cNvGrpSpPr>
                <a:grpSpLocks/>
              </p:cNvGrpSpPr>
              <p:nvPr/>
            </p:nvGrpSpPr>
            <p:grpSpPr bwMode="auto">
              <a:xfrm>
                <a:off x="3598" y="2066"/>
                <a:ext cx="393" cy="134"/>
                <a:chOff x="3598" y="2066"/>
                <a:chExt cx="393" cy="134"/>
              </a:xfrm>
            </p:grpSpPr>
            <p:grpSp>
              <p:nvGrpSpPr>
                <p:cNvPr id="3138" name="Group 173"/>
                <p:cNvGrpSpPr>
                  <a:grpSpLocks/>
                </p:cNvGrpSpPr>
                <p:nvPr/>
              </p:nvGrpSpPr>
              <p:grpSpPr bwMode="auto">
                <a:xfrm>
                  <a:off x="3598" y="2066"/>
                  <a:ext cx="393" cy="134"/>
                  <a:chOff x="3598" y="2066"/>
                  <a:chExt cx="393" cy="134"/>
                </a:xfrm>
              </p:grpSpPr>
              <p:grpSp>
                <p:nvGrpSpPr>
                  <p:cNvPr id="3184" name="Group 167"/>
                  <p:cNvGrpSpPr>
                    <a:grpSpLocks/>
                  </p:cNvGrpSpPr>
                  <p:nvPr/>
                </p:nvGrpSpPr>
                <p:grpSpPr bwMode="auto">
                  <a:xfrm>
                    <a:off x="3598" y="2066"/>
                    <a:ext cx="393" cy="134"/>
                    <a:chOff x="3598" y="2066"/>
                    <a:chExt cx="393" cy="134"/>
                  </a:xfrm>
                </p:grpSpPr>
                <p:grpSp>
                  <p:nvGrpSpPr>
                    <p:cNvPr id="3190" name="Group 3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598" y="2066"/>
                      <a:ext cx="393" cy="134"/>
                      <a:chOff x="3598" y="2066"/>
                      <a:chExt cx="393" cy="134"/>
                    </a:xfrm>
                  </p:grpSpPr>
                  <p:grpSp>
                    <p:nvGrpSpPr>
                      <p:cNvPr id="3318" name="Group 37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598" y="2066"/>
                        <a:ext cx="393" cy="134"/>
                        <a:chOff x="3598" y="2066"/>
                        <a:chExt cx="393" cy="134"/>
                      </a:xfrm>
                    </p:grpSpPr>
                    <p:sp>
                      <p:nvSpPr>
                        <p:cNvPr id="3320" name="Rectangle 35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601" y="2103"/>
                          <a:ext cx="379" cy="97"/>
                        </a:xfrm>
                        <a:prstGeom prst="rect">
                          <a:avLst/>
                        </a:prstGeom>
                        <a:solidFill>
                          <a:srgbClr val="C0C0C0"/>
                        </a:solidFill>
                        <a:ln w="12700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>
                            <a:defRPr sz="1400">
                              <a:solidFill>
                                <a:schemeClr val="tx1"/>
                              </a:solidFill>
                              <a:latin typeface="Times New Roman" pitchFamily="18" charset="0"/>
                            </a:defRPr>
                          </a:lvl1pPr>
                          <a:lvl2pPr marL="742950" indent="-285750">
                            <a:defRPr sz="1400">
                              <a:solidFill>
                                <a:schemeClr val="tx1"/>
                              </a:solidFill>
                              <a:latin typeface="Times New Roman" pitchFamily="18" charset="0"/>
                            </a:defRPr>
                          </a:lvl2pPr>
                          <a:lvl3pPr marL="1143000" indent="-228600">
                            <a:defRPr sz="1400">
                              <a:solidFill>
                                <a:schemeClr val="tx1"/>
                              </a:solidFill>
                              <a:latin typeface="Times New Roman" pitchFamily="18" charset="0"/>
                            </a:defRPr>
                          </a:lvl3pPr>
                          <a:lvl4pPr marL="1600200" indent="-228600">
                            <a:defRPr sz="1400">
                              <a:solidFill>
                                <a:schemeClr val="tx1"/>
                              </a:solidFill>
                              <a:latin typeface="Times New Roman" pitchFamily="18" charset="0"/>
                            </a:defRPr>
                          </a:lvl4pPr>
                          <a:lvl5pPr marL="2057400" indent="-228600">
                            <a:defRPr sz="1400">
                              <a:solidFill>
                                <a:schemeClr val="tx1"/>
                              </a:solidFill>
                              <a:latin typeface="Times New Roman" pitchFamily="18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400">
                              <a:solidFill>
                                <a:schemeClr val="tx1"/>
                              </a:solidFill>
                              <a:latin typeface="Times New Roman" pitchFamily="18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400">
                              <a:solidFill>
                                <a:schemeClr val="tx1"/>
                              </a:solidFill>
                              <a:latin typeface="Times New Roman" pitchFamily="18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400">
                              <a:solidFill>
                                <a:schemeClr val="tx1"/>
                              </a:solidFill>
                              <a:latin typeface="Times New Roman" pitchFamily="18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400">
                              <a:solidFill>
                                <a:schemeClr val="tx1"/>
                              </a:solidFill>
                              <a:latin typeface="Times New Roman" pitchFamily="18" charset="0"/>
                            </a:defRPr>
                          </a:lvl9pPr>
                        </a:lstStyle>
                        <a:p>
                          <a:endParaRPr lang="es-ES" altLang="es-MX"/>
                        </a:p>
                      </p:txBody>
                    </p:sp>
                    <p:sp>
                      <p:nvSpPr>
                        <p:cNvPr id="3321" name="Freeform 36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598" y="2066"/>
                          <a:ext cx="393" cy="34"/>
                        </a:xfrm>
                        <a:custGeom>
                          <a:avLst/>
                          <a:gdLst>
                            <a:gd name="T0" fmla="*/ 0 w 393"/>
                            <a:gd name="T1" fmla="*/ 33 h 34"/>
                            <a:gd name="T2" fmla="*/ 392 w 393"/>
                            <a:gd name="T3" fmla="*/ 33 h 34"/>
                            <a:gd name="T4" fmla="*/ 355 w 393"/>
                            <a:gd name="T5" fmla="*/ 0 h 34"/>
                            <a:gd name="T6" fmla="*/ 42 w 393"/>
                            <a:gd name="T7" fmla="*/ 0 h 34"/>
                            <a:gd name="T8" fmla="*/ 0 w 393"/>
                            <a:gd name="T9" fmla="*/ 33 h 34"/>
                            <a:gd name="T10" fmla="*/ 0 60000 65536"/>
                            <a:gd name="T11" fmla="*/ 0 60000 65536"/>
                            <a:gd name="T12" fmla="*/ 0 60000 65536"/>
                            <a:gd name="T13" fmla="*/ 0 60000 65536"/>
                            <a:gd name="T14" fmla="*/ 0 60000 65536"/>
                            <a:gd name="T15" fmla="*/ 0 w 393"/>
                            <a:gd name="T16" fmla="*/ 0 h 34"/>
                            <a:gd name="T17" fmla="*/ 393 w 393"/>
                            <a:gd name="T18" fmla="*/ 34 h 34"/>
                          </a:gdLst>
                          <a:ahLst/>
                          <a:cxnLst>
                            <a:cxn ang="T10">
                              <a:pos x="T0" y="T1"/>
                            </a:cxn>
                            <a:cxn ang="T11">
                              <a:pos x="T2" y="T3"/>
                            </a:cxn>
                            <a:cxn ang="T12">
                              <a:pos x="T4" y="T5"/>
                            </a:cxn>
                            <a:cxn ang="T13">
                              <a:pos x="T6" y="T7"/>
                            </a:cxn>
                            <a:cxn ang="T14">
                              <a:pos x="T8" y="T9"/>
                            </a:cxn>
                          </a:cxnLst>
                          <a:rect l="T15" t="T16" r="T17" b="T18"/>
                          <a:pathLst>
                            <a:path w="393" h="34">
                              <a:moveTo>
                                <a:pt x="0" y="33"/>
                              </a:moveTo>
                              <a:lnTo>
                                <a:pt x="392" y="33"/>
                              </a:lnTo>
                              <a:lnTo>
                                <a:pt x="355" y="0"/>
                              </a:lnTo>
                              <a:lnTo>
                                <a:pt x="42" y="0"/>
                              </a:lnTo>
                              <a:lnTo>
                                <a:pt x="0" y="33"/>
                              </a:lnTo>
                            </a:path>
                          </a:pathLst>
                        </a:custGeom>
                        <a:solidFill>
                          <a:srgbClr val="C0C0C0"/>
                        </a:solidFill>
                        <a:ln w="12700" cap="rnd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</p:spPr>
                      <p:txBody>
                        <a:bodyPr/>
                        <a:lstStyle/>
                        <a:p>
                          <a:endParaRPr lang="es-MX"/>
                        </a:p>
                      </p:txBody>
                    </p:sp>
                  </p:grpSp>
                  <p:sp>
                    <p:nvSpPr>
                      <p:cNvPr id="3319" name="Line 3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609" y="2094"/>
                        <a:ext cx="372" cy="0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s-MX"/>
                      </a:p>
                    </p:txBody>
                  </p:sp>
                </p:grpSp>
                <p:grpSp>
                  <p:nvGrpSpPr>
                    <p:cNvPr id="3191" name="Group 16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608" y="2182"/>
                      <a:ext cx="373" cy="17"/>
                      <a:chOff x="3608" y="2182"/>
                      <a:chExt cx="373" cy="17"/>
                    </a:xfrm>
                  </p:grpSpPr>
                  <p:grpSp>
                    <p:nvGrpSpPr>
                      <p:cNvPr id="3192" name="Group 102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608" y="2182"/>
                        <a:ext cx="187" cy="17"/>
                        <a:chOff x="3608" y="2182"/>
                        <a:chExt cx="187" cy="17"/>
                      </a:xfrm>
                    </p:grpSpPr>
                    <p:grpSp>
                      <p:nvGrpSpPr>
                        <p:cNvPr id="3256" name="Group 70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608" y="2182"/>
                          <a:ext cx="94" cy="17"/>
                          <a:chOff x="3608" y="2182"/>
                          <a:chExt cx="94" cy="17"/>
                        </a:xfrm>
                      </p:grpSpPr>
                      <p:grpSp>
                        <p:nvGrpSpPr>
                          <p:cNvPr id="3288" name="Group 54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608" y="2182"/>
                            <a:ext cx="47" cy="17"/>
                            <a:chOff x="3608" y="2182"/>
                            <a:chExt cx="47" cy="17"/>
                          </a:xfrm>
                        </p:grpSpPr>
                        <p:grpSp>
                          <p:nvGrpSpPr>
                            <p:cNvPr id="3304" name="Group 46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608" y="2182"/>
                              <a:ext cx="24" cy="17"/>
                              <a:chOff x="3608" y="2182"/>
                              <a:chExt cx="24" cy="17"/>
                            </a:xfrm>
                          </p:grpSpPr>
                          <p:grpSp>
                            <p:nvGrpSpPr>
                              <p:cNvPr id="3312" name="Group 42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3608" y="2182"/>
                                <a:ext cx="12" cy="17"/>
                                <a:chOff x="3608" y="2182"/>
                                <a:chExt cx="12" cy="17"/>
                              </a:xfrm>
                            </p:grpSpPr>
                            <p:sp>
                              <p:nvSpPr>
                                <p:cNvPr id="3316" name="Freeform 40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3608" y="2182"/>
                                  <a:ext cx="7" cy="17"/>
                                </a:xfrm>
                                <a:custGeom>
                                  <a:avLst/>
                                  <a:gdLst>
                                    <a:gd name="T0" fmla="*/ 6 w 7"/>
                                    <a:gd name="T1" fmla="*/ 0 h 17"/>
                                    <a:gd name="T2" fmla="*/ 0 w 7"/>
                                    <a:gd name="T3" fmla="*/ 0 h 17"/>
                                    <a:gd name="T4" fmla="*/ 0 w 7"/>
                                    <a:gd name="T5" fmla="*/ 16 h 17"/>
                                    <a:gd name="T6" fmla="*/ 6 w 7"/>
                                    <a:gd name="T7" fmla="*/ 16 h 17"/>
                                    <a:gd name="T8" fmla="*/ 6 w 7"/>
                                    <a:gd name="T9" fmla="*/ 0 h 17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7"/>
                                    <a:gd name="T16" fmla="*/ 0 h 17"/>
                                    <a:gd name="T17" fmla="*/ 7 w 7"/>
                                    <a:gd name="T18" fmla="*/ 17 h 17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7" h="17">
                                      <a:moveTo>
                                        <a:pt x="6" y="0"/>
                                      </a:moveTo>
                                      <a:lnTo>
                                        <a:pt x="0" y="0"/>
                                      </a:lnTo>
                                      <a:lnTo>
                                        <a:pt x="0" y="16"/>
                                      </a:lnTo>
                                      <a:lnTo>
                                        <a:pt x="6" y="16"/>
                                      </a:lnTo>
                                      <a:lnTo>
                                        <a:pt x="6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12700" cap="rnd" cmpd="sng">
                                      <a:solidFill>
                                        <a:srgbClr val="000000"/>
                                      </a:solidFill>
                                      <a:prstDash val="solid"/>
                                      <a:round/>
                                      <a:headEnd type="none" w="med" len="med"/>
                                      <a:tailEnd type="none" w="med" len="med"/>
                                    </a14:hiddenLine>
                                  </a:ext>
                                </a:extLst>
                              </p:spPr>
                              <p:txBody>
                                <a:bodyPr/>
                                <a:lstStyle/>
                                <a:p>
                                  <a:endParaRPr lang="es-MX"/>
                                </a:p>
                              </p:txBody>
                            </p:sp>
                            <p:sp>
                              <p:nvSpPr>
                                <p:cNvPr id="3317" name="Freeform 41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3614" y="2182"/>
                                  <a:ext cx="6" cy="17"/>
                                </a:xfrm>
                                <a:custGeom>
                                  <a:avLst/>
                                  <a:gdLst>
                                    <a:gd name="T0" fmla="*/ 5 w 6"/>
                                    <a:gd name="T1" fmla="*/ 0 h 17"/>
                                    <a:gd name="T2" fmla="*/ 0 w 6"/>
                                    <a:gd name="T3" fmla="*/ 0 h 17"/>
                                    <a:gd name="T4" fmla="*/ 0 w 6"/>
                                    <a:gd name="T5" fmla="*/ 16 h 17"/>
                                    <a:gd name="T6" fmla="*/ 5 w 6"/>
                                    <a:gd name="T7" fmla="*/ 16 h 17"/>
                                    <a:gd name="T8" fmla="*/ 5 w 6"/>
                                    <a:gd name="T9" fmla="*/ 0 h 17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6"/>
                                    <a:gd name="T16" fmla="*/ 0 h 17"/>
                                    <a:gd name="T17" fmla="*/ 6 w 6"/>
                                    <a:gd name="T18" fmla="*/ 17 h 17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6" h="17">
                                      <a:moveTo>
                                        <a:pt x="5" y="0"/>
                                      </a:moveTo>
                                      <a:lnTo>
                                        <a:pt x="0" y="0"/>
                                      </a:lnTo>
                                      <a:lnTo>
                                        <a:pt x="0" y="16"/>
                                      </a:lnTo>
                                      <a:lnTo>
                                        <a:pt x="5" y="16"/>
                                      </a:lnTo>
                                      <a:lnTo>
                                        <a:pt x="5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12700" cap="rnd" cmpd="sng">
                                      <a:solidFill>
                                        <a:srgbClr val="000000"/>
                                      </a:solidFill>
                                      <a:prstDash val="solid"/>
                                      <a:round/>
                                      <a:headEnd type="none" w="med" len="med"/>
                                      <a:tailEnd type="none" w="med" len="med"/>
                                    </a14:hiddenLine>
                                  </a:ext>
                                </a:extLst>
                              </p:spPr>
                              <p:txBody>
                                <a:bodyPr/>
                                <a:lstStyle/>
                                <a:p>
                                  <a:endParaRPr lang="es-MX"/>
                                </a:p>
                              </p:txBody>
                            </p:sp>
                          </p:grpSp>
                          <p:grpSp>
                            <p:nvGrpSpPr>
                              <p:cNvPr id="3313" name="Group 45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3620" y="2182"/>
                                <a:ext cx="12" cy="17"/>
                                <a:chOff x="3620" y="2182"/>
                                <a:chExt cx="12" cy="17"/>
                              </a:xfrm>
                            </p:grpSpPr>
                            <p:sp>
                              <p:nvSpPr>
                                <p:cNvPr id="3314" name="Freeform 43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3620" y="2182"/>
                                  <a:ext cx="6" cy="17"/>
                                </a:xfrm>
                                <a:custGeom>
                                  <a:avLst/>
                                  <a:gdLst>
                                    <a:gd name="T0" fmla="*/ 5 w 6"/>
                                    <a:gd name="T1" fmla="*/ 0 h 17"/>
                                    <a:gd name="T2" fmla="*/ 0 w 6"/>
                                    <a:gd name="T3" fmla="*/ 0 h 17"/>
                                    <a:gd name="T4" fmla="*/ 0 w 6"/>
                                    <a:gd name="T5" fmla="*/ 16 h 17"/>
                                    <a:gd name="T6" fmla="*/ 5 w 6"/>
                                    <a:gd name="T7" fmla="*/ 16 h 17"/>
                                    <a:gd name="T8" fmla="*/ 5 w 6"/>
                                    <a:gd name="T9" fmla="*/ 0 h 17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6"/>
                                    <a:gd name="T16" fmla="*/ 0 h 17"/>
                                    <a:gd name="T17" fmla="*/ 6 w 6"/>
                                    <a:gd name="T18" fmla="*/ 17 h 17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6" h="17">
                                      <a:moveTo>
                                        <a:pt x="5" y="0"/>
                                      </a:moveTo>
                                      <a:lnTo>
                                        <a:pt x="0" y="0"/>
                                      </a:lnTo>
                                      <a:lnTo>
                                        <a:pt x="0" y="16"/>
                                      </a:lnTo>
                                      <a:lnTo>
                                        <a:pt x="5" y="16"/>
                                      </a:lnTo>
                                      <a:lnTo>
                                        <a:pt x="5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12700" cap="rnd" cmpd="sng">
                                      <a:solidFill>
                                        <a:srgbClr val="000000"/>
                                      </a:solidFill>
                                      <a:prstDash val="solid"/>
                                      <a:round/>
                                      <a:headEnd type="none" w="med" len="med"/>
                                      <a:tailEnd type="none" w="med" len="med"/>
                                    </a14:hiddenLine>
                                  </a:ext>
                                </a:extLst>
                              </p:spPr>
                              <p:txBody>
                                <a:bodyPr/>
                                <a:lstStyle/>
                                <a:p>
                                  <a:endParaRPr lang="es-MX"/>
                                </a:p>
                              </p:txBody>
                            </p:sp>
                            <p:sp>
                              <p:nvSpPr>
                                <p:cNvPr id="3315" name="Freeform 44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3626" y="2182"/>
                                  <a:ext cx="6" cy="17"/>
                                </a:xfrm>
                                <a:custGeom>
                                  <a:avLst/>
                                  <a:gdLst>
                                    <a:gd name="T0" fmla="*/ 5 w 6"/>
                                    <a:gd name="T1" fmla="*/ 0 h 17"/>
                                    <a:gd name="T2" fmla="*/ 0 w 6"/>
                                    <a:gd name="T3" fmla="*/ 0 h 17"/>
                                    <a:gd name="T4" fmla="*/ 0 w 6"/>
                                    <a:gd name="T5" fmla="*/ 16 h 17"/>
                                    <a:gd name="T6" fmla="*/ 5 w 6"/>
                                    <a:gd name="T7" fmla="*/ 16 h 17"/>
                                    <a:gd name="T8" fmla="*/ 5 w 6"/>
                                    <a:gd name="T9" fmla="*/ 0 h 17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6"/>
                                    <a:gd name="T16" fmla="*/ 0 h 17"/>
                                    <a:gd name="T17" fmla="*/ 6 w 6"/>
                                    <a:gd name="T18" fmla="*/ 17 h 17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6" h="17">
                                      <a:moveTo>
                                        <a:pt x="5" y="0"/>
                                      </a:moveTo>
                                      <a:lnTo>
                                        <a:pt x="0" y="0"/>
                                      </a:lnTo>
                                      <a:lnTo>
                                        <a:pt x="0" y="16"/>
                                      </a:lnTo>
                                      <a:lnTo>
                                        <a:pt x="5" y="16"/>
                                      </a:lnTo>
                                      <a:lnTo>
                                        <a:pt x="5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12700" cap="rnd" cmpd="sng">
                                      <a:solidFill>
                                        <a:srgbClr val="000000"/>
                                      </a:solidFill>
                                      <a:prstDash val="solid"/>
                                      <a:round/>
                                      <a:headEnd type="none" w="med" len="med"/>
                                      <a:tailEnd type="none" w="med" len="med"/>
                                    </a14:hiddenLine>
                                  </a:ext>
                                </a:extLst>
                              </p:spPr>
                              <p:txBody>
                                <a:bodyPr/>
                                <a:lstStyle/>
                                <a:p>
                                  <a:endParaRPr lang="es-MX"/>
                                </a:p>
                              </p:txBody>
                            </p:sp>
                          </p:grpSp>
                        </p:grpSp>
                        <p:grpSp>
                          <p:nvGrpSpPr>
                            <p:cNvPr id="3305" name="Group 53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632" y="2182"/>
                              <a:ext cx="23" cy="17"/>
                              <a:chOff x="3632" y="2182"/>
                              <a:chExt cx="23" cy="17"/>
                            </a:xfrm>
                          </p:grpSpPr>
                          <p:grpSp>
                            <p:nvGrpSpPr>
                              <p:cNvPr id="3306" name="Group 49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3632" y="2182"/>
                                <a:ext cx="12" cy="17"/>
                                <a:chOff x="3632" y="2182"/>
                                <a:chExt cx="12" cy="17"/>
                              </a:xfrm>
                            </p:grpSpPr>
                            <p:sp>
                              <p:nvSpPr>
                                <p:cNvPr id="3310" name="Freeform 47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3632" y="2182"/>
                                  <a:ext cx="6" cy="17"/>
                                </a:xfrm>
                                <a:custGeom>
                                  <a:avLst/>
                                  <a:gdLst>
                                    <a:gd name="T0" fmla="*/ 5 w 6"/>
                                    <a:gd name="T1" fmla="*/ 0 h 17"/>
                                    <a:gd name="T2" fmla="*/ 0 w 6"/>
                                    <a:gd name="T3" fmla="*/ 0 h 17"/>
                                    <a:gd name="T4" fmla="*/ 0 w 6"/>
                                    <a:gd name="T5" fmla="*/ 16 h 17"/>
                                    <a:gd name="T6" fmla="*/ 5 w 6"/>
                                    <a:gd name="T7" fmla="*/ 16 h 17"/>
                                    <a:gd name="T8" fmla="*/ 5 w 6"/>
                                    <a:gd name="T9" fmla="*/ 0 h 17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6"/>
                                    <a:gd name="T16" fmla="*/ 0 h 17"/>
                                    <a:gd name="T17" fmla="*/ 6 w 6"/>
                                    <a:gd name="T18" fmla="*/ 17 h 17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6" h="17">
                                      <a:moveTo>
                                        <a:pt x="5" y="0"/>
                                      </a:moveTo>
                                      <a:lnTo>
                                        <a:pt x="0" y="0"/>
                                      </a:lnTo>
                                      <a:lnTo>
                                        <a:pt x="0" y="16"/>
                                      </a:lnTo>
                                      <a:lnTo>
                                        <a:pt x="5" y="16"/>
                                      </a:lnTo>
                                      <a:lnTo>
                                        <a:pt x="5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12700" cap="rnd" cmpd="sng">
                                      <a:solidFill>
                                        <a:srgbClr val="000000"/>
                                      </a:solidFill>
                                      <a:prstDash val="solid"/>
                                      <a:round/>
                                      <a:headEnd type="none" w="med" len="med"/>
                                      <a:tailEnd type="none" w="med" len="med"/>
                                    </a14:hiddenLine>
                                  </a:ext>
                                </a:extLst>
                              </p:spPr>
                              <p:txBody>
                                <a:bodyPr/>
                                <a:lstStyle/>
                                <a:p>
                                  <a:endParaRPr lang="es-MX"/>
                                </a:p>
                              </p:txBody>
                            </p:sp>
                            <p:sp>
                              <p:nvSpPr>
                                <p:cNvPr id="3311" name="Freeform 48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3638" y="2182"/>
                                  <a:ext cx="6" cy="17"/>
                                </a:xfrm>
                                <a:custGeom>
                                  <a:avLst/>
                                  <a:gdLst>
                                    <a:gd name="T0" fmla="*/ 5 w 6"/>
                                    <a:gd name="T1" fmla="*/ 0 h 17"/>
                                    <a:gd name="T2" fmla="*/ 0 w 6"/>
                                    <a:gd name="T3" fmla="*/ 0 h 17"/>
                                    <a:gd name="T4" fmla="*/ 0 w 6"/>
                                    <a:gd name="T5" fmla="*/ 16 h 17"/>
                                    <a:gd name="T6" fmla="*/ 5 w 6"/>
                                    <a:gd name="T7" fmla="*/ 16 h 17"/>
                                    <a:gd name="T8" fmla="*/ 5 w 6"/>
                                    <a:gd name="T9" fmla="*/ 0 h 17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6"/>
                                    <a:gd name="T16" fmla="*/ 0 h 17"/>
                                    <a:gd name="T17" fmla="*/ 6 w 6"/>
                                    <a:gd name="T18" fmla="*/ 17 h 17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6" h="17">
                                      <a:moveTo>
                                        <a:pt x="5" y="0"/>
                                      </a:moveTo>
                                      <a:lnTo>
                                        <a:pt x="0" y="0"/>
                                      </a:lnTo>
                                      <a:lnTo>
                                        <a:pt x="0" y="16"/>
                                      </a:lnTo>
                                      <a:lnTo>
                                        <a:pt x="5" y="16"/>
                                      </a:lnTo>
                                      <a:lnTo>
                                        <a:pt x="5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12700" cap="rnd" cmpd="sng">
                                      <a:solidFill>
                                        <a:srgbClr val="000000"/>
                                      </a:solidFill>
                                      <a:prstDash val="solid"/>
                                      <a:round/>
                                      <a:headEnd type="none" w="med" len="med"/>
                                      <a:tailEnd type="none" w="med" len="med"/>
                                    </a14:hiddenLine>
                                  </a:ext>
                                </a:extLst>
                              </p:spPr>
                              <p:txBody>
                                <a:bodyPr/>
                                <a:lstStyle/>
                                <a:p>
                                  <a:endParaRPr lang="es-MX"/>
                                </a:p>
                              </p:txBody>
                            </p:sp>
                          </p:grpSp>
                          <p:grpSp>
                            <p:nvGrpSpPr>
                              <p:cNvPr id="3307" name="Group 52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3643" y="2182"/>
                                <a:ext cx="12" cy="17"/>
                                <a:chOff x="3643" y="2182"/>
                                <a:chExt cx="12" cy="17"/>
                              </a:xfrm>
                            </p:grpSpPr>
                            <p:sp>
                              <p:nvSpPr>
                                <p:cNvPr id="3308" name="Freeform 50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3643" y="2182"/>
                                  <a:ext cx="7" cy="17"/>
                                </a:xfrm>
                                <a:custGeom>
                                  <a:avLst/>
                                  <a:gdLst>
                                    <a:gd name="T0" fmla="*/ 6 w 7"/>
                                    <a:gd name="T1" fmla="*/ 0 h 17"/>
                                    <a:gd name="T2" fmla="*/ 0 w 7"/>
                                    <a:gd name="T3" fmla="*/ 0 h 17"/>
                                    <a:gd name="T4" fmla="*/ 0 w 7"/>
                                    <a:gd name="T5" fmla="*/ 16 h 17"/>
                                    <a:gd name="T6" fmla="*/ 6 w 7"/>
                                    <a:gd name="T7" fmla="*/ 16 h 17"/>
                                    <a:gd name="T8" fmla="*/ 6 w 7"/>
                                    <a:gd name="T9" fmla="*/ 0 h 17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7"/>
                                    <a:gd name="T16" fmla="*/ 0 h 17"/>
                                    <a:gd name="T17" fmla="*/ 7 w 7"/>
                                    <a:gd name="T18" fmla="*/ 17 h 17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7" h="17">
                                      <a:moveTo>
                                        <a:pt x="6" y="0"/>
                                      </a:moveTo>
                                      <a:lnTo>
                                        <a:pt x="0" y="0"/>
                                      </a:lnTo>
                                      <a:lnTo>
                                        <a:pt x="0" y="16"/>
                                      </a:lnTo>
                                      <a:lnTo>
                                        <a:pt x="6" y="16"/>
                                      </a:lnTo>
                                      <a:lnTo>
                                        <a:pt x="6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12700" cap="rnd" cmpd="sng">
                                      <a:solidFill>
                                        <a:srgbClr val="000000"/>
                                      </a:solidFill>
                                      <a:prstDash val="solid"/>
                                      <a:round/>
                                      <a:headEnd type="none" w="med" len="med"/>
                                      <a:tailEnd type="none" w="med" len="med"/>
                                    </a14:hiddenLine>
                                  </a:ext>
                                </a:extLst>
                              </p:spPr>
                              <p:txBody>
                                <a:bodyPr/>
                                <a:lstStyle/>
                                <a:p>
                                  <a:endParaRPr lang="es-MX"/>
                                </a:p>
                              </p:txBody>
                            </p:sp>
                            <p:sp>
                              <p:nvSpPr>
                                <p:cNvPr id="3309" name="Freeform 51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3649" y="2182"/>
                                  <a:ext cx="6" cy="17"/>
                                </a:xfrm>
                                <a:custGeom>
                                  <a:avLst/>
                                  <a:gdLst>
                                    <a:gd name="T0" fmla="*/ 5 w 6"/>
                                    <a:gd name="T1" fmla="*/ 0 h 17"/>
                                    <a:gd name="T2" fmla="*/ 0 w 6"/>
                                    <a:gd name="T3" fmla="*/ 0 h 17"/>
                                    <a:gd name="T4" fmla="*/ 0 w 6"/>
                                    <a:gd name="T5" fmla="*/ 16 h 17"/>
                                    <a:gd name="T6" fmla="*/ 5 w 6"/>
                                    <a:gd name="T7" fmla="*/ 16 h 17"/>
                                    <a:gd name="T8" fmla="*/ 5 w 6"/>
                                    <a:gd name="T9" fmla="*/ 0 h 17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6"/>
                                    <a:gd name="T16" fmla="*/ 0 h 17"/>
                                    <a:gd name="T17" fmla="*/ 6 w 6"/>
                                    <a:gd name="T18" fmla="*/ 17 h 17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6" h="17">
                                      <a:moveTo>
                                        <a:pt x="5" y="0"/>
                                      </a:moveTo>
                                      <a:lnTo>
                                        <a:pt x="0" y="0"/>
                                      </a:lnTo>
                                      <a:lnTo>
                                        <a:pt x="0" y="16"/>
                                      </a:lnTo>
                                      <a:lnTo>
                                        <a:pt x="5" y="16"/>
                                      </a:lnTo>
                                      <a:lnTo>
                                        <a:pt x="5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12700" cap="rnd" cmpd="sng">
                                      <a:solidFill>
                                        <a:srgbClr val="000000"/>
                                      </a:solidFill>
                                      <a:prstDash val="solid"/>
                                      <a:round/>
                                      <a:headEnd type="none" w="med" len="med"/>
                                      <a:tailEnd type="none" w="med" len="med"/>
                                    </a14:hiddenLine>
                                  </a:ext>
                                </a:extLst>
                              </p:spPr>
                              <p:txBody>
                                <a:bodyPr/>
                                <a:lstStyle/>
                                <a:p>
                                  <a:endParaRPr lang="es-MX"/>
                                </a:p>
                              </p:txBody>
                            </p:sp>
                          </p:grpSp>
                        </p:grpSp>
                      </p:grpSp>
                      <p:grpSp>
                        <p:nvGrpSpPr>
                          <p:cNvPr id="3289" name="Group 69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655" y="2182"/>
                            <a:ext cx="47" cy="17"/>
                            <a:chOff x="3655" y="2182"/>
                            <a:chExt cx="47" cy="17"/>
                          </a:xfrm>
                        </p:grpSpPr>
                        <p:grpSp>
                          <p:nvGrpSpPr>
                            <p:cNvPr id="3290" name="Group 61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655" y="2182"/>
                              <a:ext cx="24" cy="17"/>
                              <a:chOff x="3655" y="2182"/>
                              <a:chExt cx="24" cy="17"/>
                            </a:xfrm>
                          </p:grpSpPr>
                          <p:grpSp>
                            <p:nvGrpSpPr>
                              <p:cNvPr id="3298" name="Group 57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3655" y="2182"/>
                                <a:ext cx="12" cy="17"/>
                                <a:chOff x="3655" y="2182"/>
                                <a:chExt cx="12" cy="17"/>
                              </a:xfrm>
                            </p:grpSpPr>
                            <p:sp>
                              <p:nvSpPr>
                                <p:cNvPr id="3302" name="Freeform 55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3655" y="2182"/>
                                  <a:ext cx="6" cy="17"/>
                                </a:xfrm>
                                <a:custGeom>
                                  <a:avLst/>
                                  <a:gdLst>
                                    <a:gd name="T0" fmla="*/ 5 w 6"/>
                                    <a:gd name="T1" fmla="*/ 0 h 17"/>
                                    <a:gd name="T2" fmla="*/ 0 w 6"/>
                                    <a:gd name="T3" fmla="*/ 0 h 17"/>
                                    <a:gd name="T4" fmla="*/ 0 w 6"/>
                                    <a:gd name="T5" fmla="*/ 16 h 17"/>
                                    <a:gd name="T6" fmla="*/ 5 w 6"/>
                                    <a:gd name="T7" fmla="*/ 16 h 17"/>
                                    <a:gd name="T8" fmla="*/ 5 w 6"/>
                                    <a:gd name="T9" fmla="*/ 0 h 17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6"/>
                                    <a:gd name="T16" fmla="*/ 0 h 17"/>
                                    <a:gd name="T17" fmla="*/ 6 w 6"/>
                                    <a:gd name="T18" fmla="*/ 17 h 17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6" h="17">
                                      <a:moveTo>
                                        <a:pt x="5" y="0"/>
                                      </a:moveTo>
                                      <a:lnTo>
                                        <a:pt x="0" y="0"/>
                                      </a:lnTo>
                                      <a:lnTo>
                                        <a:pt x="0" y="16"/>
                                      </a:lnTo>
                                      <a:lnTo>
                                        <a:pt x="5" y="16"/>
                                      </a:lnTo>
                                      <a:lnTo>
                                        <a:pt x="5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12700" cap="rnd" cmpd="sng">
                                      <a:solidFill>
                                        <a:srgbClr val="000000"/>
                                      </a:solidFill>
                                      <a:prstDash val="solid"/>
                                      <a:round/>
                                      <a:headEnd type="none" w="med" len="med"/>
                                      <a:tailEnd type="none" w="med" len="med"/>
                                    </a14:hiddenLine>
                                  </a:ext>
                                </a:extLst>
                              </p:spPr>
                              <p:txBody>
                                <a:bodyPr/>
                                <a:lstStyle/>
                                <a:p>
                                  <a:endParaRPr lang="es-MX"/>
                                </a:p>
                              </p:txBody>
                            </p:sp>
                            <p:sp>
                              <p:nvSpPr>
                                <p:cNvPr id="3303" name="Freeform 56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3661" y="2182"/>
                                  <a:ext cx="6" cy="17"/>
                                </a:xfrm>
                                <a:custGeom>
                                  <a:avLst/>
                                  <a:gdLst>
                                    <a:gd name="T0" fmla="*/ 5 w 6"/>
                                    <a:gd name="T1" fmla="*/ 0 h 17"/>
                                    <a:gd name="T2" fmla="*/ 0 w 6"/>
                                    <a:gd name="T3" fmla="*/ 0 h 17"/>
                                    <a:gd name="T4" fmla="*/ 0 w 6"/>
                                    <a:gd name="T5" fmla="*/ 16 h 17"/>
                                    <a:gd name="T6" fmla="*/ 5 w 6"/>
                                    <a:gd name="T7" fmla="*/ 16 h 17"/>
                                    <a:gd name="T8" fmla="*/ 5 w 6"/>
                                    <a:gd name="T9" fmla="*/ 0 h 17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6"/>
                                    <a:gd name="T16" fmla="*/ 0 h 17"/>
                                    <a:gd name="T17" fmla="*/ 6 w 6"/>
                                    <a:gd name="T18" fmla="*/ 17 h 17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6" h="17">
                                      <a:moveTo>
                                        <a:pt x="5" y="0"/>
                                      </a:moveTo>
                                      <a:lnTo>
                                        <a:pt x="0" y="0"/>
                                      </a:lnTo>
                                      <a:lnTo>
                                        <a:pt x="0" y="16"/>
                                      </a:lnTo>
                                      <a:lnTo>
                                        <a:pt x="5" y="16"/>
                                      </a:lnTo>
                                      <a:lnTo>
                                        <a:pt x="5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12700" cap="rnd" cmpd="sng">
                                      <a:solidFill>
                                        <a:srgbClr val="000000"/>
                                      </a:solidFill>
                                      <a:prstDash val="solid"/>
                                      <a:round/>
                                      <a:headEnd type="none" w="med" len="med"/>
                                      <a:tailEnd type="none" w="med" len="med"/>
                                    </a14:hiddenLine>
                                  </a:ext>
                                </a:extLst>
                              </p:spPr>
                              <p:txBody>
                                <a:bodyPr/>
                                <a:lstStyle/>
                                <a:p>
                                  <a:endParaRPr lang="es-MX"/>
                                </a:p>
                              </p:txBody>
                            </p:sp>
                          </p:grpSp>
                          <p:grpSp>
                            <p:nvGrpSpPr>
                              <p:cNvPr id="3299" name="Group 60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3667" y="2182"/>
                                <a:ext cx="12" cy="17"/>
                                <a:chOff x="3667" y="2182"/>
                                <a:chExt cx="12" cy="17"/>
                              </a:xfrm>
                            </p:grpSpPr>
                            <p:sp>
                              <p:nvSpPr>
                                <p:cNvPr id="3300" name="Freeform 58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3667" y="2182"/>
                                  <a:ext cx="6" cy="17"/>
                                </a:xfrm>
                                <a:custGeom>
                                  <a:avLst/>
                                  <a:gdLst>
                                    <a:gd name="T0" fmla="*/ 5 w 6"/>
                                    <a:gd name="T1" fmla="*/ 0 h 17"/>
                                    <a:gd name="T2" fmla="*/ 0 w 6"/>
                                    <a:gd name="T3" fmla="*/ 0 h 17"/>
                                    <a:gd name="T4" fmla="*/ 0 w 6"/>
                                    <a:gd name="T5" fmla="*/ 16 h 17"/>
                                    <a:gd name="T6" fmla="*/ 5 w 6"/>
                                    <a:gd name="T7" fmla="*/ 16 h 17"/>
                                    <a:gd name="T8" fmla="*/ 5 w 6"/>
                                    <a:gd name="T9" fmla="*/ 0 h 17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6"/>
                                    <a:gd name="T16" fmla="*/ 0 h 17"/>
                                    <a:gd name="T17" fmla="*/ 6 w 6"/>
                                    <a:gd name="T18" fmla="*/ 17 h 17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6" h="17">
                                      <a:moveTo>
                                        <a:pt x="5" y="0"/>
                                      </a:moveTo>
                                      <a:lnTo>
                                        <a:pt x="0" y="0"/>
                                      </a:lnTo>
                                      <a:lnTo>
                                        <a:pt x="0" y="16"/>
                                      </a:lnTo>
                                      <a:lnTo>
                                        <a:pt x="5" y="16"/>
                                      </a:lnTo>
                                      <a:lnTo>
                                        <a:pt x="5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12700" cap="rnd" cmpd="sng">
                                      <a:solidFill>
                                        <a:srgbClr val="000000"/>
                                      </a:solidFill>
                                      <a:prstDash val="solid"/>
                                      <a:round/>
                                      <a:headEnd type="none" w="med" len="med"/>
                                      <a:tailEnd type="none" w="med" len="med"/>
                                    </a14:hiddenLine>
                                  </a:ext>
                                </a:extLst>
                              </p:spPr>
                              <p:txBody>
                                <a:bodyPr/>
                                <a:lstStyle/>
                                <a:p>
                                  <a:endParaRPr lang="es-MX"/>
                                </a:p>
                              </p:txBody>
                            </p:sp>
                            <p:sp>
                              <p:nvSpPr>
                                <p:cNvPr id="3301" name="Freeform 59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3673" y="2182"/>
                                  <a:ext cx="6" cy="17"/>
                                </a:xfrm>
                                <a:custGeom>
                                  <a:avLst/>
                                  <a:gdLst>
                                    <a:gd name="T0" fmla="*/ 5 w 6"/>
                                    <a:gd name="T1" fmla="*/ 0 h 17"/>
                                    <a:gd name="T2" fmla="*/ 0 w 6"/>
                                    <a:gd name="T3" fmla="*/ 0 h 17"/>
                                    <a:gd name="T4" fmla="*/ 0 w 6"/>
                                    <a:gd name="T5" fmla="*/ 16 h 17"/>
                                    <a:gd name="T6" fmla="*/ 5 w 6"/>
                                    <a:gd name="T7" fmla="*/ 16 h 17"/>
                                    <a:gd name="T8" fmla="*/ 5 w 6"/>
                                    <a:gd name="T9" fmla="*/ 0 h 17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6"/>
                                    <a:gd name="T16" fmla="*/ 0 h 17"/>
                                    <a:gd name="T17" fmla="*/ 6 w 6"/>
                                    <a:gd name="T18" fmla="*/ 17 h 17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6" h="17">
                                      <a:moveTo>
                                        <a:pt x="5" y="0"/>
                                      </a:moveTo>
                                      <a:lnTo>
                                        <a:pt x="0" y="0"/>
                                      </a:lnTo>
                                      <a:lnTo>
                                        <a:pt x="0" y="16"/>
                                      </a:lnTo>
                                      <a:lnTo>
                                        <a:pt x="5" y="16"/>
                                      </a:lnTo>
                                      <a:lnTo>
                                        <a:pt x="5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12700" cap="rnd" cmpd="sng">
                                      <a:solidFill>
                                        <a:srgbClr val="000000"/>
                                      </a:solidFill>
                                      <a:prstDash val="solid"/>
                                      <a:round/>
                                      <a:headEnd type="none" w="med" len="med"/>
                                      <a:tailEnd type="none" w="med" len="med"/>
                                    </a14:hiddenLine>
                                  </a:ext>
                                </a:extLst>
                              </p:spPr>
                              <p:txBody>
                                <a:bodyPr/>
                                <a:lstStyle/>
                                <a:p>
                                  <a:endParaRPr lang="es-MX"/>
                                </a:p>
                              </p:txBody>
                            </p:sp>
                          </p:grpSp>
                        </p:grpSp>
                        <p:grpSp>
                          <p:nvGrpSpPr>
                            <p:cNvPr id="3291" name="Group 68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678" y="2182"/>
                              <a:ext cx="24" cy="17"/>
                              <a:chOff x="3678" y="2182"/>
                              <a:chExt cx="24" cy="17"/>
                            </a:xfrm>
                          </p:grpSpPr>
                          <p:grpSp>
                            <p:nvGrpSpPr>
                              <p:cNvPr id="3292" name="Group 64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3678" y="2182"/>
                                <a:ext cx="12" cy="17"/>
                                <a:chOff x="3678" y="2182"/>
                                <a:chExt cx="12" cy="17"/>
                              </a:xfrm>
                            </p:grpSpPr>
                            <p:sp>
                              <p:nvSpPr>
                                <p:cNvPr id="3296" name="Freeform 62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3678" y="2182"/>
                                  <a:ext cx="6" cy="17"/>
                                </a:xfrm>
                                <a:custGeom>
                                  <a:avLst/>
                                  <a:gdLst>
                                    <a:gd name="T0" fmla="*/ 5 w 6"/>
                                    <a:gd name="T1" fmla="*/ 0 h 17"/>
                                    <a:gd name="T2" fmla="*/ 0 w 6"/>
                                    <a:gd name="T3" fmla="*/ 0 h 17"/>
                                    <a:gd name="T4" fmla="*/ 0 w 6"/>
                                    <a:gd name="T5" fmla="*/ 16 h 17"/>
                                    <a:gd name="T6" fmla="*/ 5 w 6"/>
                                    <a:gd name="T7" fmla="*/ 16 h 17"/>
                                    <a:gd name="T8" fmla="*/ 5 w 6"/>
                                    <a:gd name="T9" fmla="*/ 0 h 17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6"/>
                                    <a:gd name="T16" fmla="*/ 0 h 17"/>
                                    <a:gd name="T17" fmla="*/ 6 w 6"/>
                                    <a:gd name="T18" fmla="*/ 17 h 17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6" h="17">
                                      <a:moveTo>
                                        <a:pt x="5" y="0"/>
                                      </a:moveTo>
                                      <a:lnTo>
                                        <a:pt x="0" y="0"/>
                                      </a:lnTo>
                                      <a:lnTo>
                                        <a:pt x="0" y="16"/>
                                      </a:lnTo>
                                      <a:lnTo>
                                        <a:pt x="5" y="16"/>
                                      </a:lnTo>
                                      <a:lnTo>
                                        <a:pt x="5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12700" cap="rnd" cmpd="sng">
                                      <a:solidFill>
                                        <a:srgbClr val="000000"/>
                                      </a:solidFill>
                                      <a:prstDash val="solid"/>
                                      <a:round/>
                                      <a:headEnd type="none" w="med" len="med"/>
                                      <a:tailEnd type="none" w="med" len="med"/>
                                    </a14:hiddenLine>
                                  </a:ext>
                                </a:extLst>
                              </p:spPr>
                              <p:txBody>
                                <a:bodyPr/>
                                <a:lstStyle/>
                                <a:p>
                                  <a:endParaRPr lang="es-MX"/>
                                </a:p>
                              </p:txBody>
                            </p:sp>
                            <p:sp>
                              <p:nvSpPr>
                                <p:cNvPr id="3297" name="Freeform 63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3684" y="2182"/>
                                  <a:ext cx="6" cy="17"/>
                                </a:xfrm>
                                <a:custGeom>
                                  <a:avLst/>
                                  <a:gdLst>
                                    <a:gd name="T0" fmla="*/ 5 w 6"/>
                                    <a:gd name="T1" fmla="*/ 0 h 17"/>
                                    <a:gd name="T2" fmla="*/ 0 w 6"/>
                                    <a:gd name="T3" fmla="*/ 0 h 17"/>
                                    <a:gd name="T4" fmla="*/ 0 w 6"/>
                                    <a:gd name="T5" fmla="*/ 16 h 17"/>
                                    <a:gd name="T6" fmla="*/ 5 w 6"/>
                                    <a:gd name="T7" fmla="*/ 16 h 17"/>
                                    <a:gd name="T8" fmla="*/ 5 w 6"/>
                                    <a:gd name="T9" fmla="*/ 0 h 17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6"/>
                                    <a:gd name="T16" fmla="*/ 0 h 17"/>
                                    <a:gd name="T17" fmla="*/ 6 w 6"/>
                                    <a:gd name="T18" fmla="*/ 17 h 17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6" h="17">
                                      <a:moveTo>
                                        <a:pt x="5" y="0"/>
                                      </a:moveTo>
                                      <a:lnTo>
                                        <a:pt x="0" y="0"/>
                                      </a:lnTo>
                                      <a:lnTo>
                                        <a:pt x="0" y="16"/>
                                      </a:lnTo>
                                      <a:lnTo>
                                        <a:pt x="5" y="16"/>
                                      </a:lnTo>
                                      <a:lnTo>
                                        <a:pt x="5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12700" cap="rnd" cmpd="sng">
                                      <a:solidFill>
                                        <a:srgbClr val="000000"/>
                                      </a:solidFill>
                                      <a:prstDash val="solid"/>
                                      <a:round/>
                                      <a:headEnd type="none" w="med" len="med"/>
                                      <a:tailEnd type="none" w="med" len="med"/>
                                    </a14:hiddenLine>
                                  </a:ext>
                                </a:extLst>
                              </p:spPr>
                              <p:txBody>
                                <a:bodyPr/>
                                <a:lstStyle/>
                                <a:p>
                                  <a:endParaRPr lang="es-MX"/>
                                </a:p>
                              </p:txBody>
                            </p:sp>
                          </p:grpSp>
                          <p:grpSp>
                            <p:nvGrpSpPr>
                              <p:cNvPr id="3293" name="Group 67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3690" y="2182"/>
                                <a:ext cx="12" cy="17"/>
                                <a:chOff x="3690" y="2182"/>
                                <a:chExt cx="12" cy="17"/>
                              </a:xfrm>
                            </p:grpSpPr>
                            <p:sp>
                              <p:nvSpPr>
                                <p:cNvPr id="3294" name="Freeform 65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3690" y="2182"/>
                                  <a:ext cx="6" cy="17"/>
                                </a:xfrm>
                                <a:custGeom>
                                  <a:avLst/>
                                  <a:gdLst>
                                    <a:gd name="T0" fmla="*/ 5 w 6"/>
                                    <a:gd name="T1" fmla="*/ 0 h 17"/>
                                    <a:gd name="T2" fmla="*/ 0 w 6"/>
                                    <a:gd name="T3" fmla="*/ 0 h 17"/>
                                    <a:gd name="T4" fmla="*/ 0 w 6"/>
                                    <a:gd name="T5" fmla="*/ 16 h 17"/>
                                    <a:gd name="T6" fmla="*/ 5 w 6"/>
                                    <a:gd name="T7" fmla="*/ 16 h 17"/>
                                    <a:gd name="T8" fmla="*/ 5 w 6"/>
                                    <a:gd name="T9" fmla="*/ 0 h 17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6"/>
                                    <a:gd name="T16" fmla="*/ 0 h 17"/>
                                    <a:gd name="T17" fmla="*/ 6 w 6"/>
                                    <a:gd name="T18" fmla="*/ 17 h 17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6" h="17">
                                      <a:moveTo>
                                        <a:pt x="5" y="0"/>
                                      </a:moveTo>
                                      <a:lnTo>
                                        <a:pt x="0" y="0"/>
                                      </a:lnTo>
                                      <a:lnTo>
                                        <a:pt x="0" y="16"/>
                                      </a:lnTo>
                                      <a:lnTo>
                                        <a:pt x="5" y="16"/>
                                      </a:lnTo>
                                      <a:lnTo>
                                        <a:pt x="5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12700" cap="rnd" cmpd="sng">
                                      <a:solidFill>
                                        <a:srgbClr val="000000"/>
                                      </a:solidFill>
                                      <a:prstDash val="solid"/>
                                      <a:round/>
                                      <a:headEnd type="none" w="med" len="med"/>
                                      <a:tailEnd type="none" w="med" len="med"/>
                                    </a14:hiddenLine>
                                  </a:ext>
                                </a:extLst>
                              </p:spPr>
                              <p:txBody>
                                <a:bodyPr/>
                                <a:lstStyle/>
                                <a:p>
                                  <a:endParaRPr lang="es-MX"/>
                                </a:p>
                              </p:txBody>
                            </p:sp>
                            <p:sp>
                              <p:nvSpPr>
                                <p:cNvPr id="3295" name="Freeform 66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3696" y="2182"/>
                                  <a:ext cx="6" cy="17"/>
                                </a:xfrm>
                                <a:custGeom>
                                  <a:avLst/>
                                  <a:gdLst>
                                    <a:gd name="T0" fmla="*/ 5 w 6"/>
                                    <a:gd name="T1" fmla="*/ 0 h 17"/>
                                    <a:gd name="T2" fmla="*/ 0 w 6"/>
                                    <a:gd name="T3" fmla="*/ 0 h 17"/>
                                    <a:gd name="T4" fmla="*/ 0 w 6"/>
                                    <a:gd name="T5" fmla="*/ 16 h 17"/>
                                    <a:gd name="T6" fmla="*/ 5 w 6"/>
                                    <a:gd name="T7" fmla="*/ 16 h 17"/>
                                    <a:gd name="T8" fmla="*/ 5 w 6"/>
                                    <a:gd name="T9" fmla="*/ 0 h 17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6"/>
                                    <a:gd name="T16" fmla="*/ 0 h 17"/>
                                    <a:gd name="T17" fmla="*/ 6 w 6"/>
                                    <a:gd name="T18" fmla="*/ 17 h 17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6" h="17">
                                      <a:moveTo>
                                        <a:pt x="5" y="0"/>
                                      </a:moveTo>
                                      <a:lnTo>
                                        <a:pt x="0" y="0"/>
                                      </a:lnTo>
                                      <a:lnTo>
                                        <a:pt x="0" y="16"/>
                                      </a:lnTo>
                                      <a:lnTo>
                                        <a:pt x="5" y="16"/>
                                      </a:lnTo>
                                      <a:lnTo>
                                        <a:pt x="5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12700" cap="rnd" cmpd="sng">
                                      <a:solidFill>
                                        <a:srgbClr val="000000"/>
                                      </a:solidFill>
                                      <a:prstDash val="solid"/>
                                      <a:round/>
                                      <a:headEnd type="none" w="med" len="med"/>
                                      <a:tailEnd type="none" w="med" len="med"/>
                                    </a14:hiddenLine>
                                  </a:ext>
                                </a:extLst>
                              </p:spPr>
                              <p:txBody>
                                <a:bodyPr/>
                                <a:lstStyle/>
                                <a:p>
                                  <a:endParaRPr lang="es-MX"/>
                                </a:p>
                              </p:txBody>
                            </p:sp>
                          </p:grpSp>
                        </p:grpSp>
                      </p:grpSp>
                    </p:grpSp>
                    <p:grpSp>
                      <p:nvGrpSpPr>
                        <p:cNvPr id="3257" name="Group 101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702" y="2182"/>
                          <a:ext cx="93" cy="17"/>
                          <a:chOff x="3702" y="2182"/>
                          <a:chExt cx="93" cy="17"/>
                        </a:xfrm>
                      </p:grpSpPr>
                      <p:grpSp>
                        <p:nvGrpSpPr>
                          <p:cNvPr id="3258" name="Group 85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702" y="2182"/>
                            <a:ext cx="47" cy="17"/>
                            <a:chOff x="3702" y="2182"/>
                            <a:chExt cx="47" cy="17"/>
                          </a:xfrm>
                        </p:grpSpPr>
                        <p:grpSp>
                          <p:nvGrpSpPr>
                            <p:cNvPr id="3274" name="Group 77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702" y="2182"/>
                              <a:ext cx="23" cy="17"/>
                              <a:chOff x="3702" y="2182"/>
                              <a:chExt cx="23" cy="17"/>
                            </a:xfrm>
                          </p:grpSpPr>
                          <p:grpSp>
                            <p:nvGrpSpPr>
                              <p:cNvPr id="3282" name="Group 73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3702" y="2182"/>
                                <a:ext cx="11" cy="17"/>
                                <a:chOff x="3702" y="2182"/>
                                <a:chExt cx="11" cy="17"/>
                              </a:xfrm>
                            </p:grpSpPr>
                            <p:sp>
                              <p:nvSpPr>
                                <p:cNvPr id="3286" name="Freeform 71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3702" y="2182"/>
                                  <a:ext cx="6" cy="17"/>
                                </a:xfrm>
                                <a:custGeom>
                                  <a:avLst/>
                                  <a:gdLst>
                                    <a:gd name="T0" fmla="*/ 5 w 6"/>
                                    <a:gd name="T1" fmla="*/ 0 h 17"/>
                                    <a:gd name="T2" fmla="*/ 0 w 6"/>
                                    <a:gd name="T3" fmla="*/ 0 h 17"/>
                                    <a:gd name="T4" fmla="*/ 0 w 6"/>
                                    <a:gd name="T5" fmla="*/ 16 h 17"/>
                                    <a:gd name="T6" fmla="*/ 5 w 6"/>
                                    <a:gd name="T7" fmla="*/ 16 h 17"/>
                                    <a:gd name="T8" fmla="*/ 5 w 6"/>
                                    <a:gd name="T9" fmla="*/ 0 h 17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6"/>
                                    <a:gd name="T16" fmla="*/ 0 h 17"/>
                                    <a:gd name="T17" fmla="*/ 6 w 6"/>
                                    <a:gd name="T18" fmla="*/ 17 h 17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6" h="17">
                                      <a:moveTo>
                                        <a:pt x="5" y="0"/>
                                      </a:moveTo>
                                      <a:lnTo>
                                        <a:pt x="0" y="0"/>
                                      </a:lnTo>
                                      <a:lnTo>
                                        <a:pt x="0" y="16"/>
                                      </a:lnTo>
                                      <a:lnTo>
                                        <a:pt x="5" y="16"/>
                                      </a:lnTo>
                                      <a:lnTo>
                                        <a:pt x="5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12700" cap="rnd" cmpd="sng">
                                      <a:solidFill>
                                        <a:srgbClr val="000000"/>
                                      </a:solidFill>
                                      <a:prstDash val="solid"/>
                                      <a:round/>
                                      <a:headEnd type="none" w="med" len="med"/>
                                      <a:tailEnd type="none" w="med" len="med"/>
                                    </a14:hiddenLine>
                                  </a:ext>
                                </a:extLst>
                              </p:spPr>
                              <p:txBody>
                                <a:bodyPr/>
                                <a:lstStyle/>
                                <a:p>
                                  <a:endParaRPr lang="es-MX"/>
                                </a:p>
                              </p:txBody>
                            </p:sp>
                            <p:sp>
                              <p:nvSpPr>
                                <p:cNvPr id="3287" name="Freeform 72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3707" y="2182"/>
                                  <a:ext cx="6" cy="17"/>
                                </a:xfrm>
                                <a:custGeom>
                                  <a:avLst/>
                                  <a:gdLst>
                                    <a:gd name="T0" fmla="*/ 5 w 6"/>
                                    <a:gd name="T1" fmla="*/ 0 h 17"/>
                                    <a:gd name="T2" fmla="*/ 0 w 6"/>
                                    <a:gd name="T3" fmla="*/ 0 h 17"/>
                                    <a:gd name="T4" fmla="*/ 0 w 6"/>
                                    <a:gd name="T5" fmla="*/ 16 h 17"/>
                                    <a:gd name="T6" fmla="*/ 5 w 6"/>
                                    <a:gd name="T7" fmla="*/ 16 h 17"/>
                                    <a:gd name="T8" fmla="*/ 5 w 6"/>
                                    <a:gd name="T9" fmla="*/ 0 h 17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6"/>
                                    <a:gd name="T16" fmla="*/ 0 h 17"/>
                                    <a:gd name="T17" fmla="*/ 6 w 6"/>
                                    <a:gd name="T18" fmla="*/ 17 h 17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6" h="17">
                                      <a:moveTo>
                                        <a:pt x="5" y="0"/>
                                      </a:moveTo>
                                      <a:lnTo>
                                        <a:pt x="0" y="0"/>
                                      </a:lnTo>
                                      <a:lnTo>
                                        <a:pt x="0" y="16"/>
                                      </a:lnTo>
                                      <a:lnTo>
                                        <a:pt x="5" y="16"/>
                                      </a:lnTo>
                                      <a:lnTo>
                                        <a:pt x="5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12700" cap="rnd" cmpd="sng">
                                      <a:solidFill>
                                        <a:srgbClr val="000000"/>
                                      </a:solidFill>
                                      <a:prstDash val="solid"/>
                                      <a:round/>
                                      <a:headEnd type="none" w="med" len="med"/>
                                      <a:tailEnd type="none" w="med" len="med"/>
                                    </a14:hiddenLine>
                                  </a:ext>
                                </a:extLst>
                              </p:spPr>
                              <p:txBody>
                                <a:bodyPr/>
                                <a:lstStyle/>
                                <a:p>
                                  <a:endParaRPr lang="es-MX"/>
                                </a:p>
                              </p:txBody>
                            </p:sp>
                          </p:grpSp>
                          <p:grpSp>
                            <p:nvGrpSpPr>
                              <p:cNvPr id="3283" name="Group 76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3713" y="2182"/>
                                <a:ext cx="12" cy="17"/>
                                <a:chOff x="3713" y="2182"/>
                                <a:chExt cx="12" cy="17"/>
                              </a:xfrm>
                            </p:grpSpPr>
                            <p:sp>
                              <p:nvSpPr>
                                <p:cNvPr id="3284" name="Freeform 74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3713" y="2182"/>
                                  <a:ext cx="6" cy="17"/>
                                </a:xfrm>
                                <a:custGeom>
                                  <a:avLst/>
                                  <a:gdLst>
                                    <a:gd name="T0" fmla="*/ 5 w 6"/>
                                    <a:gd name="T1" fmla="*/ 0 h 17"/>
                                    <a:gd name="T2" fmla="*/ 0 w 6"/>
                                    <a:gd name="T3" fmla="*/ 0 h 17"/>
                                    <a:gd name="T4" fmla="*/ 0 w 6"/>
                                    <a:gd name="T5" fmla="*/ 16 h 17"/>
                                    <a:gd name="T6" fmla="*/ 5 w 6"/>
                                    <a:gd name="T7" fmla="*/ 16 h 17"/>
                                    <a:gd name="T8" fmla="*/ 5 w 6"/>
                                    <a:gd name="T9" fmla="*/ 0 h 17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6"/>
                                    <a:gd name="T16" fmla="*/ 0 h 17"/>
                                    <a:gd name="T17" fmla="*/ 6 w 6"/>
                                    <a:gd name="T18" fmla="*/ 17 h 17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6" h="17">
                                      <a:moveTo>
                                        <a:pt x="5" y="0"/>
                                      </a:moveTo>
                                      <a:lnTo>
                                        <a:pt x="0" y="0"/>
                                      </a:lnTo>
                                      <a:lnTo>
                                        <a:pt x="0" y="16"/>
                                      </a:lnTo>
                                      <a:lnTo>
                                        <a:pt x="5" y="16"/>
                                      </a:lnTo>
                                      <a:lnTo>
                                        <a:pt x="5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12700" cap="rnd" cmpd="sng">
                                      <a:solidFill>
                                        <a:srgbClr val="000000"/>
                                      </a:solidFill>
                                      <a:prstDash val="solid"/>
                                      <a:round/>
                                      <a:headEnd type="none" w="med" len="med"/>
                                      <a:tailEnd type="none" w="med" len="med"/>
                                    </a14:hiddenLine>
                                  </a:ext>
                                </a:extLst>
                              </p:spPr>
                              <p:txBody>
                                <a:bodyPr/>
                                <a:lstStyle/>
                                <a:p>
                                  <a:endParaRPr lang="es-MX"/>
                                </a:p>
                              </p:txBody>
                            </p:sp>
                            <p:sp>
                              <p:nvSpPr>
                                <p:cNvPr id="3285" name="Freeform 75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3719" y="2182"/>
                                  <a:ext cx="6" cy="17"/>
                                </a:xfrm>
                                <a:custGeom>
                                  <a:avLst/>
                                  <a:gdLst>
                                    <a:gd name="T0" fmla="*/ 5 w 6"/>
                                    <a:gd name="T1" fmla="*/ 0 h 17"/>
                                    <a:gd name="T2" fmla="*/ 0 w 6"/>
                                    <a:gd name="T3" fmla="*/ 0 h 17"/>
                                    <a:gd name="T4" fmla="*/ 0 w 6"/>
                                    <a:gd name="T5" fmla="*/ 16 h 17"/>
                                    <a:gd name="T6" fmla="*/ 5 w 6"/>
                                    <a:gd name="T7" fmla="*/ 16 h 17"/>
                                    <a:gd name="T8" fmla="*/ 5 w 6"/>
                                    <a:gd name="T9" fmla="*/ 0 h 17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6"/>
                                    <a:gd name="T16" fmla="*/ 0 h 17"/>
                                    <a:gd name="T17" fmla="*/ 6 w 6"/>
                                    <a:gd name="T18" fmla="*/ 17 h 17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6" h="17">
                                      <a:moveTo>
                                        <a:pt x="5" y="0"/>
                                      </a:moveTo>
                                      <a:lnTo>
                                        <a:pt x="0" y="0"/>
                                      </a:lnTo>
                                      <a:lnTo>
                                        <a:pt x="0" y="16"/>
                                      </a:lnTo>
                                      <a:lnTo>
                                        <a:pt x="5" y="16"/>
                                      </a:lnTo>
                                      <a:lnTo>
                                        <a:pt x="5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12700" cap="rnd" cmpd="sng">
                                      <a:solidFill>
                                        <a:srgbClr val="000000"/>
                                      </a:solidFill>
                                      <a:prstDash val="solid"/>
                                      <a:round/>
                                      <a:headEnd type="none" w="med" len="med"/>
                                      <a:tailEnd type="none" w="med" len="med"/>
                                    </a14:hiddenLine>
                                  </a:ext>
                                </a:extLst>
                              </p:spPr>
                              <p:txBody>
                                <a:bodyPr/>
                                <a:lstStyle/>
                                <a:p>
                                  <a:endParaRPr lang="es-MX"/>
                                </a:p>
                              </p:txBody>
                            </p:sp>
                          </p:grpSp>
                        </p:grpSp>
                        <p:grpSp>
                          <p:nvGrpSpPr>
                            <p:cNvPr id="3275" name="Group 84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725" y="2182"/>
                              <a:ext cx="24" cy="17"/>
                              <a:chOff x="3725" y="2182"/>
                              <a:chExt cx="24" cy="17"/>
                            </a:xfrm>
                          </p:grpSpPr>
                          <p:grpSp>
                            <p:nvGrpSpPr>
                              <p:cNvPr id="3276" name="Group 80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3725" y="2182"/>
                                <a:ext cx="12" cy="17"/>
                                <a:chOff x="3725" y="2182"/>
                                <a:chExt cx="12" cy="17"/>
                              </a:xfrm>
                            </p:grpSpPr>
                            <p:sp>
                              <p:nvSpPr>
                                <p:cNvPr id="3280" name="Freeform 78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3725" y="2182"/>
                                  <a:ext cx="6" cy="17"/>
                                </a:xfrm>
                                <a:custGeom>
                                  <a:avLst/>
                                  <a:gdLst>
                                    <a:gd name="T0" fmla="*/ 5 w 6"/>
                                    <a:gd name="T1" fmla="*/ 0 h 17"/>
                                    <a:gd name="T2" fmla="*/ 0 w 6"/>
                                    <a:gd name="T3" fmla="*/ 0 h 17"/>
                                    <a:gd name="T4" fmla="*/ 0 w 6"/>
                                    <a:gd name="T5" fmla="*/ 16 h 17"/>
                                    <a:gd name="T6" fmla="*/ 5 w 6"/>
                                    <a:gd name="T7" fmla="*/ 16 h 17"/>
                                    <a:gd name="T8" fmla="*/ 5 w 6"/>
                                    <a:gd name="T9" fmla="*/ 0 h 17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6"/>
                                    <a:gd name="T16" fmla="*/ 0 h 17"/>
                                    <a:gd name="T17" fmla="*/ 6 w 6"/>
                                    <a:gd name="T18" fmla="*/ 17 h 17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6" h="17">
                                      <a:moveTo>
                                        <a:pt x="5" y="0"/>
                                      </a:moveTo>
                                      <a:lnTo>
                                        <a:pt x="0" y="0"/>
                                      </a:lnTo>
                                      <a:lnTo>
                                        <a:pt x="0" y="16"/>
                                      </a:lnTo>
                                      <a:lnTo>
                                        <a:pt x="5" y="16"/>
                                      </a:lnTo>
                                      <a:lnTo>
                                        <a:pt x="5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12700" cap="rnd" cmpd="sng">
                                      <a:solidFill>
                                        <a:srgbClr val="000000"/>
                                      </a:solidFill>
                                      <a:prstDash val="solid"/>
                                      <a:round/>
                                      <a:headEnd type="none" w="med" len="med"/>
                                      <a:tailEnd type="none" w="med" len="med"/>
                                    </a14:hiddenLine>
                                  </a:ext>
                                </a:extLst>
                              </p:spPr>
                              <p:txBody>
                                <a:bodyPr/>
                                <a:lstStyle/>
                                <a:p>
                                  <a:endParaRPr lang="es-MX"/>
                                </a:p>
                              </p:txBody>
                            </p:sp>
                            <p:sp>
                              <p:nvSpPr>
                                <p:cNvPr id="3281" name="Freeform 79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3731" y="2182"/>
                                  <a:ext cx="6" cy="17"/>
                                </a:xfrm>
                                <a:custGeom>
                                  <a:avLst/>
                                  <a:gdLst>
                                    <a:gd name="T0" fmla="*/ 5 w 6"/>
                                    <a:gd name="T1" fmla="*/ 0 h 17"/>
                                    <a:gd name="T2" fmla="*/ 0 w 6"/>
                                    <a:gd name="T3" fmla="*/ 0 h 17"/>
                                    <a:gd name="T4" fmla="*/ 0 w 6"/>
                                    <a:gd name="T5" fmla="*/ 16 h 17"/>
                                    <a:gd name="T6" fmla="*/ 5 w 6"/>
                                    <a:gd name="T7" fmla="*/ 16 h 17"/>
                                    <a:gd name="T8" fmla="*/ 5 w 6"/>
                                    <a:gd name="T9" fmla="*/ 0 h 17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6"/>
                                    <a:gd name="T16" fmla="*/ 0 h 17"/>
                                    <a:gd name="T17" fmla="*/ 6 w 6"/>
                                    <a:gd name="T18" fmla="*/ 17 h 17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6" h="17">
                                      <a:moveTo>
                                        <a:pt x="5" y="0"/>
                                      </a:moveTo>
                                      <a:lnTo>
                                        <a:pt x="0" y="0"/>
                                      </a:lnTo>
                                      <a:lnTo>
                                        <a:pt x="0" y="16"/>
                                      </a:lnTo>
                                      <a:lnTo>
                                        <a:pt x="5" y="16"/>
                                      </a:lnTo>
                                      <a:lnTo>
                                        <a:pt x="5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12700" cap="rnd" cmpd="sng">
                                      <a:solidFill>
                                        <a:srgbClr val="000000"/>
                                      </a:solidFill>
                                      <a:prstDash val="solid"/>
                                      <a:round/>
                                      <a:headEnd type="none" w="med" len="med"/>
                                      <a:tailEnd type="none" w="med" len="med"/>
                                    </a14:hiddenLine>
                                  </a:ext>
                                </a:extLst>
                              </p:spPr>
                              <p:txBody>
                                <a:bodyPr/>
                                <a:lstStyle/>
                                <a:p>
                                  <a:endParaRPr lang="es-MX"/>
                                </a:p>
                              </p:txBody>
                            </p:sp>
                          </p:grpSp>
                          <p:grpSp>
                            <p:nvGrpSpPr>
                              <p:cNvPr id="3277" name="Group 83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3737" y="2182"/>
                                <a:ext cx="12" cy="17"/>
                                <a:chOff x="3737" y="2182"/>
                                <a:chExt cx="12" cy="17"/>
                              </a:xfrm>
                            </p:grpSpPr>
                            <p:sp>
                              <p:nvSpPr>
                                <p:cNvPr id="3278" name="Freeform 81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3737" y="2182"/>
                                  <a:ext cx="6" cy="17"/>
                                </a:xfrm>
                                <a:custGeom>
                                  <a:avLst/>
                                  <a:gdLst>
                                    <a:gd name="T0" fmla="*/ 5 w 6"/>
                                    <a:gd name="T1" fmla="*/ 0 h 17"/>
                                    <a:gd name="T2" fmla="*/ 0 w 6"/>
                                    <a:gd name="T3" fmla="*/ 0 h 17"/>
                                    <a:gd name="T4" fmla="*/ 0 w 6"/>
                                    <a:gd name="T5" fmla="*/ 16 h 17"/>
                                    <a:gd name="T6" fmla="*/ 5 w 6"/>
                                    <a:gd name="T7" fmla="*/ 16 h 17"/>
                                    <a:gd name="T8" fmla="*/ 5 w 6"/>
                                    <a:gd name="T9" fmla="*/ 0 h 17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6"/>
                                    <a:gd name="T16" fmla="*/ 0 h 17"/>
                                    <a:gd name="T17" fmla="*/ 6 w 6"/>
                                    <a:gd name="T18" fmla="*/ 17 h 17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6" h="17">
                                      <a:moveTo>
                                        <a:pt x="5" y="0"/>
                                      </a:moveTo>
                                      <a:lnTo>
                                        <a:pt x="0" y="0"/>
                                      </a:lnTo>
                                      <a:lnTo>
                                        <a:pt x="0" y="16"/>
                                      </a:lnTo>
                                      <a:lnTo>
                                        <a:pt x="5" y="16"/>
                                      </a:lnTo>
                                      <a:lnTo>
                                        <a:pt x="5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12700" cap="rnd" cmpd="sng">
                                      <a:solidFill>
                                        <a:srgbClr val="000000"/>
                                      </a:solidFill>
                                      <a:prstDash val="solid"/>
                                      <a:round/>
                                      <a:headEnd type="none" w="med" len="med"/>
                                      <a:tailEnd type="none" w="med" len="med"/>
                                    </a14:hiddenLine>
                                  </a:ext>
                                </a:extLst>
                              </p:spPr>
                              <p:txBody>
                                <a:bodyPr/>
                                <a:lstStyle/>
                                <a:p>
                                  <a:endParaRPr lang="es-MX"/>
                                </a:p>
                              </p:txBody>
                            </p:sp>
                            <p:sp>
                              <p:nvSpPr>
                                <p:cNvPr id="3279" name="Freeform 82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3742" y="2182"/>
                                  <a:ext cx="7" cy="17"/>
                                </a:xfrm>
                                <a:custGeom>
                                  <a:avLst/>
                                  <a:gdLst>
                                    <a:gd name="T0" fmla="*/ 6 w 7"/>
                                    <a:gd name="T1" fmla="*/ 0 h 17"/>
                                    <a:gd name="T2" fmla="*/ 0 w 7"/>
                                    <a:gd name="T3" fmla="*/ 0 h 17"/>
                                    <a:gd name="T4" fmla="*/ 0 w 7"/>
                                    <a:gd name="T5" fmla="*/ 16 h 17"/>
                                    <a:gd name="T6" fmla="*/ 6 w 7"/>
                                    <a:gd name="T7" fmla="*/ 16 h 17"/>
                                    <a:gd name="T8" fmla="*/ 6 w 7"/>
                                    <a:gd name="T9" fmla="*/ 0 h 17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7"/>
                                    <a:gd name="T16" fmla="*/ 0 h 17"/>
                                    <a:gd name="T17" fmla="*/ 7 w 7"/>
                                    <a:gd name="T18" fmla="*/ 17 h 17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7" h="17">
                                      <a:moveTo>
                                        <a:pt x="6" y="0"/>
                                      </a:moveTo>
                                      <a:lnTo>
                                        <a:pt x="0" y="0"/>
                                      </a:lnTo>
                                      <a:lnTo>
                                        <a:pt x="0" y="16"/>
                                      </a:lnTo>
                                      <a:lnTo>
                                        <a:pt x="6" y="16"/>
                                      </a:lnTo>
                                      <a:lnTo>
                                        <a:pt x="6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12700" cap="rnd" cmpd="sng">
                                      <a:solidFill>
                                        <a:srgbClr val="000000"/>
                                      </a:solidFill>
                                      <a:prstDash val="solid"/>
                                      <a:round/>
                                      <a:headEnd type="none" w="med" len="med"/>
                                      <a:tailEnd type="none" w="med" len="med"/>
                                    </a14:hiddenLine>
                                  </a:ext>
                                </a:extLst>
                              </p:spPr>
                              <p:txBody>
                                <a:bodyPr/>
                                <a:lstStyle/>
                                <a:p>
                                  <a:endParaRPr lang="es-MX"/>
                                </a:p>
                              </p:txBody>
                            </p:sp>
                          </p:grpSp>
                        </p:grpSp>
                      </p:grpSp>
                      <p:grpSp>
                        <p:nvGrpSpPr>
                          <p:cNvPr id="3259" name="Group 100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748" y="2182"/>
                            <a:ext cx="47" cy="17"/>
                            <a:chOff x="3748" y="2182"/>
                            <a:chExt cx="47" cy="17"/>
                          </a:xfrm>
                        </p:grpSpPr>
                        <p:grpSp>
                          <p:nvGrpSpPr>
                            <p:cNvPr id="3260" name="Group 92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748" y="2182"/>
                              <a:ext cx="24" cy="17"/>
                              <a:chOff x="3748" y="2182"/>
                              <a:chExt cx="24" cy="17"/>
                            </a:xfrm>
                          </p:grpSpPr>
                          <p:grpSp>
                            <p:nvGrpSpPr>
                              <p:cNvPr id="3268" name="Group 88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3748" y="2182"/>
                                <a:ext cx="12" cy="17"/>
                                <a:chOff x="3748" y="2182"/>
                                <a:chExt cx="12" cy="17"/>
                              </a:xfrm>
                            </p:grpSpPr>
                            <p:sp>
                              <p:nvSpPr>
                                <p:cNvPr id="3272" name="Freeform 86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3748" y="2182"/>
                                  <a:ext cx="6" cy="17"/>
                                </a:xfrm>
                                <a:custGeom>
                                  <a:avLst/>
                                  <a:gdLst>
                                    <a:gd name="T0" fmla="*/ 5 w 6"/>
                                    <a:gd name="T1" fmla="*/ 0 h 17"/>
                                    <a:gd name="T2" fmla="*/ 0 w 6"/>
                                    <a:gd name="T3" fmla="*/ 0 h 17"/>
                                    <a:gd name="T4" fmla="*/ 0 w 6"/>
                                    <a:gd name="T5" fmla="*/ 16 h 17"/>
                                    <a:gd name="T6" fmla="*/ 5 w 6"/>
                                    <a:gd name="T7" fmla="*/ 16 h 17"/>
                                    <a:gd name="T8" fmla="*/ 5 w 6"/>
                                    <a:gd name="T9" fmla="*/ 0 h 17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6"/>
                                    <a:gd name="T16" fmla="*/ 0 h 17"/>
                                    <a:gd name="T17" fmla="*/ 6 w 6"/>
                                    <a:gd name="T18" fmla="*/ 17 h 17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6" h="17">
                                      <a:moveTo>
                                        <a:pt x="5" y="0"/>
                                      </a:moveTo>
                                      <a:lnTo>
                                        <a:pt x="0" y="0"/>
                                      </a:lnTo>
                                      <a:lnTo>
                                        <a:pt x="0" y="16"/>
                                      </a:lnTo>
                                      <a:lnTo>
                                        <a:pt x="5" y="16"/>
                                      </a:lnTo>
                                      <a:lnTo>
                                        <a:pt x="5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12700" cap="rnd" cmpd="sng">
                                      <a:solidFill>
                                        <a:srgbClr val="000000"/>
                                      </a:solidFill>
                                      <a:prstDash val="solid"/>
                                      <a:round/>
                                      <a:headEnd type="none" w="med" len="med"/>
                                      <a:tailEnd type="none" w="med" len="med"/>
                                    </a14:hiddenLine>
                                  </a:ext>
                                </a:extLst>
                              </p:spPr>
                              <p:txBody>
                                <a:bodyPr/>
                                <a:lstStyle/>
                                <a:p>
                                  <a:endParaRPr lang="es-MX"/>
                                </a:p>
                              </p:txBody>
                            </p:sp>
                            <p:sp>
                              <p:nvSpPr>
                                <p:cNvPr id="3273" name="Freeform 87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3754" y="2182"/>
                                  <a:ext cx="6" cy="17"/>
                                </a:xfrm>
                                <a:custGeom>
                                  <a:avLst/>
                                  <a:gdLst>
                                    <a:gd name="T0" fmla="*/ 5 w 6"/>
                                    <a:gd name="T1" fmla="*/ 0 h 17"/>
                                    <a:gd name="T2" fmla="*/ 0 w 6"/>
                                    <a:gd name="T3" fmla="*/ 0 h 17"/>
                                    <a:gd name="T4" fmla="*/ 0 w 6"/>
                                    <a:gd name="T5" fmla="*/ 16 h 17"/>
                                    <a:gd name="T6" fmla="*/ 5 w 6"/>
                                    <a:gd name="T7" fmla="*/ 16 h 17"/>
                                    <a:gd name="T8" fmla="*/ 5 w 6"/>
                                    <a:gd name="T9" fmla="*/ 0 h 17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6"/>
                                    <a:gd name="T16" fmla="*/ 0 h 17"/>
                                    <a:gd name="T17" fmla="*/ 6 w 6"/>
                                    <a:gd name="T18" fmla="*/ 17 h 17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6" h="17">
                                      <a:moveTo>
                                        <a:pt x="5" y="0"/>
                                      </a:moveTo>
                                      <a:lnTo>
                                        <a:pt x="0" y="0"/>
                                      </a:lnTo>
                                      <a:lnTo>
                                        <a:pt x="0" y="16"/>
                                      </a:lnTo>
                                      <a:lnTo>
                                        <a:pt x="5" y="16"/>
                                      </a:lnTo>
                                      <a:lnTo>
                                        <a:pt x="5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12700" cap="rnd" cmpd="sng">
                                      <a:solidFill>
                                        <a:srgbClr val="000000"/>
                                      </a:solidFill>
                                      <a:prstDash val="solid"/>
                                      <a:round/>
                                      <a:headEnd type="none" w="med" len="med"/>
                                      <a:tailEnd type="none" w="med" len="med"/>
                                    </a14:hiddenLine>
                                  </a:ext>
                                </a:extLst>
                              </p:spPr>
                              <p:txBody>
                                <a:bodyPr/>
                                <a:lstStyle/>
                                <a:p>
                                  <a:endParaRPr lang="es-MX"/>
                                </a:p>
                              </p:txBody>
                            </p:sp>
                          </p:grpSp>
                          <p:grpSp>
                            <p:nvGrpSpPr>
                              <p:cNvPr id="3269" name="Group 91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3760" y="2182"/>
                                <a:ext cx="12" cy="17"/>
                                <a:chOff x="3760" y="2182"/>
                                <a:chExt cx="12" cy="17"/>
                              </a:xfrm>
                            </p:grpSpPr>
                            <p:sp>
                              <p:nvSpPr>
                                <p:cNvPr id="3270" name="Freeform 89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3760" y="2182"/>
                                  <a:ext cx="6" cy="17"/>
                                </a:xfrm>
                                <a:custGeom>
                                  <a:avLst/>
                                  <a:gdLst>
                                    <a:gd name="T0" fmla="*/ 5 w 6"/>
                                    <a:gd name="T1" fmla="*/ 0 h 17"/>
                                    <a:gd name="T2" fmla="*/ 0 w 6"/>
                                    <a:gd name="T3" fmla="*/ 0 h 17"/>
                                    <a:gd name="T4" fmla="*/ 0 w 6"/>
                                    <a:gd name="T5" fmla="*/ 16 h 17"/>
                                    <a:gd name="T6" fmla="*/ 5 w 6"/>
                                    <a:gd name="T7" fmla="*/ 16 h 17"/>
                                    <a:gd name="T8" fmla="*/ 5 w 6"/>
                                    <a:gd name="T9" fmla="*/ 0 h 17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6"/>
                                    <a:gd name="T16" fmla="*/ 0 h 17"/>
                                    <a:gd name="T17" fmla="*/ 6 w 6"/>
                                    <a:gd name="T18" fmla="*/ 17 h 17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6" h="17">
                                      <a:moveTo>
                                        <a:pt x="5" y="0"/>
                                      </a:moveTo>
                                      <a:lnTo>
                                        <a:pt x="0" y="0"/>
                                      </a:lnTo>
                                      <a:lnTo>
                                        <a:pt x="0" y="16"/>
                                      </a:lnTo>
                                      <a:lnTo>
                                        <a:pt x="5" y="16"/>
                                      </a:lnTo>
                                      <a:lnTo>
                                        <a:pt x="5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12700" cap="rnd" cmpd="sng">
                                      <a:solidFill>
                                        <a:srgbClr val="000000"/>
                                      </a:solidFill>
                                      <a:prstDash val="solid"/>
                                      <a:round/>
                                      <a:headEnd type="none" w="med" len="med"/>
                                      <a:tailEnd type="none" w="med" len="med"/>
                                    </a14:hiddenLine>
                                  </a:ext>
                                </a:extLst>
                              </p:spPr>
                              <p:txBody>
                                <a:bodyPr/>
                                <a:lstStyle/>
                                <a:p>
                                  <a:endParaRPr lang="es-MX"/>
                                </a:p>
                              </p:txBody>
                            </p:sp>
                            <p:sp>
                              <p:nvSpPr>
                                <p:cNvPr id="3271" name="Freeform 90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3766" y="2182"/>
                                  <a:ext cx="6" cy="17"/>
                                </a:xfrm>
                                <a:custGeom>
                                  <a:avLst/>
                                  <a:gdLst>
                                    <a:gd name="T0" fmla="*/ 5 w 6"/>
                                    <a:gd name="T1" fmla="*/ 0 h 17"/>
                                    <a:gd name="T2" fmla="*/ 0 w 6"/>
                                    <a:gd name="T3" fmla="*/ 0 h 17"/>
                                    <a:gd name="T4" fmla="*/ 0 w 6"/>
                                    <a:gd name="T5" fmla="*/ 16 h 17"/>
                                    <a:gd name="T6" fmla="*/ 5 w 6"/>
                                    <a:gd name="T7" fmla="*/ 16 h 17"/>
                                    <a:gd name="T8" fmla="*/ 5 w 6"/>
                                    <a:gd name="T9" fmla="*/ 0 h 17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6"/>
                                    <a:gd name="T16" fmla="*/ 0 h 17"/>
                                    <a:gd name="T17" fmla="*/ 6 w 6"/>
                                    <a:gd name="T18" fmla="*/ 17 h 17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6" h="17">
                                      <a:moveTo>
                                        <a:pt x="5" y="0"/>
                                      </a:moveTo>
                                      <a:lnTo>
                                        <a:pt x="0" y="0"/>
                                      </a:lnTo>
                                      <a:lnTo>
                                        <a:pt x="0" y="16"/>
                                      </a:lnTo>
                                      <a:lnTo>
                                        <a:pt x="5" y="16"/>
                                      </a:lnTo>
                                      <a:lnTo>
                                        <a:pt x="5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12700" cap="rnd" cmpd="sng">
                                      <a:solidFill>
                                        <a:srgbClr val="000000"/>
                                      </a:solidFill>
                                      <a:prstDash val="solid"/>
                                      <a:round/>
                                      <a:headEnd type="none" w="med" len="med"/>
                                      <a:tailEnd type="none" w="med" len="med"/>
                                    </a14:hiddenLine>
                                  </a:ext>
                                </a:extLst>
                              </p:spPr>
                              <p:txBody>
                                <a:bodyPr/>
                                <a:lstStyle/>
                                <a:p>
                                  <a:endParaRPr lang="es-MX"/>
                                </a:p>
                              </p:txBody>
                            </p:sp>
                          </p:grpSp>
                        </p:grpSp>
                        <p:grpSp>
                          <p:nvGrpSpPr>
                            <p:cNvPr id="3261" name="Group 99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771" y="2182"/>
                              <a:ext cx="24" cy="17"/>
                              <a:chOff x="3771" y="2182"/>
                              <a:chExt cx="24" cy="17"/>
                            </a:xfrm>
                          </p:grpSpPr>
                          <p:grpSp>
                            <p:nvGrpSpPr>
                              <p:cNvPr id="3262" name="Group 95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3771" y="2182"/>
                                <a:ext cx="12" cy="17"/>
                                <a:chOff x="3771" y="2182"/>
                                <a:chExt cx="12" cy="17"/>
                              </a:xfrm>
                            </p:grpSpPr>
                            <p:sp>
                              <p:nvSpPr>
                                <p:cNvPr id="3266" name="Freeform 93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3771" y="2182"/>
                                  <a:ext cx="6" cy="17"/>
                                </a:xfrm>
                                <a:custGeom>
                                  <a:avLst/>
                                  <a:gdLst>
                                    <a:gd name="T0" fmla="*/ 5 w 6"/>
                                    <a:gd name="T1" fmla="*/ 0 h 17"/>
                                    <a:gd name="T2" fmla="*/ 0 w 6"/>
                                    <a:gd name="T3" fmla="*/ 0 h 17"/>
                                    <a:gd name="T4" fmla="*/ 0 w 6"/>
                                    <a:gd name="T5" fmla="*/ 16 h 17"/>
                                    <a:gd name="T6" fmla="*/ 5 w 6"/>
                                    <a:gd name="T7" fmla="*/ 16 h 17"/>
                                    <a:gd name="T8" fmla="*/ 5 w 6"/>
                                    <a:gd name="T9" fmla="*/ 0 h 17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6"/>
                                    <a:gd name="T16" fmla="*/ 0 h 17"/>
                                    <a:gd name="T17" fmla="*/ 6 w 6"/>
                                    <a:gd name="T18" fmla="*/ 17 h 17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6" h="17">
                                      <a:moveTo>
                                        <a:pt x="5" y="0"/>
                                      </a:moveTo>
                                      <a:lnTo>
                                        <a:pt x="0" y="0"/>
                                      </a:lnTo>
                                      <a:lnTo>
                                        <a:pt x="0" y="16"/>
                                      </a:lnTo>
                                      <a:lnTo>
                                        <a:pt x="5" y="16"/>
                                      </a:lnTo>
                                      <a:lnTo>
                                        <a:pt x="5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12700" cap="rnd" cmpd="sng">
                                      <a:solidFill>
                                        <a:srgbClr val="000000"/>
                                      </a:solidFill>
                                      <a:prstDash val="solid"/>
                                      <a:round/>
                                      <a:headEnd type="none" w="med" len="med"/>
                                      <a:tailEnd type="none" w="med" len="med"/>
                                    </a14:hiddenLine>
                                  </a:ext>
                                </a:extLst>
                              </p:spPr>
                              <p:txBody>
                                <a:bodyPr/>
                                <a:lstStyle/>
                                <a:p>
                                  <a:endParaRPr lang="es-MX"/>
                                </a:p>
                              </p:txBody>
                            </p:sp>
                            <p:sp>
                              <p:nvSpPr>
                                <p:cNvPr id="3267" name="Freeform 94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3777" y="2182"/>
                                  <a:ext cx="6" cy="17"/>
                                </a:xfrm>
                                <a:custGeom>
                                  <a:avLst/>
                                  <a:gdLst>
                                    <a:gd name="T0" fmla="*/ 5 w 6"/>
                                    <a:gd name="T1" fmla="*/ 0 h 17"/>
                                    <a:gd name="T2" fmla="*/ 0 w 6"/>
                                    <a:gd name="T3" fmla="*/ 0 h 17"/>
                                    <a:gd name="T4" fmla="*/ 0 w 6"/>
                                    <a:gd name="T5" fmla="*/ 16 h 17"/>
                                    <a:gd name="T6" fmla="*/ 5 w 6"/>
                                    <a:gd name="T7" fmla="*/ 16 h 17"/>
                                    <a:gd name="T8" fmla="*/ 5 w 6"/>
                                    <a:gd name="T9" fmla="*/ 0 h 17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6"/>
                                    <a:gd name="T16" fmla="*/ 0 h 17"/>
                                    <a:gd name="T17" fmla="*/ 6 w 6"/>
                                    <a:gd name="T18" fmla="*/ 17 h 17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6" h="17">
                                      <a:moveTo>
                                        <a:pt x="5" y="0"/>
                                      </a:moveTo>
                                      <a:lnTo>
                                        <a:pt x="0" y="0"/>
                                      </a:lnTo>
                                      <a:lnTo>
                                        <a:pt x="0" y="16"/>
                                      </a:lnTo>
                                      <a:lnTo>
                                        <a:pt x="5" y="16"/>
                                      </a:lnTo>
                                      <a:lnTo>
                                        <a:pt x="5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12700" cap="rnd" cmpd="sng">
                                      <a:solidFill>
                                        <a:srgbClr val="000000"/>
                                      </a:solidFill>
                                      <a:prstDash val="solid"/>
                                      <a:round/>
                                      <a:headEnd type="none" w="med" len="med"/>
                                      <a:tailEnd type="none" w="med" len="med"/>
                                    </a14:hiddenLine>
                                  </a:ext>
                                </a:extLst>
                              </p:spPr>
                              <p:txBody>
                                <a:bodyPr/>
                                <a:lstStyle/>
                                <a:p>
                                  <a:endParaRPr lang="es-MX"/>
                                </a:p>
                              </p:txBody>
                            </p:sp>
                          </p:grpSp>
                          <p:grpSp>
                            <p:nvGrpSpPr>
                              <p:cNvPr id="3263" name="Group 98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3783" y="2182"/>
                                <a:ext cx="12" cy="17"/>
                                <a:chOff x="3783" y="2182"/>
                                <a:chExt cx="12" cy="17"/>
                              </a:xfrm>
                            </p:grpSpPr>
                            <p:sp>
                              <p:nvSpPr>
                                <p:cNvPr id="3264" name="Freeform 96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3783" y="2182"/>
                                  <a:ext cx="6" cy="17"/>
                                </a:xfrm>
                                <a:custGeom>
                                  <a:avLst/>
                                  <a:gdLst>
                                    <a:gd name="T0" fmla="*/ 5 w 6"/>
                                    <a:gd name="T1" fmla="*/ 0 h 17"/>
                                    <a:gd name="T2" fmla="*/ 0 w 6"/>
                                    <a:gd name="T3" fmla="*/ 0 h 17"/>
                                    <a:gd name="T4" fmla="*/ 0 w 6"/>
                                    <a:gd name="T5" fmla="*/ 16 h 17"/>
                                    <a:gd name="T6" fmla="*/ 5 w 6"/>
                                    <a:gd name="T7" fmla="*/ 16 h 17"/>
                                    <a:gd name="T8" fmla="*/ 5 w 6"/>
                                    <a:gd name="T9" fmla="*/ 0 h 17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6"/>
                                    <a:gd name="T16" fmla="*/ 0 h 17"/>
                                    <a:gd name="T17" fmla="*/ 6 w 6"/>
                                    <a:gd name="T18" fmla="*/ 17 h 17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6" h="17">
                                      <a:moveTo>
                                        <a:pt x="5" y="0"/>
                                      </a:moveTo>
                                      <a:lnTo>
                                        <a:pt x="0" y="0"/>
                                      </a:lnTo>
                                      <a:lnTo>
                                        <a:pt x="0" y="16"/>
                                      </a:lnTo>
                                      <a:lnTo>
                                        <a:pt x="5" y="16"/>
                                      </a:lnTo>
                                      <a:lnTo>
                                        <a:pt x="5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12700" cap="rnd" cmpd="sng">
                                      <a:solidFill>
                                        <a:srgbClr val="000000"/>
                                      </a:solidFill>
                                      <a:prstDash val="solid"/>
                                      <a:round/>
                                      <a:headEnd type="none" w="med" len="med"/>
                                      <a:tailEnd type="none" w="med" len="med"/>
                                    </a14:hiddenLine>
                                  </a:ext>
                                </a:extLst>
                              </p:spPr>
                              <p:txBody>
                                <a:bodyPr/>
                                <a:lstStyle/>
                                <a:p>
                                  <a:endParaRPr lang="es-MX"/>
                                </a:p>
                              </p:txBody>
                            </p:sp>
                            <p:sp>
                              <p:nvSpPr>
                                <p:cNvPr id="3265" name="Freeform 97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3789" y="2182"/>
                                  <a:ext cx="6" cy="17"/>
                                </a:xfrm>
                                <a:custGeom>
                                  <a:avLst/>
                                  <a:gdLst>
                                    <a:gd name="T0" fmla="*/ 5 w 6"/>
                                    <a:gd name="T1" fmla="*/ 0 h 17"/>
                                    <a:gd name="T2" fmla="*/ 0 w 6"/>
                                    <a:gd name="T3" fmla="*/ 0 h 17"/>
                                    <a:gd name="T4" fmla="*/ 0 w 6"/>
                                    <a:gd name="T5" fmla="*/ 16 h 17"/>
                                    <a:gd name="T6" fmla="*/ 5 w 6"/>
                                    <a:gd name="T7" fmla="*/ 16 h 17"/>
                                    <a:gd name="T8" fmla="*/ 5 w 6"/>
                                    <a:gd name="T9" fmla="*/ 0 h 17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6"/>
                                    <a:gd name="T16" fmla="*/ 0 h 17"/>
                                    <a:gd name="T17" fmla="*/ 6 w 6"/>
                                    <a:gd name="T18" fmla="*/ 17 h 17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6" h="17">
                                      <a:moveTo>
                                        <a:pt x="5" y="0"/>
                                      </a:moveTo>
                                      <a:lnTo>
                                        <a:pt x="0" y="0"/>
                                      </a:lnTo>
                                      <a:lnTo>
                                        <a:pt x="0" y="16"/>
                                      </a:lnTo>
                                      <a:lnTo>
                                        <a:pt x="5" y="16"/>
                                      </a:lnTo>
                                      <a:lnTo>
                                        <a:pt x="5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12700" cap="rnd" cmpd="sng">
                                      <a:solidFill>
                                        <a:srgbClr val="000000"/>
                                      </a:solidFill>
                                      <a:prstDash val="solid"/>
                                      <a:round/>
                                      <a:headEnd type="none" w="med" len="med"/>
                                      <a:tailEnd type="none" w="med" len="med"/>
                                    </a14:hiddenLine>
                                  </a:ext>
                                </a:extLst>
                              </p:spPr>
                              <p:txBody>
                                <a:bodyPr/>
                                <a:lstStyle/>
                                <a:p>
                                  <a:endParaRPr lang="es-MX"/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  <p:grpSp>
                    <p:nvGrpSpPr>
                      <p:cNvPr id="3193" name="Group 165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795" y="2182"/>
                        <a:ext cx="186" cy="17"/>
                        <a:chOff x="3795" y="2182"/>
                        <a:chExt cx="186" cy="17"/>
                      </a:xfrm>
                    </p:grpSpPr>
                    <p:grpSp>
                      <p:nvGrpSpPr>
                        <p:cNvPr id="3194" name="Group 133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795" y="2182"/>
                          <a:ext cx="93" cy="17"/>
                          <a:chOff x="3795" y="2182"/>
                          <a:chExt cx="93" cy="17"/>
                        </a:xfrm>
                      </p:grpSpPr>
                      <p:grpSp>
                        <p:nvGrpSpPr>
                          <p:cNvPr id="3226" name="Group 117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795" y="2182"/>
                            <a:ext cx="46" cy="17"/>
                            <a:chOff x="3795" y="2182"/>
                            <a:chExt cx="46" cy="17"/>
                          </a:xfrm>
                        </p:grpSpPr>
                        <p:grpSp>
                          <p:nvGrpSpPr>
                            <p:cNvPr id="3242" name="Group 109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795" y="2182"/>
                              <a:ext cx="23" cy="17"/>
                              <a:chOff x="3795" y="2182"/>
                              <a:chExt cx="23" cy="17"/>
                            </a:xfrm>
                          </p:grpSpPr>
                          <p:grpSp>
                            <p:nvGrpSpPr>
                              <p:cNvPr id="3250" name="Group 105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3795" y="2182"/>
                                <a:ext cx="11" cy="17"/>
                                <a:chOff x="3795" y="2182"/>
                                <a:chExt cx="11" cy="17"/>
                              </a:xfrm>
                            </p:grpSpPr>
                            <p:sp>
                              <p:nvSpPr>
                                <p:cNvPr id="3254" name="Freeform 103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3795" y="2182"/>
                                  <a:ext cx="6" cy="17"/>
                                </a:xfrm>
                                <a:custGeom>
                                  <a:avLst/>
                                  <a:gdLst>
                                    <a:gd name="T0" fmla="*/ 5 w 6"/>
                                    <a:gd name="T1" fmla="*/ 0 h 17"/>
                                    <a:gd name="T2" fmla="*/ 0 w 6"/>
                                    <a:gd name="T3" fmla="*/ 0 h 17"/>
                                    <a:gd name="T4" fmla="*/ 0 w 6"/>
                                    <a:gd name="T5" fmla="*/ 16 h 17"/>
                                    <a:gd name="T6" fmla="*/ 5 w 6"/>
                                    <a:gd name="T7" fmla="*/ 16 h 17"/>
                                    <a:gd name="T8" fmla="*/ 5 w 6"/>
                                    <a:gd name="T9" fmla="*/ 0 h 17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6"/>
                                    <a:gd name="T16" fmla="*/ 0 h 17"/>
                                    <a:gd name="T17" fmla="*/ 6 w 6"/>
                                    <a:gd name="T18" fmla="*/ 17 h 17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6" h="17">
                                      <a:moveTo>
                                        <a:pt x="5" y="0"/>
                                      </a:moveTo>
                                      <a:lnTo>
                                        <a:pt x="0" y="0"/>
                                      </a:lnTo>
                                      <a:lnTo>
                                        <a:pt x="0" y="16"/>
                                      </a:lnTo>
                                      <a:lnTo>
                                        <a:pt x="5" y="16"/>
                                      </a:lnTo>
                                      <a:lnTo>
                                        <a:pt x="5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12700" cap="rnd" cmpd="sng">
                                      <a:solidFill>
                                        <a:srgbClr val="000000"/>
                                      </a:solidFill>
                                      <a:prstDash val="solid"/>
                                      <a:round/>
                                      <a:headEnd type="none" w="med" len="med"/>
                                      <a:tailEnd type="none" w="med" len="med"/>
                                    </a14:hiddenLine>
                                  </a:ext>
                                </a:extLst>
                              </p:spPr>
                              <p:txBody>
                                <a:bodyPr/>
                                <a:lstStyle/>
                                <a:p>
                                  <a:endParaRPr lang="es-MX"/>
                                </a:p>
                              </p:txBody>
                            </p:sp>
                            <p:sp>
                              <p:nvSpPr>
                                <p:cNvPr id="3255" name="Freeform 104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3800" y="2182"/>
                                  <a:ext cx="6" cy="17"/>
                                </a:xfrm>
                                <a:custGeom>
                                  <a:avLst/>
                                  <a:gdLst>
                                    <a:gd name="T0" fmla="*/ 5 w 6"/>
                                    <a:gd name="T1" fmla="*/ 0 h 17"/>
                                    <a:gd name="T2" fmla="*/ 0 w 6"/>
                                    <a:gd name="T3" fmla="*/ 0 h 17"/>
                                    <a:gd name="T4" fmla="*/ 0 w 6"/>
                                    <a:gd name="T5" fmla="*/ 16 h 17"/>
                                    <a:gd name="T6" fmla="*/ 5 w 6"/>
                                    <a:gd name="T7" fmla="*/ 16 h 17"/>
                                    <a:gd name="T8" fmla="*/ 5 w 6"/>
                                    <a:gd name="T9" fmla="*/ 0 h 17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6"/>
                                    <a:gd name="T16" fmla="*/ 0 h 17"/>
                                    <a:gd name="T17" fmla="*/ 6 w 6"/>
                                    <a:gd name="T18" fmla="*/ 17 h 17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6" h="17">
                                      <a:moveTo>
                                        <a:pt x="5" y="0"/>
                                      </a:moveTo>
                                      <a:lnTo>
                                        <a:pt x="0" y="0"/>
                                      </a:lnTo>
                                      <a:lnTo>
                                        <a:pt x="0" y="16"/>
                                      </a:lnTo>
                                      <a:lnTo>
                                        <a:pt x="5" y="16"/>
                                      </a:lnTo>
                                      <a:lnTo>
                                        <a:pt x="5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12700" cap="rnd" cmpd="sng">
                                      <a:solidFill>
                                        <a:srgbClr val="000000"/>
                                      </a:solidFill>
                                      <a:prstDash val="solid"/>
                                      <a:round/>
                                      <a:headEnd type="none" w="med" len="med"/>
                                      <a:tailEnd type="none" w="med" len="med"/>
                                    </a14:hiddenLine>
                                  </a:ext>
                                </a:extLst>
                              </p:spPr>
                              <p:txBody>
                                <a:bodyPr/>
                                <a:lstStyle/>
                                <a:p>
                                  <a:endParaRPr lang="es-MX"/>
                                </a:p>
                              </p:txBody>
                            </p:sp>
                          </p:grpSp>
                          <p:grpSp>
                            <p:nvGrpSpPr>
                              <p:cNvPr id="3251" name="Group 108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3806" y="2182"/>
                                <a:ext cx="12" cy="17"/>
                                <a:chOff x="3806" y="2182"/>
                                <a:chExt cx="12" cy="17"/>
                              </a:xfrm>
                            </p:grpSpPr>
                            <p:sp>
                              <p:nvSpPr>
                                <p:cNvPr id="3252" name="Freeform 106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3806" y="2182"/>
                                  <a:ext cx="6" cy="17"/>
                                </a:xfrm>
                                <a:custGeom>
                                  <a:avLst/>
                                  <a:gdLst>
                                    <a:gd name="T0" fmla="*/ 5 w 6"/>
                                    <a:gd name="T1" fmla="*/ 0 h 17"/>
                                    <a:gd name="T2" fmla="*/ 0 w 6"/>
                                    <a:gd name="T3" fmla="*/ 0 h 17"/>
                                    <a:gd name="T4" fmla="*/ 0 w 6"/>
                                    <a:gd name="T5" fmla="*/ 16 h 17"/>
                                    <a:gd name="T6" fmla="*/ 5 w 6"/>
                                    <a:gd name="T7" fmla="*/ 16 h 17"/>
                                    <a:gd name="T8" fmla="*/ 5 w 6"/>
                                    <a:gd name="T9" fmla="*/ 0 h 17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6"/>
                                    <a:gd name="T16" fmla="*/ 0 h 17"/>
                                    <a:gd name="T17" fmla="*/ 6 w 6"/>
                                    <a:gd name="T18" fmla="*/ 17 h 17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6" h="17">
                                      <a:moveTo>
                                        <a:pt x="5" y="0"/>
                                      </a:moveTo>
                                      <a:lnTo>
                                        <a:pt x="0" y="0"/>
                                      </a:lnTo>
                                      <a:lnTo>
                                        <a:pt x="0" y="16"/>
                                      </a:lnTo>
                                      <a:lnTo>
                                        <a:pt x="5" y="16"/>
                                      </a:lnTo>
                                      <a:lnTo>
                                        <a:pt x="5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12700" cap="rnd" cmpd="sng">
                                      <a:solidFill>
                                        <a:srgbClr val="000000"/>
                                      </a:solidFill>
                                      <a:prstDash val="solid"/>
                                      <a:round/>
                                      <a:headEnd type="none" w="med" len="med"/>
                                      <a:tailEnd type="none" w="med" len="med"/>
                                    </a14:hiddenLine>
                                  </a:ext>
                                </a:extLst>
                              </p:spPr>
                              <p:txBody>
                                <a:bodyPr/>
                                <a:lstStyle/>
                                <a:p>
                                  <a:endParaRPr lang="es-MX"/>
                                </a:p>
                              </p:txBody>
                            </p:sp>
                            <p:sp>
                              <p:nvSpPr>
                                <p:cNvPr id="3253" name="Freeform 107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3812" y="2182"/>
                                  <a:ext cx="6" cy="17"/>
                                </a:xfrm>
                                <a:custGeom>
                                  <a:avLst/>
                                  <a:gdLst>
                                    <a:gd name="T0" fmla="*/ 5 w 6"/>
                                    <a:gd name="T1" fmla="*/ 0 h 17"/>
                                    <a:gd name="T2" fmla="*/ 0 w 6"/>
                                    <a:gd name="T3" fmla="*/ 0 h 17"/>
                                    <a:gd name="T4" fmla="*/ 0 w 6"/>
                                    <a:gd name="T5" fmla="*/ 16 h 17"/>
                                    <a:gd name="T6" fmla="*/ 5 w 6"/>
                                    <a:gd name="T7" fmla="*/ 16 h 17"/>
                                    <a:gd name="T8" fmla="*/ 5 w 6"/>
                                    <a:gd name="T9" fmla="*/ 0 h 17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6"/>
                                    <a:gd name="T16" fmla="*/ 0 h 17"/>
                                    <a:gd name="T17" fmla="*/ 6 w 6"/>
                                    <a:gd name="T18" fmla="*/ 17 h 17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6" h="17">
                                      <a:moveTo>
                                        <a:pt x="5" y="0"/>
                                      </a:moveTo>
                                      <a:lnTo>
                                        <a:pt x="0" y="0"/>
                                      </a:lnTo>
                                      <a:lnTo>
                                        <a:pt x="0" y="16"/>
                                      </a:lnTo>
                                      <a:lnTo>
                                        <a:pt x="5" y="16"/>
                                      </a:lnTo>
                                      <a:lnTo>
                                        <a:pt x="5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12700" cap="rnd" cmpd="sng">
                                      <a:solidFill>
                                        <a:srgbClr val="000000"/>
                                      </a:solidFill>
                                      <a:prstDash val="solid"/>
                                      <a:round/>
                                      <a:headEnd type="none" w="med" len="med"/>
                                      <a:tailEnd type="none" w="med" len="med"/>
                                    </a14:hiddenLine>
                                  </a:ext>
                                </a:extLst>
                              </p:spPr>
                              <p:txBody>
                                <a:bodyPr/>
                                <a:lstStyle/>
                                <a:p>
                                  <a:endParaRPr lang="es-MX"/>
                                </a:p>
                              </p:txBody>
                            </p:sp>
                          </p:grpSp>
                        </p:grpSp>
                        <p:grpSp>
                          <p:nvGrpSpPr>
                            <p:cNvPr id="3243" name="Group 116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817" y="2182"/>
                              <a:ext cx="24" cy="17"/>
                              <a:chOff x="3817" y="2182"/>
                              <a:chExt cx="24" cy="17"/>
                            </a:xfrm>
                          </p:grpSpPr>
                          <p:grpSp>
                            <p:nvGrpSpPr>
                              <p:cNvPr id="3244" name="Group 112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3817" y="2182"/>
                                <a:ext cx="13" cy="17"/>
                                <a:chOff x="3817" y="2182"/>
                                <a:chExt cx="13" cy="17"/>
                              </a:xfrm>
                            </p:grpSpPr>
                            <p:sp>
                              <p:nvSpPr>
                                <p:cNvPr id="3248" name="Freeform 110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3817" y="2182"/>
                                  <a:ext cx="7" cy="17"/>
                                </a:xfrm>
                                <a:custGeom>
                                  <a:avLst/>
                                  <a:gdLst>
                                    <a:gd name="T0" fmla="*/ 6 w 7"/>
                                    <a:gd name="T1" fmla="*/ 0 h 17"/>
                                    <a:gd name="T2" fmla="*/ 0 w 7"/>
                                    <a:gd name="T3" fmla="*/ 0 h 17"/>
                                    <a:gd name="T4" fmla="*/ 0 w 7"/>
                                    <a:gd name="T5" fmla="*/ 16 h 17"/>
                                    <a:gd name="T6" fmla="*/ 6 w 7"/>
                                    <a:gd name="T7" fmla="*/ 16 h 17"/>
                                    <a:gd name="T8" fmla="*/ 6 w 7"/>
                                    <a:gd name="T9" fmla="*/ 0 h 17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7"/>
                                    <a:gd name="T16" fmla="*/ 0 h 17"/>
                                    <a:gd name="T17" fmla="*/ 7 w 7"/>
                                    <a:gd name="T18" fmla="*/ 17 h 17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7" h="17">
                                      <a:moveTo>
                                        <a:pt x="6" y="0"/>
                                      </a:moveTo>
                                      <a:lnTo>
                                        <a:pt x="0" y="0"/>
                                      </a:lnTo>
                                      <a:lnTo>
                                        <a:pt x="0" y="16"/>
                                      </a:lnTo>
                                      <a:lnTo>
                                        <a:pt x="6" y="16"/>
                                      </a:lnTo>
                                      <a:lnTo>
                                        <a:pt x="6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12700" cap="rnd" cmpd="sng">
                                      <a:solidFill>
                                        <a:srgbClr val="000000"/>
                                      </a:solidFill>
                                      <a:prstDash val="solid"/>
                                      <a:round/>
                                      <a:headEnd type="none" w="med" len="med"/>
                                      <a:tailEnd type="none" w="med" len="med"/>
                                    </a14:hiddenLine>
                                  </a:ext>
                                </a:extLst>
                              </p:spPr>
                              <p:txBody>
                                <a:bodyPr/>
                                <a:lstStyle/>
                                <a:p>
                                  <a:endParaRPr lang="es-MX"/>
                                </a:p>
                              </p:txBody>
                            </p:sp>
                            <p:sp>
                              <p:nvSpPr>
                                <p:cNvPr id="3249" name="Freeform 111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3823" y="2182"/>
                                  <a:ext cx="7" cy="17"/>
                                </a:xfrm>
                                <a:custGeom>
                                  <a:avLst/>
                                  <a:gdLst>
                                    <a:gd name="T0" fmla="*/ 6 w 7"/>
                                    <a:gd name="T1" fmla="*/ 0 h 17"/>
                                    <a:gd name="T2" fmla="*/ 0 w 7"/>
                                    <a:gd name="T3" fmla="*/ 0 h 17"/>
                                    <a:gd name="T4" fmla="*/ 0 w 7"/>
                                    <a:gd name="T5" fmla="*/ 16 h 17"/>
                                    <a:gd name="T6" fmla="*/ 6 w 7"/>
                                    <a:gd name="T7" fmla="*/ 16 h 17"/>
                                    <a:gd name="T8" fmla="*/ 6 w 7"/>
                                    <a:gd name="T9" fmla="*/ 0 h 17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7"/>
                                    <a:gd name="T16" fmla="*/ 0 h 17"/>
                                    <a:gd name="T17" fmla="*/ 7 w 7"/>
                                    <a:gd name="T18" fmla="*/ 17 h 17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7" h="17">
                                      <a:moveTo>
                                        <a:pt x="6" y="0"/>
                                      </a:moveTo>
                                      <a:lnTo>
                                        <a:pt x="0" y="0"/>
                                      </a:lnTo>
                                      <a:lnTo>
                                        <a:pt x="0" y="16"/>
                                      </a:lnTo>
                                      <a:lnTo>
                                        <a:pt x="6" y="16"/>
                                      </a:lnTo>
                                      <a:lnTo>
                                        <a:pt x="6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12700" cap="rnd" cmpd="sng">
                                      <a:solidFill>
                                        <a:srgbClr val="000000"/>
                                      </a:solidFill>
                                      <a:prstDash val="solid"/>
                                      <a:round/>
                                      <a:headEnd type="none" w="med" len="med"/>
                                      <a:tailEnd type="none" w="med" len="med"/>
                                    </a14:hiddenLine>
                                  </a:ext>
                                </a:extLst>
                              </p:spPr>
                              <p:txBody>
                                <a:bodyPr/>
                                <a:lstStyle/>
                                <a:p>
                                  <a:endParaRPr lang="es-MX"/>
                                </a:p>
                              </p:txBody>
                            </p:sp>
                          </p:grpSp>
                          <p:grpSp>
                            <p:nvGrpSpPr>
                              <p:cNvPr id="3245" name="Group 115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3829" y="2182"/>
                                <a:ext cx="12" cy="17"/>
                                <a:chOff x="3829" y="2182"/>
                                <a:chExt cx="12" cy="17"/>
                              </a:xfrm>
                            </p:grpSpPr>
                            <p:sp>
                              <p:nvSpPr>
                                <p:cNvPr id="3246" name="Freeform 113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3829" y="2182"/>
                                  <a:ext cx="6" cy="17"/>
                                </a:xfrm>
                                <a:custGeom>
                                  <a:avLst/>
                                  <a:gdLst>
                                    <a:gd name="T0" fmla="*/ 5 w 6"/>
                                    <a:gd name="T1" fmla="*/ 0 h 17"/>
                                    <a:gd name="T2" fmla="*/ 0 w 6"/>
                                    <a:gd name="T3" fmla="*/ 0 h 17"/>
                                    <a:gd name="T4" fmla="*/ 0 w 6"/>
                                    <a:gd name="T5" fmla="*/ 16 h 17"/>
                                    <a:gd name="T6" fmla="*/ 5 w 6"/>
                                    <a:gd name="T7" fmla="*/ 16 h 17"/>
                                    <a:gd name="T8" fmla="*/ 5 w 6"/>
                                    <a:gd name="T9" fmla="*/ 0 h 17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6"/>
                                    <a:gd name="T16" fmla="*/ 0 h 17"/>
                                    <a:gd name="T17" fmla="*/ 6 w 6"/>
                                    <a:gd name="T18" fmla="*/ 17 h 17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6" h="17">
                                      <a:moveTo>
                                        <a:pt x="5" y="0"/>
                                      </a:moveTo>
                                      <a:lnTo>
                                        <a:pt x="0" y="0"/>
                                      </a:lnTo>
                                      <a:lnTo>
                                        <a:pt x="0" y="16"/>
                                      </a:lnTo>
                                      <a:lnTo>
                                        <a:pt x="5" y="16"/>
                                      </a:lnTo>
                                      <a:lnTo>
                                        <a:pt x="5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12700" cap="rnd" cmpd="sng">
                                      <a:solidFill>
                                        <a:srgbClr val="000000"/>
                                      </a:solidFill>
                                      <a:prstDash val="solid"/>
                                      <a:round/>
                                      <a:headEnd type="none" w="med" len="med"/>
                                      <a:tailEnd type="none" w="med" len="med"/>
                                    </a14:hiddenLine>
                                  </a:ext>
                                </a:extLst>
                              </p:spPr>
                              <p:txBody>
                                <a:bodyPr/>
                                <a:lstStyle/>
                                <a:p>
                                  <a:endParaRPr lang="es-MX"/>
                                </a:p>
                              </p:txBody>
                            </p:sp>
                            <p:sp>
                              <p:nvSpPr>
                                <p:cNvPr id="3247" name="Freeform 114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3835" y="2182"/>
                                  <a:ext cx="6" cy="17"/>
                                </a:xfrm>
                                <a:custGeom>
                                  <a:avLst/>
                                  <a:gdLst>
                                    <a:gd name="T0" fmla="*/ 5 w 6"/>
                                    <a:gd name="T1" fmla="*/ 0 h 17"/>
                                    <a:gd name="T2" fmla="*/ 0 w 6"/>
                                    <a:gd name="T3" fmla="*/ 0 h 17"/>
                                    <a:gd name="T4" fmla="*/ 0 w 6"/>
                                    <a:gd name="T5" fmla="*/ 16 h 17"/>
                                    <a:gd name="T6" fmla="*/ 5 w 6"/>
                                    <a:gd name="T7" fmla="*/ 16 h 17"/>
                                    <a:gd name="T8" fmla="*/ 5 w 6"/>
                                    <a:gd name="T9" fmla="*/ 0 h 17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6"/>
                                    <a:gd name="T16" fmla="*/ 0 h 17"/>
                                    <a:gd name="T17" fmla="*/ 6 w 6"/>
                                    <a:gd name="T18" fmla="*/ 17 h 17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6" h="17">
                                      <a:moveTo>
                                        <a:pt x="5" y="0"/>
                                      </a:moveTo>
                                      <a:lnTo>
                                        <a:pt x="0" y="0"/>
                                      </a:lnTo>
                                      <a:lnTo>
                                        <a:pt x="0" y="16"/>
                                      </a:lnTo>
                                      <a:lnTo>
                                        <a:pt x="5" y="16"/>
                                      </a:lnTo>
                                      <a:lnTo>
                                        <a:pt x="5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12700" cap="rnd" cmpd="sng">
                                      <a:solidFill>
                                        <a:srgbClr val="000000"/>
                                      </a:solidFill>
                                      <a:prstDash val="solid"/>
                                      <a:round/>
                                      <a:headEnd type="none" w="med" len="med"/>
                                      <a:tailEnd type="none" w="med" len="med"/>
                                    </a14:hiddenLine>
                                  </a:ext>
                                </a:extLst>
                              </p:spPr>
                              <p:txBody>
                                <a:bodyPr/>
                                <a:lstStyle/>
                                <a:p>
                                  <a:endParaRPr lang="es-MX"/>
                                </a:p>
                              </p:txBody>
                            </p:sp>
                          </p:grpSp>
                        </p:grpSp>
                      </p:grpSp>
                      <p:grpSp>
                        <p:nvGrpSpPr>
                          <p:cNvPr id="3227" name="Group 132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841" y="2182"/>
                            <a:ext cx="47" cy="17"/>
                            <a:chOff x="3841" y="2182"/>
                            <a:chExt cx="47" cy="17"/>
                          </a:xfrm>
                        </p:grpSpPr>
                        <p:grpSp>
                          <p:nvGrpSpPr>
                            <p:cNvPr id="3228" name="Group 124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841" y="2182"/>
                              <a:ext cx="24" cy="17"/>
                              <a:chOff x="3841" y="2182"/>
                              <a:chExt cx="24" cy="17"/>
                            </a:xfrm>
                          </p:grpSpPr>
                          <p:grpSp>
                            <p:nvGrpSpPr>
                              <p:cNvPr id="3236" name="Group 120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3841" y="2182"/>
                                <a:ext cx="12" cy="17"/>
                                <a:chOff x="3841" y="2182"/>
                                <a:chExt cx="12" cy="17"/>
                              </a:xfrm>
                            </p:grpSpPr>
                            <p:sp>
                              <p:nvSpPr>
                                <p:cNvPr id="3240" name="Freeform 118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3841" y="2182"/>
                                  <a:ext cx="6" cy="17"/>
                                </a:xfrm>
                                <a:custGeom>
                                  <a:avLst/>
                                  <a:gdLst>
                                    <a:gd name="T0" fmla="*/ 5 w 6"/>
                                    <a:gd name="T1" fmla="*/ 0 h 17"/>
                                    <a:gd name="T2" fmla="*/ 0 w 6"/>
                                    <a:gd name="T3" fmla="*/ 0 h 17"/>
                                    <a:gd name="T4" fmla="*/ 0 w 6"/>
                                    <a:gd name="T5" fmla="*/ 16 h 17"/>
                                    <a:gd name="T6" fmla="*/ 5 w 6"/>
                                    <a:gd name="T7" fmla="*/ 16 h 17"/>
                                    <a:gd name="T8" fmla="*/ 5 w 6"/>
                                    <a:gd name="T9" fmla="*/ 0 h 17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6"/>
                                    <a:gd name="T16" fmla="*/ 0 h 17"/>
                                    <a:gd name="T17" fmla="*/ 6 w 6"/>
                                    <a:gd name="T18" fmla="*/ 17 h 17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6" h="17">
                                      <a:moveTo>
                                        <a:pt x="5" y="0"/>
                                      </a:moveTo>
                                      <a:lnTo>
                                        <a:pt x="0" y="0"/>
                                      </a:lnTo>
                                      <a:lnTo>
                                        <a:pt x="0" y="16"/>
                                      </a:lnTo>
                                      <a:lnTo>
                                        <a:pt x="5" y="16"/>
                                      </a:lnTo>
                                      <a:lnTo>
                                        <a:pt x="5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12700" cap="rnd" cmpd="sng">
                                      <a:solidFill>
                                        <a:srgbClr val="000000"/>
                                      </a:solidFill>
                                      <a:prstDash val="solid"/>
                                      <a:round/>
                                      <a:headEnd type="none" w="med" len="med"/>
                                      <a:tailEnd type="none" w="med" len="med"/>
                                    </a14:hiddenLine>
                                  </a:ext>
                                </a:extLst>
                              </p:spPr>
                              <p:txBody>
                                <a:bodyPr/>
                                <a:lstStyle/>
                                <a:p>
                                  <a:endParaRPr lang="es-MX"/>
                                </a:p>
                              </p:txBody>
                            </p:sp>
                            <p:sp>
                              <p:nvSpPr>
                                <p:cNvPr id="3241" name="Freeform 119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3847" y="2182"/>
                                  <a:ext cx="6" cy="17"/>
                                </a:xfrm>
                                <a:custGeom>
                                  <a:avLst/>
                                  <a:gdLst>
                                    <a:gd name="T0" fmla="*/ 5 w 6"/>
                                    <a:gd name="T1" fmla="*/ 0 h 17"/>
                                    <a:gd name="T2" fmla="*/ 0 w 6"/>
                                    <a:gd name="T3" fmla="*/ 0 h 17"/>
                                    <a:gd name="T4" fmla="*/ 0 w 6"/>
                                    <a:gd name="T5" fmla="*/ 16 h 17"/>
                                    <a:gd name="T6" fmla="*/ 5 w 6"/>
                                    <a:gd name="T7" fmla="*/ 16 h 17"/>
                                    <a:gd name="T8" fmla="*/ 5 w 6"/>
                                    <a:gd name="T9" fmla="*/ 0 h 17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6"/>
                                    <a:gd name="T16" fmla="*/ 0 h 17"/>
                                    <a:gd name="T17" fmla="*/ 6 w 6"/>
                                    <a:gd name="T18" fmla="*/ 17 h 17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6" h="17">
                                      <a:moveTo>
                                        <a:pt x="5" y="0"/>
                                      </a:moveTo>
                                      <a:lnTo>
                                        <a:pt x="0" y="0"/>
                                      </a:lnTo>
                                      <a:lnTo>
                                        <a:pt x="0" y="16"/>
                                      </a:lnTo>
                                      <a:lnTo>
                                        <a:pt x="5" y="16"/>
                                      </a:lnTo>
                                      <a:lnTo>
                                        <a:pt x="5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12700" cap="rnd" cmpd="sng">
                                      <a:solidFill>
                                        <a:srgbClr val="000000"/>
                                      </a:solidFill>
                                      <a:prstDash val="solid"/>
                                      <a:round/>
                                      <a:headEnd type="none" w="med" len="med"/>
                                      <a:tailEnd type="none" w="med" len="med"/>
                                    </a14:hiddenLine>
                                  </a:ext>
                                </a:extLst>
                              </p:spPr>
                              <p:txBody>
                                <a:bodyPr/>
                                <a:lstStyle/>
                                <a:p>
                                  <a:endParaRPr lang="es-MX"/>
                                </a:p>
                              </p:txBody>
                            </p:sp>
                          </p:grpSp>
                          <p:grpSp>
                            <p:nvGrpSpPr>
                              <p:cNvPr id="3237" name="Group 123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3853" y="2182"/>
                                <a:ext cx="12" cy="17"/>
                                <a:chOff x="3853" y="2182"/>
                                <a:chExt cx="12" cy="17"/>
                              </a:xfrm>
                            </p:grpSpPr>
                            <p:sp>
                              <p:nvSpPr>
                                <p:cNvPr id="3238" name="Freeform 121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3853" y="2182"/>
                                  <a:ext cx="6" cy="17"/>
                                </a:xfrm>
                                <a:custGeom>
                                  <a:avLst/>
                                  <a:gdLst>
                                    <a:gd name="T0" fmla="*/ 5 w 6"/>
                                    <a:gd name="T1" fmla="*/ 0 h 17"/>
                                    <a:gd name="T2" fmla="*/ 0 w 6"/>
                                    <a:gd name="T3" fmla="*/ 0 h 17"/>
                                    <a:gd name="T4" fmla="*/ 0 w 6"/>
                                    <a:gd name="T5" fmla="*/ 16 h 17"/>
                                    <a:gd name="T6" fmla="*/ 5 w 6"/>
                                    <a:gd name="T7" fmla="*/ 16 h 17"/>
                                    <a:gd name="T8" fmla="*/ 5 w 6"/>
                                    <a:gd name="T9" fmla="*/ 0 h 17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6"/>
                                    <a:gd name="T16" fmla="*/ 0 h 17"/>
                                    <a:gd name="T17" fmla="*/ 6 w 6"/>
                                    <a:gd name="T18" fmla="*/ 17 h 17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6" h="17">
                                      <a:moveTo>
                                        <a:pt x="5" y="0"/>
                                      </a:moveTo>
                                      <a:lnTo>
                                        <a:pt x="0" y="0"/>
                                      </a:lnTo>
                                      <a:lnTo>
                                        <a:pt x="0" y="16"/>
                                      </a:lnTo>
                                      <a:lnTo>
                                        <a:pt x="5" y="16"/>
                                      </a:lnTo>
                                      <a:lnTo>
                                        <a:pt x="5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12700" cap="rnd" cmpd="sng">
                                      <a:solidFill>
                                        <a:srgbClr val="000000"/>
                                      </a:solidFill>
                                      <a:prstDash val="solid"/>
                                      <a:round/>
                                      <a:headEnd type="none" w="med" len="med"/>
                                      <a:tailEnd type="none" w="med" len="med"/>
                                    </a14:hiddenLine>
                                  </a:ext>
                                </a:extLst>
                              </p:spPr>
                              <p:txBody>
                                <a:bodyPr/>
                                <a:lstStyle/>
                                <a:p>
                                  <a:endParaRPr lang="es-MX"/>
                                </a:p>
                              </p:txBody>
                            </p:sp>
                            <p:sp>
                              <p:nvSpPr>
                                <p:cNvPr id="3239" name="Freeform 122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3858" y="2182"/>
                                  <a:ext cx="7" cy="17"/>
                                </a:xfrm>
                                <a:custGeom>
                                  <a:avLst/>
                                  <a:gdLst>
                                    <a:gd name="T0" fmla="*/ 6 w 7"/>
                                    <a:gd name="T1" fmla="*/ 0 h 17"/>
                                    <a:gd name="T2" fmla="*/ 0 w 7"/>
                                    <a:gd name="T3" fmla="*/ 0 h 17"/>
                                    <a:gd name="T4" fmla="*/ 0 w 7"/>
                                    <a:gd name="T5" fmla="*/ 16 h 17"/>
                                    <a:gd name="T6" fmla="*/ 6 w 7"/>
                                    <a:gd name="T7" fmla="*/ 16 h 17"/>
                                    <a:gd name="T8" fmla="*/ 6 w 7"/>
                                    <a:gd name="T9" fmla="*/ 0 h 17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7"/>
                                    <a:gd name="T16" fmla="*/ 0 h 17"/>
                                    <a:gd name="T17" fmla="*/ 7 w 7"/>
                                    <a:gd name="T18" fmla="*/ 17 h 17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7" h="17">
                                      <a:moveTo>
                                        <a:pt x="6" y="0"/>
                                      </a:moveTo>
                                      <a:lnTo>
                                        <a:pt x="0" y="0"/>
                                      </a:lnTo>
                                      <a:lnTo>
                                        <a:pt x="0" y="16"/>
                                      </a:lnTo>
                                      <a:lnTo>
                                        <a:pt x="6" y="16"/>
                                      </a:lnTo>
                                      <a:lnTo>
                                        <a:pt x="6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12700" cap="rnd" cmpd="sng">
                                      <a:solidFill>
                                        <a:srgbClr val="000000"/>
                                      </a:solidFill>
                                      <a:prstDash val="solid"/>
                                      <a:round/>
                                      <a:headEnd type="none" w="med" len="med"/>
                                      <a:tailEnd type="none" w="med" len="med"/>
                                    </a14:hiddenLine>
                                  </a:ext>
                                </a:extLst>
                              </p:spPr>
                              <p:txBody>
                                <a:bodyPr/>
                                <a:lstStyle/>
                                <a:p>
                                  <a:endParaRPr lang="es-MX"/>
                                </a:p>
                              </p:txBody>
                            </p:sp>
                          </p:grpSp>
                        </p:grpSp>
                        <p:grpSp>
                          <p:nvGrpSpPr>
                            <p:cNvPr id="3229" name="Group 131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864" y="2182"/>
                              <a:ext cx="24" cy="17"/>
                              <a:chOff x="3864" y="2182"/>
                              <a:chExt cx="24" cy="17"/>
                            </a:xfrm>
                          </p:grpSpPr>
                          <p:grpSp>
                            <p:nvGrpSpPr>
                              <p:cNvPr id="3230" name="Group 127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3864" y="2182"/>
                                <a:ext cx="12" cy="17"/>
                                <a:chOff x="3864" y="2182"/>
                                <a:chExt cx="12" cy="17"/>
                              </a:xfrm>
                            </p:grpSpPr>
                            <p:sp>
                              <p:nvSpPr>
                                <p:cNvPr id="3234" name="Freeform 125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3864" y="2182"/>
                                  <a:ext cx="6" cy="17"/>
                                </a:xfrm>
                                <a:custGeom>
                                  <a:avLst/>
                                  <a:gdLst>
                                    <a:gd name="T0" fmla="*/ 5 w 6"/>
                                    <a:gd name="T1" fmla="*/ 0 h 17"/>
                                    <a:gd name="T2" fmla="*/ 0 w 6"/>
                                    <a:gd name="T3" fmla="*/ 0 h 17"/>
                                    <a:gd name="T4" fmla="*/ 0 w 6"/>
                                    <a:gd name="T5" fmla="*/ 16 h 17"/>
                                    <a:gd name="T6" fmla="*/ 5 w 6"/>
                                    <a:gd name="T7" fmla="*/ 16 h 17"/>
                                    <a:gd name="T8" fmla="*/ 5 w 6"/>
                                    <a:gd name="T9" fmla="*/ 0 h 17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6"/>
                                    <a:gd name="T16" fmla="*/ 0 h 17"/>
                                    <a:gd name="T17" fmla="*/ 6 w 6"/>
                                    <a:gd name="T18" fmla="*/ 17 h 17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6" h="17">
                                      <a:moveTo>
                                        <a:pt x="5" y="0"/>
                                      </a:moveTo>
                                      <a:lnTo>
                                        <a:pt x="0" y="0"/>
                                      </a:lnTo>
                                      <a:lnTo>
                                        <a:pt x="0" y="16"/>
                                      </a:lnTo>
                                      <a:lnTo>
                                        <a:pt x="5" y="16"/>
                                      </a:lnTo>
                                      <a:lnTo>
                                        <a:pt x="5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12700" cap="rnd" cmpd="sng">
                                      <a:solidFill>
                                        <a:srgbClr val="000000"/>
                                      </a:solidFill>
                                      <a:prstDash val="solid"/>
                                      <a:round/>
                                      <a:headEnd type="none" w="med" len="med"/>
                                      <a:tailEnd type="none" w="med" len="med"/>
                                    </a14:hiddenLine>
                                  </a:ext>
                                </a:extLst>
                              </p:spPr>
                              <p:txBody>
                                <a:bodyPr/>
                                <a:lstStyle/>
                                <a:p>
                                  <a:endParaRPr lang="es-MX"/>
                                </a:p>
                              </p:txBody>
                            </p:sp>
                            <p:sp>
                              <p:nvSpPr>
                                <p:cNvPr id="3235" name="Freeform 126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3870" y="2182"/>
                                  <a:ext cx="6" cy="17"/>
                                </a:xfrm>
                                <a:custGeom>
                                  <a:avLst/>
                                  <a:gdLst>
                                    <a:gd name="T0" fmla="*/ 5 w 6"/>
                                    <a:gd name="T1" fmla="*/ 0 h 17"/>
                                    <a:gd name="T2" fmla="*/ 0 w 6"/>
                                    <a:gd name="T3" fmla="*/ 0 h 17"/>
                                    <a:gd name="T4" fmla="*/ 0 w 6"/>
                                    <a:gd name="T5" fmla="*/ 16 h 17"/>
                                    <a:gd name="T6" fmla="*/ 5 w 6"/>
                                    <a:gd name="T7" fmla="*/ 16 h 17"/>
                                    <a:gd name="T8" fmla="*/ 5 w 6"/>
                                    <a:gd name="T9" fmla="*/ 0 h 17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6"/>
                                    <a:gd name="T16" fmla="*/ 0 h 17"/>
                                    <a:gd name="T17" fmla="*/ 6 w 6"/>
                                    <a:gd name="T18" fmla="*/ 17 h 17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6" h="17">
                                      <a:moveTo>
                                        <a:pt x="5" y="0"/>
                                      </a:moveTo>
                                      <a:lnTo>
                                        <a:pt x="0" y="0"/>
                                      </a:lnTo>
                                      <a:lnTo>
                                        <a:pt x="0" y="16"/>
                                      </a:lnTo>
                                      <a:lnTo>
                                        <a:pt x="5" y="16"/>
                                      </a:lnTo>
                                      <a:lnTo>
                                        <a:pt x="5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12700" cap="rnd" cmpd="sng">
                                      <a:solidFill>
                                        <a:srgbClr val="000000"/>
                                      </a:solidFill>
                                      <a:prstDash val="solid"/>
                                      <a:round/>
                                      <a:headEnd type="none" w="med" len="med"/>
                                      <a:tailEnd type="none" w="med" len="med"/>
                                    </a14:hiddenLine>
                                  </a:ext>
                                </a:extLst>
                              </p:spPr>
                              <p:txBody>
                                <a:bodyPr/>
                                <a:lstStyle/>
                                <a:p>
                                  <a:endParaRPr lang="es-MX"/>
                                </a:p>
                              </p:txBody>
                            </p:sp>
                          </p:grpSp>
                          <p:grpSp>
                            <p:nvGrpSpPr>
                              <p:cNvPr id="3231" name="Group 130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3876" y="2182"/>
                                <a:ext cx="12" cy="17"/>
                                <a:chOff x="3876" y="2182"/>
                                <a:chExt cx="12" cy="17"/>
                              </a:xfrm>
                            </p:grpSpPr>
                            <p:sp>
                              <p:nvSpPr>
                                <p:cNvPr id="3232" name="Freeform 128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3876" y="2182"/>
                                  <a:ext cx="6" cy="17"/>
                                </a:xfrm>
                                <a:custGeom>
                                  <a:avLst/>
                                  <a:gdLst>
                                    <a:gd name="T0" fmla="*/ 5 w 6"/>
                                    <a:gd name="T1" fmla="*/ 0 h 17"/>
                                    <a:gd name="T2" fmla="*/ 0 w 6"/>
                                    <a:gd name="T3" fmla="*/ 0 h 17"/>
                                    <a:gd name="T4" fmla="*/ 0 w 6"/>
                                    <a:gd name="T5" fmla="*/ 16 h 17"/>
                                    <a:gd name="T6" fmla="*/ 5 w 6"/>
                                    <a:gd name="T7" fmla="*/ 16 h 17"/>
                                    <a:gd name="T8" fmla="*/ 5 w 6"/>
                                    <a:gd name="T9" fmla="*/ 0 h 17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6"/>
                                    <a:gd name="T16" fmla="*/ 0 h 17"/>
                                    <a:gd name="T17" fmla="*/ 6 w 6"/>
                                    <a:gd name="T18" fmla="*/ 17 h 17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6" h="17">
                                      <a:moveTo>
                                        <a:pt x="5" y="0"/>
                                      </a:moveTo>
                                      <a:lnTo>
                                        <a:pt x="0" y="0"/>
                                      </a:lnTo>
                                      <a:lnTo>
                                        <a:pt x="0" y="16"/>
                                      </a:lnTo>
                                      <a:lnTo>
                                        <a:pt x="5" y="16"/>
                                      </a:lnTo>
                                      <a:lnTo>
                                        <a:pt x="5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12700" cap="rnd" cmpd="sng">
                                      <a:solidFill>
                                        <a:srgbClr val="000000"/>
                                      </a:solidFill>
                                      <a:prstDash val="solid"/>
                                      <a:round/>
                                      <a:headEnd type="none" w="med" len="med"/>
                                      <a:tailEnd type="none" w="med" len="med"/>
                                    </a14:hiddenLine>
                                  </a:ext>
                                </a:extLst>
                              </p:spPr>
                              <p:txBody>
                                <a:bodyPr/>
                                <a:lstStyle/>
                                <a:p>
                                  <a:endParaRPr lang="es-MX"/>
                                </a:p>
                              </p:txBody>
                            </p:sp>
                            <p:sp>
                              <p:nvSpPr>
                                <p:cNvPr id="3233" name="Freeform 129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3881" y="2182"/>
                                  <a:ext cx="7" cy="17"/>
                                </a:xfrm>
                                <a:custGeom>
                                  <a:avLst/>
                                  <a:gdLst>
                                    <a:gd name="T0" fmla="*/ 6 w 7"/>
                                    <a:gd name="T1" fmla="*/ 0 h 17"/>
                                    <a:gd name="T2" fmla="*/ 0 w 7"/>
                                    <a:gd name="T3" fmla="*/ 0 h 17"/>
                                    <a:gd name="T4" fmla="*/ 0 w 7"/>
                                    <a:gd name="T5" fmla="*/ 16 h 17"/>
                                    <a:gd name="T6" fmla="*/ 6 w 7"/>
                                    <a:gd name="T7" fmla="*/ 16 h 17"/>
                                    <a:gd name="T8" fmla="*/ 6 w 7"/>
                                    <a:gd name="T9" fmla="*/ 0 h 17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7"/>
                                    <a:gd name="T16" fmla="*/ 0 h 17"/>
                                    <a:gd name="T17" fmla="*/ 7 w 7"/>
                                    <a:gd name="T18" fmla="*/ 17 h 17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7" h="17">
                                      <a:moveTo>
                                        <a:pt x="6" y="0"/>
                                      </a:moveTo>
                                      <a:lnTo>
                                        <a:pt x="0" y="0"/>
                                      </a:lnTo>
                                      <a:lnTo>
                                        <a:pt x="0" y="16"/>
                                      </a:lnTo>
                                      <a:lnTo>
                                        <a:pt x="6" y="16"/>
                                      </a:lnTo>
                                      <a:lnTo>
                                        <a:pt x="6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12700" cap="rnd" cmpd="sng">
                                      <a:solidFill>
                                        <a:srgbClr val="000000"/>
                                      </a:solidFill>
                                      <a:prstDash val="solid"/>
                                      <a:round/>
                                      <a:headEnd type="none" w="med" len="med"/>
                                      <a:tailEnd type="none" w="med" len="med"/>
                                    </a14:hiddenLine>
                                  </a:ext>
                                </a:extLst>
                              </p:spPr>
                              <p:txBody>
                                <a:bodyPr/>
                                <a:lstStyle/>
                                <a:p>
                                  <a:endParaRPr lang="es-MX"/>
                                </a:p>
                              </p:txBody>
                            </p:sp>
                          </p:grpSp>
                        </p:grpSp>
                      </p:grpSp>
                    </p:grpSp>
                    <p:grpSp>
                      <p:nvGrpSpPr>
                        <p:cNvPr id="3195" name="Group 164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888" y="2182"/>
                          <a:ext cx="93" cy="17"/>
                          <a:chOff x="3888" y="2182"/>
                          <a:chExt cx="93" cy="17"/>
                        </a:xfrm>
                      </p:grpSpPr>
                      <p:grpSp>
                        <p:nvGrpSpPr>
                          <p:cNvPr id="3196" name="Group 148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888" y="2182"/>
                            <a:ext cx="46" cy="17"/>
                            <a:chOff x="3888" y="2182"/>
                            <a:chExt cx="46" cy="17"/>
                          </a:xfrm>
                        </p:grpSpPr>
                        <p:grpSp>
                          <p:nvGrpSpPr>
                            <p:cNvPr id="3212" name="Group 140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888" y="2182"/>
                              <a:ext cx="23" cy="17"/>
                              <a:chOff x="3888" y="2182"/>
                              <a:chExt cx="23" cy="17"/>
                            </a:xfrm>
                          </p:grpSpPr>
                          <p:grpSp>
                            <p:nvGrpSpPr>
                              <p:cNvPr id="3220" name="Group 136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3888" y="2182"/>
                                <a:ext cx="11" cy="17"/>
                                <a:chOff x="3888" y="2182"/>
                                <a:chExt cx="11" cy="17"/>
                              </a:xfrm>
                            </p:grpSpPr>
                            <p:sp>
                              <p:nvSpPr>
                                <p:cNvPr id="3224" name="Freeform 134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3888" y="2182"/>
                                  <a:ext cx="5" cy="17"/>
                                </a:xfrm>
                                <a:custGeom>
                                  <a:avLst/>
                                  <a:gdLst>
                                    <a:gd name="T0" fmla="*/ 4 w 5"/>
                                    <a:gd name="T1" fmla="*/ 0 h 17"/>
                                    <a:gd name="T2" fmla="*/ 0 w 5"/>
                                    <a:gd name="T3" fmla="*/ 0 h 17"/>
                                    <a:gd name="T4" fmla="*/ 0 w 5"/>
                                    <a:gd name="T5" fmla="*/ 16 h 17"/>
                                    <a:gd name="T6" fmla="*/ 4 w 5"/>
                                    <a:gd name="T7" fmla="*/ 16 h 17"/>
                                    <a:gd name="T8" fmla="*/ 4 w 5"/>
                                    <a:gd name="T9" fmla="*/ 0 h 17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5"/>
                                    <a:gd name="T16" fmla="*/ 0 h 17"/>
                                    <a:gd name="T17" fmla="*/ 5 w 5"/>
                                    <a:gd name="T18" fmla="*/ 17 h 17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5" h="17">
                                      <a:moveTo>
                                        <a:pt x="4" y="0"/>
                                      </a:moveTo>
                                      <a:lnTo>
                                        <a:pt x="0" y="0"/>
                                      </a:lnTo>
                                      <a:lnTo>
                                        <a:pt x="0" y="16"/>
                                      </a:lnTo>
                                      <a:lnTo>
                                        <a:pt x="4" y="16"/>
                                      </a:lnTo>
                                      <a:lnTo>
                                        <a:pt x="4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12700" cap="rnd" cmpd="sng">
                                      <a:solidFill>
                                        <a:srgbClr val="000000"/>
                                      </a:solidFill>
                                      <a:prstDash val="solid"/>
                                      <a:round/>
                                      <a:headEnd type="none" w="med" len="med"/>
                                      <a:tailEnd type="none" w="med" len="med"/>
                                    </a14:hiddenLine>
                                  </a:ext>
                                </a:extLst>
                              </p:spPr>
                              <p:txBody>
                                <a:bodyPr/>
                                <a:lstStyle/>
                                <a:p>
                                  <a:endParaRPr lang="es-MX"/>
                                </a:p>
                              </p:txBody>
                            </p:sp>
                            <p:sp>
                              <p:nvSpPr>
                                <p:cNvPr id="3225" name="Freeform 135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3893" y="2182"/>
                                  <a:ext cx="6" cy="17"/>
                                </a:xfrm>
                                <a:custGeom>
                                  <a:avLst/>
                                  <a:gdLst>
                                    <a:gd name="T0" fmla="*/ 5 w 6"/>
                                    <a:gd name="T1" fmla="*/ 0 h 17"/>
                                    <a:gd name="T2" fmla="*/ 0 w 6"/>
                                    <a:gd name="T3" fmla="*/ 0 h 17"/>
                                    <a:gd name="T4" fmla="*/ 0 w 6"/>
                                    <a:gd name="T5" fmla="*/ 16 h 17"/>
                                    <a:gd name="T6" fmla="*/ 5 w 6"/>
                                    <a:gd name="T7" fmla="*/ 16 h 17"/>
                                    <a:gd name="T8" fmla="*/ 5 w 6"/>
                                    <a:gd name="T9" fmla="*/ 0 h 17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6"/>
                                    <a:gd name="T16" fmla="*/ 0 h 17"/>
                                    <a:gd name="T17" fmla="*/ 6 w 6"/>
                                    <a:gd name="T18" fmla="*/ 17 h 17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6" h="17">
                                      <a:moveTo>
                                        <a:pt x="5" y="0"/>
                                      </a:moveTo>
                                      <a:lnTo>
                                        <a:pt x="0" y="0"/>
                                      </a:lnTo>
                                      <a:lnTo>
                                        <a:pt x="0" y="16"/>
                                      </a:lnTo>
                                      <a:lnTo>
                                        <a:pt x="5" y="16"/>
                                      </a:lnTo>
                                      <a:lnTo>
                                        <a:pt x="5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12700" cap="rnd" cmpd="sng">
                                      <a:solidFill>
                                        <a:srgbClr val="000000"/>
                                      </a:solidFill>
                                      <a:prstDash val="solid"/>
                                      <a:round/>
                                      <a:headEnd type="none" w="med" len="med"/>
                                      <a:tailEnd type="none" w="med" len="med"/>
                                    </a14:hiddenLine>
                                  </a:ext>
                                </a:extLst>
                              </p:spPr>
                              <p:txBody>
                                <a:bodyPr/>
                                <a:lstStyle/>
                                <a:p>
                                  <a:endParaRPr lang="es-MX"/>
                                </a:p>
                              </p:txBody>
                            </p:sp>
                          </p:grpSp>
                          <p:grpSp>
                            <p:nvGrpSpPr>
                              <p:cNvPr id="3221" name="Group 139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3899" y="2182"/>
                                <a:ext cx="12" cy="17"/>
                                <a:chOff x="3899" y="2182"/>
                                <a:chExt cx="12" cy="17"/>
                              </a:xfrm>
                            </p:grpSpPr>
                            <p:sp>
                              <p:nvSpPr>
                                <p:cNvPr id="3222" name="Freeform 137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3899" y="2182"/>
                                  <a:ext cx="6" cy="17"/>
                                </a:xfrm>
                                <a:custGeom>
                                  <a:avLst/>
                                  <a:gdLst>
                                    <a:gd name="T0" fmla="*/ 5 w 6"/>
                                    <a:gd name="T1" fmla="*/ 0 h 17"/>
                                    <a:gd name="T2" fmla="*/ 0 w 6"/>
                                    <a:gd name="T3" fmla="*/ 0 h 17"/>
                                    <a:gd name="T4" fmla="*/ 0 w 6"/>
                                    <a:gd name="T5" fmla="*/ 16 h 17"/>
                                    <a:gd name="T6" fmla="*/ 5 w 6"/>
                                    <a:gd name="T7" fmla="*/ 16 h 17"/>
                                    <a:gd name="T8" fmla="*/ 5 w 6"/>
                                    <a:gd name="T9" fmla="*/ 0 h 17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6"/>
                                    <a:gd name="T16" fmla="*/ 0 h 17"/>
                                    <a:gd name="T17" fmla="*/ 6 w 6"/>
                                    <a:gd name="T18" fmla="*/ 17 h 17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6" h="17">
                                      <a:moveTo>
                                        <a:pt x="5" y="0"/>
                                      </a:moveTo>
                                      <a:lnTo>
                                        <a:pt x="0" y="0"/>
                                      </a:lnTo>
                                      <a:lnTo>
                                        <a:pt x="0" y="16"/>
                                      </a:lnTo>
                                      <a:lnTo>
                                        <a:pt x="5" y="16"/>
                                      </a:lnTo>
                                      <a:lnTo>
                                        <a:pt x="5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12700" cap="rnd" cmpd="sng">
                                      <a:solidFill>
                                        <a:srgbClr val="000000"/>
                                      </a:solidFill>
                                      <a:prstDash val="solid"/>
                                      <a:round/>
                                      <a:headEnd type="none" w="med" len="med"/>
                                      <a:tailEnd type="none" w="med" len="med"/>
                                    </a14:hiddenLine>
                                  </a:ext>
                                </a:extLst>
                              </p:spPr>
                              <p:txBody>
                                <a:bodyPr/>
                                <a:lstStyle/>
                                <a:p>
                                  <a:endParaRPr lang="es-MX"/>
                                </a:p>
                              </p:txBody>
                            </p:sp>
                            <p:sp>
                              <p:nvSpPr>
                                <p:cNvPr id="3223" name="Freeform 138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3905" y="2182"/>
                                  <a:ext cx="6" cy="17"/>
                                </a:xfrm>
                                <a:custGeom>
                                  <a:avLst/>
                                  <a:gdLst>
                                    <a:gd name="T0" fmla="*/ 5 w 6"/>
                                    <a:gd name="T1" fmla="*/ 0 h 17"/>
                                    <a:gd name="T2" fmla="*/ 0 w 6"/>
                                    <a:gd name="T3" fmla="*/ 0 h 17"/>
                                    <a:gd name="T4" fmla="*/ 0 w 6"/>
                                    <a:gd name="T5" fmla="*/ 16 h 17"/>
                                    <a:gd name="T6" fmla="*/ 5 w 6"/>
                                    <a:gd name="T7" fmla="*/ 16 h 17"/>
                                    <a:gd name="T8" fmla="*/ 5 w 6"/>
                                    <a:gd name="T9" fmla="*/ 0 h 17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6"/>
                                    <a:gd name="T16" fmla="*/ 0 h 17"/>
                                    <a:gd name="T17" fmla="*/ 6 w 6"/>
                                    <a:gd name="T18" fmla="*/ 17 h 17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6" h="17">
                                      <a:moveTo>
                                        <a:pt x="5" y="0"/>
                                      </a:moveTo>
                                      <a:lnTo>
                                        <a:pt x="0" y="0"/>
                                      </a:lnTo>
                                      <a:lnTo>
                                        <a:pt x="0" y="16"/>
                                      </a:lnTo>
                                      <a:lnTo>
                                        <a:pt x="5" y="16"/>
                                      </a:lnTo>
                                      <a:lnTo>
                                        <a:pt x="5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12700" cap="rnd" cmpd="sng">
                                      <a:solidFill>
                                        <a:srgbClr val="000000"/>
                                      </a:solidFill>
                                      <a:prstDash val="solid"/>
                                      <a:round/>
                                      <a:headEnd type="none" w="med" len="med"/>
                                      <a:tailEnd type="none" w="med" len="med"/>
                                    </a14:hiddenLine>
                                  </a:ext>
                                </a:extLst>
                              </p:spPr>
                              <p:txBody>
                                <a:bodyPr/>
                                <a:lstStyle/>
                                <a:p>
                                  <a:endParaRPr lang="es-MX"/>
                                </a:p>
                              </p:txBody>
                            </p:sp>
                          </p:grpSp>
                        </p:grpSp>
                        <p:grpSp>
                          <p:nvGrpSpPr>
                            <p:cNvPr id="3213" name="Group 147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911" y="2182"/>
                              <a:ext cx="23" cy="17"/>
                              <a:chOff x="3911" y="2182"/>
                              <a:chExt cx="23" cy="17"/>
                            </a:xfrm>
                          </p:grpSpPr>
                          <p:grpSp>
                            <p:nvGrpSpPr>
                              <p:cNvPr id="3214" name="Group 143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3911" y="2182"/>
                                <a:ext cx="12" cy="17"/>
                                <a:chOff x="3911" y="2182"/>
                                <a:chExt cx="12" cy="17"/>
                              </a:xfrm>
                            </p:grpSpPr>
                            <p:sp>
                              <p:nvSpPr>
                                <p:cNvPr id="3218" name="Freeform 141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3911" y="2182"/>
                                  <a:ext cx="6" cy="17"/>
                                </a:xfrm>
                                <a:custGeom>
                                  <a:avLst/>
                                  <a:gdLst>
                                    <a:gd name="T0" fmla="*/ 5 w 6"/>
                                    <a:gd name="T1" fmla="*/ 0 h 17"/>
                                    <a:gd name="T2" fmla="*/ 0 w 6"/>
                                    <a:gd name="T3" fmla="*/ 0 h 17"/>
                                    <a:gd name="T4" fmla="*/ 0 w 6"/>
                                    <a:gd name="T5" fmla="*/ 16 h 17"/>
                                    <a:gd name="T6" fmla="*/ 5 w 6"/>
                                    <a:gd name="T7" fmla="*/ 16 h 17"/>
                                    <a:gd name="T8" fmla="*/ 5 w 6"/>
                                    <a:gd name="T9" fmla="*/ 0 h 17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6"/>
                                    <a:gd name="T16" fmla="*/ 0 h 17"/>
                                    <a:gd name="T17" fmla="*/ 6 w 6"/>
                                    <a:gd name="T18" fmla="*/ 17 h 17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6" h="17">
                                      <a:moveTo>
                                        <a:pt x="5" y="0"/>
                                      </a:moveTo>
                                      <a:lnTo>
                                        <a:pt x="0" y="0"/>
                                      </a:lnTo>
                                      <a:lnTo>
                                        <a:pt x="0" y="16"/>
                                      </a:lnTo>
                                      <a:lnTo>
                                        <a:pt x="5" y="16"/>
                                      </a:lnTo>
                                      <a:lnTo>
                                        <a:pt x="5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12700" cap="rnd" cmpd="sng">
                                      <a:solidFill>
                                        <a:srgbClr val="000000"/>
                                      </a:solidFill>
                                      <a:prstDash val="solid"/>
                                      <a:round/>
                                      <a:headEnd type="none" w="med" len="med"/>
                                      <a:tailEnd type="none" w="med" len="med"/>
                                    </a14:hiddenLine>
                                  </a:ext>
                                </a:extLst>
                              </p:spPr>
                              <p:txBody>
                                <a:bodyPr/>
                                <a:lstStyle/>
                                <a:p>
                                  <a:endParaRPr lang="es-MX"/>
                                </a:p>
                              </p:txBody>
                            </p:sp>
                            <p:sp>
                              <p:nvSpPr>
                                <p:cNvPr id="3219" name="Freeform 142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3916" y="2182"/>
                                  <a:ext cx="7" cy="17"/>
                                </a:xfrm>
                                <a:custGeom>
                                  <a:avLst/>
                                  <a:gdLst>
                                    <a:gd name="T0" fmla="*/ 6 w 7"/>
                                    <a:gd name="T1" fmla="*/ 0 h 17"/>
                                    <a:gd name="T2" fmla="*/ 0 w 7"/>
                                    <a:gd name="T3" fmla="*/ 0 h 17"/>
                                    <a:gd name="T4" fmla="*/ 0 w 7"/>
                                    <a:gd name="T5" fmla="*/ 16 h 17"/>
                                    <a:gd name="T6" fmla="*/ 6 w 7"/>
                                    <a:gd name="T7" fmla="*/ 16 h 17"/>
                                    <a:gd name="T8" fmla="*/ 6 w 7"/>
                                    <a:gd name="T9" fmla="*/ 0 h 17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7"/>
                                    <a:gd name="T16" fmla="*/ 0 h 17"/>
                                    <a:gd name="T17" fmla="*/ 7 w 7"/>
                                    <a:gd name="T18" fmla="*/ 17 h 17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7" h="17">
                                      <a:moveTo>
                                        <a:pt x="6" y="0"/>
                                      </a:moveTo>
                                      <a:lnTo>
                                        <a:pt x="0" y="0"/>
                                      </a:lnTo>
                                      <a:lnTo>
                                        <a:pt x="0" y="16"/>
                                      </a:lnTo>
                                      <a:lnTo>
                                        <a:pt x="6" y="16"/>
                                      </a:lnTo>
                                      <a:lnTo>
                                        <a:pt x="6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12700" cap="rnd" cmpd="sng">
                                      <a:solidFill>
                                        <a:srgbClr val="000000"/>
                                      </a:solidFill>
                                      <a:prstDash val="solid"/>
                                      <a:round/>
                                      <a:headEnd type="none" w="med" len="med"/>
                                      <a:tailEnd type="none" w="med" len="med"/>
                                    </a14:hiddenLine>
                                  </a:ext>
                                </a:extLst>
                              </p:spPr>
                              <p:txBody>
                                <a:bodyPr/>
                                <a:lstStyle/>
                                <a:p>
                                  <a:endParaRPr lang="es-MX"/>
                                </a:p>
                              </p:txBody>
                            </p:sp>
                          </p:grpSp>
                          <p:grpSp>
                            <p:nvGrpSpPr>
                              <p:cNvPr id="3215" name="Group 146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3922" y="2182"/>
                                <a:ext cx="12" cy="17"/>
                                <a:chOff x="3922" y="2182"/>
                                <a:chExt cx="12" cy="17"/>
                              </a:xfrm>
                            </p:grpSpPr>
                            <p:sp>
                              <p:nvSpPr>
                                <p:cNvPr id="3216" name="Freeform 144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3922" y="2182"/>
                                  <a:ext cx="6" cy="17"/>
                                </a:xfrm>
                                <a:custGeom>
                                  <a:avLst/>
                                  <a:gdLst>
                                    <a:gd name="T0" fmla="*/ 5 w 6"/>
                                    <a:gd name="T1" fmla="*/ 0 h 17"/>
                                    <a:gd name="T2" fmla="*/ 0 w 6"/>
                                    <a:gd name="T3" fmla="*/ 0 h 17"/>
                                    <a:gd name="T4" fmla="*/ 0 w 6"/>
                                    <a:gd name="T5" fmla="*/ 16 h 17"/>
                                    <a:gd name="T6" fmla="*/ 5 w 6"/>
                                    <a:gd name="T7" fmla="*/ 16 h 17"/>
                                    <a:gd name="T8" fmla="*/ 5 w 6"/>
                                    <a:gd name="T9" fmla="*/ 0 h 17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6"/>
                                    <a:gd name="T16" fmla="*/ 0 h 17"/>
                                    <a:gd name="T17" fmla="*/ 6 w 6"/>
                                    <a:gd name="T18" fmla="*/ 17 h 17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6" h="17">
                                      <a:moveTo>
                                        <a:pt x="5" y="0"/>
                                      </a:moveTo>
                                      <a:lnTo>
                                        <a:pt x="0" y="0"/>
                                      </a:lnTo>
                                      <a:lnTo>
                                        <a:pt x="0" y="16"/>
                                      </a:lnTo>
                                      <a:lnTo>
                                        <a:pt x="5" y="16"/>
                                      </a:lnTo>
                                      <a:lnTo>
                                        <a:pt x="5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12700" cap="rnd" cmpd="sng">
                                      <a:solidFill>
                                        <a:srgbClr val="000000"/>
                                      </a:solidFill>
                                      <a:prstDash val="solid"/>
                                      <a:round/>
                                      <a:headEnd type="none" w="med" len="med"/>
                                      <a:tailEnd type="none" w="med" len="med"/>
                                    </a14:hiddenLine>
                                  </a:ext>
                                </a:extLst>
                              </p:spPr>
                              <p:txBody>
                                <a:bodyPr/>
                                <a:lstStyle/>
                                <a:p>
                                  <a:endParaRPr lang="es-MX"/>
                                </a:p>
                              </p:txBody>
                            </p:sp>
                            <p:sp>
                              <p:nvSpPr>
                                <p:cNvPr id="3217" name="Freeform 145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3928" y="2182"/>
                                  <a:ext cx="6" cy="17"/>
                                </a:xfrm>
                                <a:custGeom>
                                  <a:avLst/>
                                  <a:gdLst>
                                    <a:gd name="T0" fmla="*/ 5 w 6"/>
                                    <a:gd name="T1" fmla="*/ 0 h 17"/>
                                    <a:gd name="T2" fmla="*/ 0 w 6"/>
                                    <a:gd name="T3" fmla="*/ 0 h 17"/>
                                    <a:gd name="T4" fmla="*/ 0 w 6"/>
                                    <a:gd name="T5" fmla="*/ 16 h 17"/>
                                    <a:gd name="T6" fmla="*/ 5 w 6"/>
                                    <a:gd name="T7" fmla="*/ 16 h 17"/>
                                    <a:gd name="T8" fmla="*/ 5 w 6"/>
                                    <a:gd name="T9" fmla="*/ 0 h 17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6"/>
                                    <a:gd name="T16" fmla="*/ 0 h 17"/>
                                    <a:gd name="T17" fmla="*/ 6 w 6"/>
                                    <a:gd name="T18" fmla="*/ 17 h 17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6" h="17">
                                      <a:moveTo>
                                        <a:pt x="5" y="0"/>
                                      </a:moveTo>
                                      <a:lnTo>
                                        <a:pt x="0" y="0"/>
                                      </a:lnTo>
                                      <a:lnTo>
                                        <a:pt x="0" y="16"/>
                                      </a:lnTo>
                                      <a:lnTo>
                                        <a:pt x="5" y="16"/>
                                      </a:lnTo>
                                      <a:lnTo>
                                        <a:pt x="5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12700" cap="rnd" cmpd="sng">
                                      <a:solidFill>
                                        <a:srgbClr val="000000"/>
                                      </a:solidFill>
                                      <a:prstDash val="solid"/>
                                      <a:round/>
                                      <a:headEnd type="none" w="med" len="med"/>
                                      <a:tailEnd type="none" w="med" len="med"/>
                                    </a14:hiddenLine>
                                  </a:ext>
                                </a:extLst>
                              </p:spPr>
                              <p:txBody>
                                <a:bodyPr/>
                                <a:lstStyle/>
                                <a:p>
                                  <a:endParaRPr lang="es-MX"/>
                                </a:p>
                              </p:txBody>
                            </p:sp>
                          </p:grpSp>
                        </p:grpSp>
                      </p:grpSp>
                      <p:grpSp>
                        <p:nvGrpSpPr>
                          <p:cNvPr id="3197" name="Group 163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934" y="2182"/>
                            <a:ext cx="47" cy="17"/>
                            <a:chOff x="3934" y="2182"/>
                            <a:chExt cx="47" cy="17"/>
                          </a:xfrm>
                        </p:grpSpPr>
                        <p:grpSp>
                          <p:nvGrpSpPr>
                            <p:cNvPr id="3198" name="Group 155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934" y="2182"/>
                              <a:ext cx="24" cy="17"/>
                              <a:chOff x="3934" y="2182"/>
                              <a:chExt cx="24" cy="17"/>
                            </a:xfrm>
                          </p:grpSpPr>
                          <p:grpSp>
                            <p:nvGrpSpPr>
                              <p:cNvPr id="3206" name="Group 151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3934" y="2182"/>
                                <a:ext cx="12" cy="17"/>
                                <a:chOff x="3934" y="2182"/>
                                <a:chExt cx="12" cy="17"/>
                              </a:xfrm>
                            </p:grpSpPr>
                            <p:sp>
                              <p:nvSpPr>
                                <p:cNvPr id="3210" name="Freeform 149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3934" y="2182"/>
                                  <a:ext cx="6" cy="17"/>
                                </a:xfrm>
                                <a:custGeom>
                                  <a:avLst/>
                                  <a:gdLst>
                                    <a:gd name="T0" fmla="*/ 5 w 6"/>
                                    <a:gd name="T1" fmla="*/ 0 h 17"/>
                                    <a:gd name="T2" fmla="*/ 0 w 6"/>
                                    <a:gd name="T3" fmla="*/ 0 h 17"/>
                                    <a:gd name="T4" fmla="*/ 0 w 6"/>
                                    <a:gd name="T5" fmla="*/ 16 h 17"/>
                                    <a:gd name="T6" fmla="*/ 5 w 6"/>
                                    <a:gd name="T7" fmla="*/ 16 h 17"/>
                                    <a:gd name="T8" fmla="*/ 5 w 6"/>
                                    <a:gd name="T9" fmla="*/ 0 h 17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6"/>
                                    <a:gd name="T16" fmla="*/ 0 h 17"/>
                                    <a:gd name="T17" fmla="*/ 6 w 6"/>
                                    <a:gd name="T18" fmla="*/ 17 h 17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6" h="17">
                                      <a:moveTo>
                                        <a:pt x="5" y="0"/>
                                      </a:moveTo>
                                      <a:lnTo>
                                        <a:pt x="0" y="0"/>
                                      </a:lnTo>
                                      <a:lnTo>
                                        <a:pt x="0" y="16"/>
                                      </a:lnTo>
                                      <a:lnTo>
                                        <a:pt x="5" y="16"/>
                                      </a:lnTo>
                                      <a:lnTo>
                                        <a:pt x="5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12700" cap="rnd" cmpd="sng">
                                      <a:solidFill>
                                        <a:srgbClr val="000000"/>
                                      </a:solidFill>
                                      <a:prstDash val="solid"/>
                                      <a:round/>
                                      <a:headEnd type="none" w="med" len="med"/>
                                      <a:tailEnd type="none" w="med" len="med"/>
                                    </a14:hiddenLine>
                                  </a:ext>
                                </a:extLst>
                              </p:spPr>
                              <p:txBody>
                                <a:bodyPr/>
                                <a:lstStyle/>
                                <a:p>
                                  <a:endParaRPr lang="es-MX"/>
                                </a:p>
                              </p:txBody>
                            </p:sp>
                            <p:sp>
                              <p:nvSpPr>
                                <p:cNvPr id="3211" name="Freeform 150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3940" y="2182"/>
                                  <a:ext cx="6" cy="17"/>
                                </a:xfrm>
                                <a:custGeom>
                                  <a:avLst/>
                                  <a:gdLst>
                                    <a:gd name="T0" fmla="*/ 5 w 6"/>
                                    <a:gd name="T1" fmla="*/ 0 h 17"/>
                                    <a:gd name="T2" fmla="*/ 0 w 6"/>
                                    <a:gd name="T3" fmla="*/ 0 h 17"/>
                                    <a:gd name="T4" fmla="*/ 0 w 6"/>
                                    <a:gd name="T5" fmla="*/ 16 h 17"/>
                                    <a:gd name="T6" fmla="*/ 5 w 6"/>
                                    <a:gd name="T7" fmla="*/ 16 h 17"/>
                                    <a:gd name="T8" fmla="*/ 5 w 6"/>
                                    <a:gd name="T9" fmla="*/ 0 h 17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6"/>
                                    <a:gd name="T16" fmla="*/ 0 h 17"/>
                                    <a:gd name="T17" fmla="*/ 6 w 6"/>
                                    <a:gd name="T18" fmla="*/ 17 h 17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6" h="17">
                                      <a:moveTo>
                                        <a:pt x="5" y="0"/>
                                      </a:moveTo>
                                      <a:lnTo>
                                        <a:pt x="0" y="0"/>
                                      </a:lnTo>
                                      <a:lnTo>
                                        <a:pt x="0" y="16"/>
                                      </a:lnTo>
                                      <a:lnTo>
                                        <a:pt x="5" y="16"/>
                                      </a:lnTo>
                                      <a:lnTo>
                                        <a:pt x="5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12700" cap="rnd" cmpd="sng">
                                      <a:solidFill>
                                        <a:srgbClr val="000000"/>
                                      </a:solidFill>
                                      <a:prstDash val="solid"/>
                                      <a:round/>
                                      <a:headEnd type="none" w="med" len="med"/>
                                      <a:tailEnd type="none" w="med" len="med"/>
                                    </a14:hiddenLine>
                                  </a:ext>
                                </a:extLst>
                              </p:spPr>
                              <p:txBody>
                                <a:bodyPr/>
                                <a:lstStyle/>
                                <a:p>
                                  <a:endParaRPr lang="es-MX"/>
                                </a:p>
                              </p:txBody>
                            </p:sp>
                          </p:grpSp>
                          <p:grpSp>
                            <p:nvGrpSpPr>
                              <p:cNvPr id="3207" name="Group 154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3946" y="2182"/>
                                <a:ext cx="12" cy="17"/>
                                <a:chOff x="3946" y="2182"/>
                                <a:chExt cx="12" cy="17"/>
                              </a:xfrm>
                            </p:grpSpPr>
                            <p:sp>
                              <p:nvSpPr>
                                <p:cNvPr id="3208" name="Freeform 152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3946" y="2182"/>
                                  <a:ext cx="6" cy="17"/>
                                </a:xfrm>
                                <a:custGeom>
                                  <a:avLst/>
                                  <a:gdLst>
                                    <a:gd name="T0" fmla="*/ 5 w 6"/>
                                    <a:gd name="T1" fmla="*/ 0 h 17"/>
                                    <a:gd name="T2" fmla="*/ 0 w 6"/>
                                    <a:gd name="T3" fmla="*/ 0 h 17"/>
                                    <a:gd name="T4" fmla="*/ 0 w 6"/>
                                    <a:gd name="T5" fmla="*/ 16 h 17"/>
                                    <a:gd name="T6" fmla="*/ 5 w 6"/>
                                    <a:gd name="T7" fmla="*/ 16 h 17"/>
                                    <a:gd name="T8" fmla="*/ 5 w 6"/>
                                    <a:gd name="T9" fmla="*/ 0 h 17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6"/>
                                    <a:gd name="T16" fmla="*/ 0 h 17"/>
                                    <a:gd name="T17" fmla="*/ 6 w 6"/>
                                    <a:gd name="T18" fmla="*/ 17 h 17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6" h="17">
                                      <a:moveTo>
                                        <a:pt x="5" y="0"/>
                                      </a:moveTo>
                                      <a:lnTo>
                                        <a:pt x="0" y="0"/>
                                      </a:lnTo>
                                      <a:lnTo>
                                        <a:pt x="0" y="16"/>
                                      </a:lnTo>
                                      <a:lnTo>
                                        <a:pt x="5" y="16"/>
                                      </a:lnTo>
                                      <a:lnTo>
                                        <a:pt x="5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12700" cap="rnd" cmpd="sng">
                                      <a:solidFill>
                                        <a:srgbClr val="000000"/>
                                      </a:solidFill>
                                      <a:prstDash val="solid"/>
                                      <a:round/>
                                      <a:headEnd type="none" w="med" len="med"/>
                                      <a:tailEnd type="none" w="med" len="med"/>
                                    </a14:hiddenLine>
                                  </a:ext>
                                </a:extLst>
                              </p:spPr>
                              <p:txBody>
                                <a:bodyPr/>
                                <a:lstStyle/>
                                <a:p>
                                  <a:endParaRPr lang="es-MX"/>
                                </a:p>
                              </p:txBody>
                            </p:sp>
                            <p:sp>
                              <p:nvSpPr>
                                <p:cNvPr id="3209" name="Freeform 153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3952" y="2182"/>
                                  <a:ext cx="6" cy="17"/>
                                </a:xfrm>
                                <a:custGeom>
                                  <a:avLst/>
                                  <a:gdLst>
                                    <a:gd name="T0" fmla="*/ 5 w 6"/>
                                    <a:gd name="T1" fmla="*/ 0 h 17"/>
                                    <a:gd name="T2" fmla="*/ 0 w 6"/>
                                    <a:gd name="T3" fmla="*/ 0 h 17"/>
                                    <a:gd name="T4" fmla="*/ 0 w 6"/>
                                    <a:gd name="T5" fmla="*/ 16 h 17"/>
                                    <a:gd name="T6" fmla="*/ 5 w 6"/>
                                    <a:gd name="T7" fmla="*/ 16 h 17"/>
                                    <a:gd name="T8" fmla="*/ 5 w 6"/>
                                    <a:gd name="T9" fmla="*/ 0 h 17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6"/>
                                    <a:gd name="T16" fmla="*/ 0 h 17"/>
                                    <a:gd name="T17" fmla="*/ 6 w 6"/>
                                    <a:gd name="T18" fmla="*/ 17 h 17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6" h="17">
                                      <a:moveTo>
                                        <a:pt x="5" y="0"/>
                                      </a:moveTo>
                                      <a:lnTo>
                                        <a:pt x="0" y="0"/>
                                      </a:lnTo>
                                      <a:lnTo>
                                        <a:pt x="0" y="16"/>
                                      </a:lnTo>
                                      <a:lnTo>
                                        <a:pt x="5" y="16"/>
                                      </a:lnTo>
                                      <a:lnTo>
                                        <a:pt x="5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12700" cap="rnd" cmpd="sng">
                                      <a:solidFill>
                                        <a:srgbClr val="000000"/>
                                      </a:solidFill>
                                      <a:prstDash val="solid"/>
                                      <a:round/>
                                      <a:headEnd type="none" w="med" len="med"/>
                                      <a:tailEnd type="none" w="med" len="med"/>
                                    </a14:hiddenLine>
                                  </a:ext>
                                </a:extLst>
                              </p:spPr>
                              <p:txBody>
                                <a:bodyPr/>
                                <a:lstStyle/>
                                <a:p>
                                  <a:endParaRPr lang="es-MX"/>
                                </a:p>
                              </p:txBody>
                            </p:sp>
                          </p:grpSp>
                        </p:grpSp>
                        <p:grpSp>
                          <p:nvGrpSpPr>
                            <p:cNvPr id="3199" name="Group 162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957" y="2182"/>
                              <a:ext cx="24" cy="17"/>
                              <a:chOff x="3957" y="2182"/>
                              <a:chExt cx="24" cy="17"/>
                            </a:xfrm>
                          </p:grpSpPr>
                          <p:grpSp>
                            <p:nvGrpSpPr>
                              <p:cNvPr id="3200" name="Group 158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3957" y="2182"/>
                                <a:ext cx="12" cy="17"/>
                                <a:chOff x="3957" y="2182"/>
                                <a:chExt cx="12" cy="17"/>
                              </a:xfrm>
                            </p:grpSpPr>
                            <p:sp>
                              <p:nvSpPr>
                                <p:cNvPr id="3204" name="Freeform 156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3957" y="2182"/>
                                  <a:ext cx="6" cy="17"/>
                                </a:xfrm>
                                <a:custGeom>
                                  <a:avLst/>
                                  <a:gdLst>
                                    <a:gd name="T0" fmla="*/ 5 w 6"/>
                                    <a:gd name="T1" fmla="*/ 0 h 17"/>
                                    <a:gd name="T2" fmla="*/ 0 w 6"/>
                                    <a:gd name="T3" fmla="*/ 0 h 17"/>
                                    <a:gd name="T4" fmla="*/ 0 w 6"/>
                                    <a:gd name="T5" fmla="*/ 16 h 17"/>
                                    <a:gd name="T6" fmla="*/ 5 w 6"/>
                                    <a:gd name="T7" fmla="*/ 16 h 17"/>
                                    <a:gd name="T8" fmla="*/ 5 w 6"/>
                                    <a:gd name="T9" fmla="*/ 0 h 17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6"/>
                                    <a:gd name="T16" fmla="*/ 0 h 17"/>
                                    <a:gd name="T17" fmla="*/ 6 w 6"/>
                                    <a:gd name="T18" fmla="*/ 17 h 17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6" h="17">
                                      <a:moveTo>
                                        <a:pt x="5" y="0"/>
                                      </a:moveTo>
                                      <a:lnTo>
                                        <a:pt x="0" y="0"/>
                                      </a:lnTo>
                                      <a:lnTo>
                                        <a:pt x="0" y="16"/>
                                      </a:lnTo>
                                      <a:lnTo>
                                        <a:pt x="5" y="16"/>
                                      </a:lnTo>
                                      <a:lnTo>
                                        <a:pt x="5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12700" cap="rnd" cmpd="sng">
                                      <a:solidFill>
                                        <a:srgbClr val="000000"/>
                                      </a:solidFill>
                                      <a:prstDash val="solid"/>
                                      <a:round/>
                                      <a:headEnd type="none" w="med" len="med"/>
                                      <a:tailEnd type="none" w="med" len="med"/>
                                    </a14:hiddenLine>
                                  </a:ext>
                                </a:extLst>
                              </p:spPr>
                              <p:txBody>
                                <a:bodyPr/>
                                <a:lstStyle/>
                                <a:p>
                                  <a:endParaRPr lang="es-MX"/>
                                </a:p>
                              </p:txBody>
                            </p:sp>
                            <p:sp>
                              <p:nvSpPr>
                                <p:cNvPr id="3205" name="Freeform 157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3963" y="2182"/>
                                  <a:ext cx="6" cy="17"/>
                                </a:xfrm>
                                <a:custGeom>
                                  <a:avLst/>
                                  <a:gdLst>
                                    <a:gd name="T0" fmla="*/ 5 w 6"/>
                                    <a:gd name="T1" fmla="*/ 0 h 17"/>
                                    <a:gd name="T2" fmla="*/ 0 w 6"/>
                                    <a:gd name="T3" fmla="*/ 0 h 17"/>
                                    <a:gd name="T4" fmla="*/ 0 w 6"/>
                                    <a:gd name="T5" fmla="*/ 16 h 17"/>
                                    <a:gd name="T6" fmla="*/ 5 w 6"/>
                                    <a:gd name="T7" fmla="*/ 16 h 17"/>
                                    <a:gd name="T8" fmla="*/ 5 w 6"/>
                                    <a:gd name="T9" fmla="*/ 0 h 17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6"/>
                                    <a:gd name="T16" fmla="*/ 0 h 17"/>
                                    <a:gd name="T17" fmla="*/ 6 w 6"/>
                                    <a:gd name="T18" fmla="*/ 17 h 17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6" h="17">
                                      <a:moveTo>
                                        <a:pt x="5" y="0"/>
                                      </a:moveTo>
                                      <a:lnTo>
                                        <a:pt x="0" y="0"/>
                                      </a:lnTo>
                                      <a:lnTo>
                                        <a:pt x="0" y="16"/>
                                      </a:lnTo>
                                      <a:lnTo>
                                        <a:pt x="5" y="16"/>
                                      </a:lnTo>
                                      <a:lnTo>
                                        <a:pt x="5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12700" cap="rnd" cmpd="sng">
                                      <a:solidFill>
                                        <a:srgbClr val="000000"/>
                                      </a:solidFill>
                                      <a:prstDash val="solid"/>
                                      <a:round/>
                                      <a:headEnd type="none" w="med" len="med"/>
                                      <a:tailEnd type="none" w="med" len="med"/>
                                    </a14:hiddenLine>
                                  </a:ext>
                                </a:extLst>
                              </p:spPr>
                              <p:txBody>
                                <a:bodyPr/>
                                <a:lstStyle/>
                                <a:p>
                                  <a:endParaRPr lang="es-MX"/>
                                </a:p>
                              </p:txBody>
                            </p:sp>
                          </p:grpSp>
                          <p:grpSp>
                            <p:nvGrpSpPr>
                              <p:cNvPr id="3201" name="Group 161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3969" y="2182"/>
                                <a:ext cx="12" cy="17"/>
                                <a:chOff x="3969" y="2182"/>
                                <a:chExt cx="12" cy="17"/>
                              </a:xfrm>
                            </p:grpSpPr>
                            <p:sp>
                              <p:nvSpPr>
                                <p:cNvPr id="3202" name="Freeform 159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3969" y="2182"/>
                                  <a:ext cx="6" cy="17"/>
                                </a:xfrm>
                                <a:custGeom>
                                  <a:avLst/>
                                  <a:gdLst>
                                    <a:gd name="T0" fmla="*/ 5 w 6"/>
                                    <a:gd name="T1" fmla="*/ 0 h 17"/>
                                    <a:gd name="T2" fmla="*/ 0 w 6"/>
                                    <a:gd name="T3" fmla="*/ 0 h 17"/>
                                    <a:gd name="T4" fmla="*/ 0 w 6"/>
                                    <a:gd name="T5" fmla="*/ 16 h 17"/>
                                    <a:gd name="T6" fmla="*/ 5 w 6"/>
                                    <a:gd name="T7" fmla="*/ 16 h 17"/>
                                    <a:gd name="T8" fmla="*/ 5 w 6"/>
                                    <a:gd name="T9" fmla="*/ 0 h 17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6"/>
                                    <a:gd name="T16" fmla="*/ 0 h 17"/>
                                    <a:gd name="T17" fmla="*/ 6 w 6"/>
                                    <a:gd name="T18" fmla="*/ 17 h 17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6" h="17">
                                      <a:moveTo>
                                        <a:pt x="5" y="0"/>
                                      </a:moveTo>
                                      <a:lnTo>
                                        <a:pt x="0" y="0"/>
                                      </a:lnTo>
                                      <a:lnTo>
                                        <a:pt x="0" y="16"/>
                                      </a:lnTo>
                                      <a:lnTo>
                                        <a:pt x="5" y="16"/>
                                      </a:lnTo>
                                      <a:lnTo>
                                        <a:pt x="5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12700" cap="rnd" cmpd="sng">
                                      <a:solidFill>
                                        <a:srgbClr val="000000"/>
                                      </a:solidFill>
                                      <a:prstDash val="solid"/>
                                      <a:round/>
                                      <a:headEnd type="none" w="med" len="med"/>
                                      <a:tailEnd type="none" w="med" len="med"/>
                                    </a14:hiddenLine>
                                  </a:ext>
                                </a:extLst>
                              </p:spPr>
                              <p:txBody>
                                <a:bodyPr/>
                                <a:lstStyle/>
                                <a:p>
                                  <a:endParaRPr lang="es-MX"/>
                                </a:p>
                              </p:txBody>
                            </p:sp>
                            <p:sp>
                              <p:nvSpPr>
                                <p:cNvPr id="3203" name="Freeform 160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3974" y="2182"/>
                                  <a:ext cx="7" cy="17"/>
                                </a:xfrm>
                                <a:custGeom>
                                  <a:avLst/>
                                  <a:gdLst>
                                    <a:gd name="T0" fmla="*/ 6 w 7"/>
                                    <a:gd name="T1" fmla="*/ 0 h 17"/>
                                    <a:gd name="T2" fmla="*/ 0 w 7"/>
                                    <a:gd name="T3" fmla="*/ 0 h 17"/>
                                    <a:gd name="T4" fmla="*/ 0 w 7"/>
                                    <a:gd name="T5" fmla="*/ 16 h 17"/>
                                    <a:gd name="T6" fmla="*/ 6 w 7"/>
                                    <a:gd name="T7" fmla="*/ 16 h 17"/>
                                    <a:gd name="T8" fmla="*/ 6 w 7"/>
                                    <a:gd name="T9" fmla="*/ 0 h 17"/>
                                    <a:gd name="T10" fmla="*/ 0 60000 65536"/>
                                    <a:gd name="T11" fmla="*/ 0 60000 65536"/>
                                    <a:gd name="T12" fmla="*/ 0 60000 65536"/>
                                    <a:gd name="T13" fmla="*/ 0 60000 65536"/>
                                    <a:gd name="T14" fmla="*/ 0 60000 65536"/>
                                    <a:gd name="T15" fmla="*/ 0 w 7"/>
                                    <a:gd name="T16" fmla="*/ 0 h 17"/>
                                    <a:gd name="T17" fmla="*/ 7 w 7"/>
                                    <a:gd name="T18" fmla="*/ 17 h 17"/>
                                  </a:gdLst>
                                  <a:ahLst/>
                                  <a:cxnLst>
                                    <a:cxn ang="T10">
                                      <a:pos x="T0" y="T1"/>
                                    </a:cxn>
                                    <a:cxn ang="T11">
                                      <a:pos x="T2" y="T3"/>
                                    </a:cxn>
                                    <a:cxn ang="T12">
                                      <a:pos x="T4" y="T5"/>
                                    </a:cxn>
                                    <a:cxn ang="T13">
                                      <a:pos x="T6" y="T7"/>
                                    </a:cxn>
                                    <a:cxn ang="T14">
                                      <a:pos x="T8" y="T9"/>
                                    </a:cxn>
                                  </a:cxnLst>
                                  <a:rect l="T15" t="T16" r="T17" b="T18"/>
                                  <a:pathLst>
                                    <a:path w="7" h="17">
                                      <a:moveTo>
                                        <a:pt x="6" y="0"/>
                                      </a:moveTo>
                                      <a:lnTo>
                                        <a:pt x="0" y="0"/>
                                      </a:lnTo>
                                      <a:lnTo>
                                        <a:pt x="0" y="16"/>
                                      </a:lnTo>
                                      <a:lnTo>
                                        <a:pt x="6" y="16"/>
                                      </a:lnTo>
                                      <a:lnTo>
                                        <a:pt x="6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000000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12700" cap="rnd" cmpd="sng">
                                      <a:solidFill>
                                        <a:srgbClr val="000000"/>
                                      </a:solidFill>
                                      <a:prstDash val="solid"/>
                                      <a:round/>
                                      <a:headEnd type="none" w="med" len="med"/>
                                      <a:tailEnd type="none" w="med" len="med"/>
                                    </a14:hiddenLine>
                                  </a:ext>
                                </a:extLst>
                              </p:spPr>
                              <p:txBody>
                                <a:bodyPr/>
                                <a:lstStyle/>
                                <a:p>
                                  <a:endParaRPr lang="es-MX"/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  <p:grpSp>
                <p:nvGrpSpPr>
                  <p:cNvPr id="3185" name="Group 172"/>
                  <p:cNvGrpSpPr>
                    <a:grpSpLocks/>
                  </p:cNvGrpSpPr>
                  <p:nvPr/>
                </p:nvGrpSpPr>
                <p:grpSpPr bwMode="auto">
                  <a:xfrm>
                    <a:off x="3611" y="2112"/>
                    <a:ext cx="359" cy="42"/>
                    <a:chOff x="3611" y="2112"/>
                    <a:chExt cx="359" cy="42"/>
                  </a:xfrm>
                </p:grpSpPr>
                <p:sp>
                  <p:nvSpPr>
                    <p:cNvPr id="3186" name="Rectangle 16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11" y="2112"/>
                      <a:ext cx="67" cy="42"/>
                    </a:xfrm>
                    <a:prstGeom prst="rect">
                      <a:avLst/>
                    </a:prstGeom>
                    <a:solidFill>
                      <a:srgbClr val="C0C0C0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endParaRPr lang="es-ES" altLang="es-MX"/>
                    </a:p>
                  </p:txBody>
                </p:sp>
                <p:sp>
                  <p:nvSpPr>
                    <p:cNvPr id="3187" name="Rectangle 16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92" y="2112"/>
                      <a:ext cx="101" cy="42"/>
                    </a:xfrm>
                    <a:prstGeom prst="rect">
                      <a:avLst/>
                    </a:prstGeom>
                    <a:solidFill>
                      <a:srgbClr val="C0C0C0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endParaRPr lang="es-ES" altLang="es-MX"/>
                    </a:p>
                  </p:txBody>
                </p:sp>
                <p:sp>
                  <p:nvSpPr>
                    <p:cNvPr id="3188" name="Rectangle 17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07" y="2112"/>
                      <a:ext cx="109" cy="42"/>
                    </a:xfrm>
                    <a:prstGeom prst="rect">
                      <a:avLst/>
                    </a:prstGeom>
                    <a:solidFill>
                      <a:srgbClr val="C0C0C0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endParaRPr lang="es-ES" altLang="es-MX"/>
                    </a:p>
                  </p:txBody>
                </p:sp>
                <p:sp>
                  <p:nvSpPr>
                    <p:cNvPr id="3189" name="Rectangle 17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30" y="2112"/>
                      <a:ext cx="40" cy="42"/>
                    </a:xfrm>
                    <a:prstGeom prst="rect">
                      <a:avLst/>
                    </a:prstGeom>
                    <a:solidFill>
                      <a:srgbClr val="C0C0C0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endParaRPr lang="es-ES" altLang="es-MX"/>
                    </a:p>
                  </p:txBody>
                </p:sp>
              </p:grpSp>
            </p:grpSp>
            <p:grpSp>
              <p:nvGrpSpPr>
                <p:cNvPr id="3139" name="Group 179"/>
                <p:cNvGrpSpPr>
                  <a:grpSpLocks/>
                </p:cNvGrpSpPr>
                <p:nvPr/>
              </p:nvGrpSpPr>
              <p:grpSpPr bwMode="auto">
                <a:xfrm>
                  <a:off x="3932" y="2109"/>
                  <a:ext cx="27" cy="27"/>
                  <a:chOff x="3932" y="2109"/>
                  <a:chExt cx="27" cy="27"/>
                </a:xfrm>
              </p:grpSpPr>
              <p:sp>
                <p:nvSpPr>
                  <p:cNvPr id="3179" name="Rectangle 174"/>
                  <p:cNvSpPr>
                    <a:spLocks noChangeArrowheads="1"/>
                  </p:cNvSpPr>
                  <p:nvPr/>
                </p:nvSpPr>
                <p:spPr bwMode="auto">
                  <a:xfrm>
                    <a:off x="3952" y="2118"/>
                    <a:ext cx="7" cy="13"/>
                  </a:xfrm>
                  <a:prstGeom prst="rect">
                    <a:avLst/>
                  </a:prstGeom>
                  <a:solidFill>
                    <a:srgbClr val="000000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sz="1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sz="1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sz="1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sz="1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s-ES" altLang="es-MX"/>
                  </a:p>
                </p:txBody>
              </p:sp>
              <p:sp>
                <p:nvSpPr>
                  <p:cNvPr id="3180" name="Rectangle 175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3955" y="2117"/>
                    <a:ext cx="1" cy="10"/>
                  </a:xfrm>
                  <a:prstGeom prst="rect">
                    <a:avLst/>
                  </a:prstGeom>
                  <a:solidFill>
                    <a:srgbClr val="C0C0C0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sz="1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sz="1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sz="1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sz="1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s-ES" altLang="es-MX"/>
                  </a:p>
                </p:txBody>
              </p:sp>
              <p:grpSp>
                <p:nvGrpSpPr>
                  <p:cNvPr id="3181" name="Group 178"/>
                  <p:cNvGrpSpPr>
                    <a:grpSpLocks/>
                  </p:cNvGrpSpPr>
                  <p:nvPr/>
                </p:nvGrpSpPr>
                <p:grpSpPr bwMode="auto">
                  <a:xfrm>
                    <a:off x="3932" y="2109"/>
                    <a:ext cx="2" cy="27"/>
                    <a:chOff x="3932" y="2109"/>
                    <a:chExt cx="2" cy="27"/>
                  </a:xfrm>
                </p:grpSpPr>
                <p:sp>
                  <p:nvSpPr>
                    <p:cNvPr id="3182" name="Rectangle 176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3932" y="2109"/>
                      <a:ext cx="2" cy="12"/>
                    </a:xfrm>
                    <a:prstGeom prst="rect">
                      <a:avLst/>
                    </a:prstGeom>
                    <a:solidFill>
                      <a:srgbClr val="C0C0C0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endParaRPr lang="es-ES" altLang="es-MX"/>
                    </a:p>
                  </p:txBody>
                </p:sp>
                <p:sp>
                  <p:nvSpPr>
                    <p:cNvPr id="3183" name="Rectangle 177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3932" y="2124"/>
                      <a:ext cx="2" cy="12"/>
                    </a:xfrm>
                    <a:prstGeom prst="rect">
                      <a:avLst/>
                    </a:prstGeom>
                    <a:solidFill>
                      <a:srgbClr val="C0C0C0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endParaRPr lang="es-ES" altLang="es-MX"/>
                    </a:p>
                  </p:txBody>
                </p:sp>
              </p:grpSp>
            </p:grpSp>
            <p:grpSp>
              <p:nvGrpSpPr>
                <p:cNvPr id="3140" name="Group 186"/>
                <p:cNvGrpSpPr>
                  <a:grpSpLocks/>
                </p:cNvGrpSpPr>
                <p:nvPr/>
              </p:nvGrpSpPr>
              <p:grpSpPr bwMode="auto">
                <a:xfrm>
                  <a:off x="3692" y="2109"/>
                  <a:ext cx="97" cy="38"/>
                  <a:chOff x="3692" y="2109"/>
                  <a:chExt cx="97" cy="38"/>
                </a:xfrm>
              </p:grpSpPr>
              <p:grpSp>
                <p:nvGrpSpPr>
                  <p:cNvPr id="3173" name="Group 183"/>
                  <p:cNvGrpSpPr>
                    <a:grpSpLocks/>
                  </p:cNvGrpSpPr>
                  <p:nvPr/>
                </p:nvGrpSpPr>
                <p:grpSpPr bwMode="auto">
                  <a:xfrm>
                    <a:off x="3696" y="2119"/>
                    <a:ext cx="93" cy="11"/>
                    <a:chOff x="3696" y="2119"/>
                    <a:chExt cx="93" cy="11"/>
                  </a:xfrm>
                </p:grpSpPr>
                <p:sp>
                  <p:nvSpPr>
                    <p:cNvPr id="3176" name="Rectangle 18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730" y="2119"/>
                      <a:ext cx="26" cy="7"/>
                    </a:xfrm>
                    <a:prstGeom prst="rect">
                      <a:avLst/>
                    </a:prstGeom>
                    <a:solidFill>
                      <a:srgbClr val="808080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endParaRPr lang="es-ES" altLang="es-MX"/>
                    </a:p>
                  </p:txBody>
                </p:sp>
                <p:sp>
                  <p:nvSpPr>
                    <p:cNvPr id="3177" name="Rectangle 18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730" y="2125"/>
                      <a:ext cx="26" cy="5"/>
                    </a:xfrm>
                    <a:prstGeom prst="rect">
                      <a:avLst/>
                    </a:prstGeom>
                    <a:solidFill>
                      <a:srgbClr val="000000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endParaRPr lang="es-ES" altLang="es-MX"/>
                    </a:p>
                  </p:txBody>
                </p:sp>
                <p:sp>
                  <p:nvSpPr>
                    <p:cNvPr id="3178" name="Rectangle 182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3696" y="2124"/>
                      <a:ext cx="93" cy="2"/>
                    </a:xfrm>
                    <a:prstGeom prst="rect">
                      <a:avLst/>
                    </a:pr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12700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endParaRPr lang="es-ES" altLang="es-MX"/>
                    </a:p>
                  </p:txBody>
                </p:sp>
              </p:grpSp>
              <p:sp>
                <p:nvSpPr>
                  <p:cNvPr id="3174" name="Rectangle 184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3692" y="2109"/>
                    <a:ext cx="4" cy="12"/>
                  </a:xfrm>
                  <a:prstGeom prst="rect">
                    <a:avLst/>
                  </a:prstGeom>
                  <a:solidFill>
                    <a:srgbClr val="008000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sz="1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sz="1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sz="1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sz="1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s-ES" altLang="es-MX"/>
                  </a:p>
                </p:txBody>
              </p:sp>
              <p:sp>
                <p:nvSpPr>
                  <p:cNvPr id="3175" name="Rectangle 185"/>
                  <p:cNvSpPr>
                    <a:spLocks noChangeArrowheads="1"/>
                  </p:cNvSpPr>
                  <p:nvPr/>
                </p:nvSpPr>
                <p:spPr bwMode="auto">
                  <a:xfrm>
                    <a:off x="3777" y="2143"/>
                    <a:ext cx="6" cy="4"/>
                  </a:xfrm>
                  <a:prstGeom prst="rect">
                    <a:avLst/>
                  </a:prstGeom>
                  <a:solidFill>
                    <a:srgbClr val="000000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sz="1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sz="1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sz="1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sz="1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s-ES" altLang="es-MX"/>
                  </a:p>
                </p:txBody>
              </p:sp>
            </p:grpSp>
            <p:grpSp>
              <p:nvGrpSpPr>
                <p:cNvPr id="3141" name="Group 217"/>
                <p:cNvGrpSpPr>
                  <a:grpSpLocks/>
                </p:cNvGrpSpPr>
                <p:nvPr/>
              </p:nvGrpSpPr>
              <p:grpSpPr bwMode="auto">
                <a:xfrm>
                  <a:off x="3609" y="2150"/>
                  <a:ext cx="73" cy="5"/>
                  <a:chOff x="3609" y="2150"/>
                  <a:chExt cx="73" cy="5"/>
                </a:xfrm>
              </p:grpSpPr>
              <p:grpSp>
                <p:nvGrpSpPr>
                  <p:cNvPr id="3143" name="Group 201"/>
                  <p:cNvGrpSpPr>
                    <a:grpSpLocks/>
                  </p:cNvGrpSpPr>
                  <p:nvPr/>
                </p:nvGrpSpPr>
                <p:grpSpPr bwMode="auto">
                  <a:xfrm>
                    <a:off x="3609" y="2150"/>
                    <a:ext cx="38" cy="5"/>
                    <a:chOff x="3609" y="2150"/>
                    <a:chExt cx="38" cy="5"/>
                  </a:xfrm>
                </p:grpSpPr>
                <p:grpSp>
                  <p:nvGrpSpPr>
                    <p:cNvPr id="3159" name="Group 19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609" y="2150"/>
                      <a:ext cx="20" cy="5"/>
                      <a:chOff x="3609" y="2150"/>
                      <a:chExt cx="20" cy="5"/>
                    </a:xfrm>
                  </p:grpSpPr>
                  <p:grpSp>
                    <p:nvGrpSpPr>
                      <p:cNvPr id="3167" name="Group 189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609" y="2150"/>
                        <a:ext cx="11" cy="5"/>
                        <a:chOff x="3609" y="2150"/>
                        <a:chExt cx="11" cy="5"/>
                      </a:xfrm>
                    </p:grpSpPr>
                    <p:sp>
                      <p:nvSpPr>
                        <p:cNvPr id="3171" name="Freeform 187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609" y="2150"/>
                          <a:ext cx="7" cy="5"/>
                        </a:xfrm>
                        <a:custGeom>
                          <a:avLst/>
                          <a:gdLst>
                            <a:gd name="T0" fmla="*/ 6 w 7"/>
                            <a:gd name="T1" fmla="*/ 0 h 5"/>
                            <a:gd name="T2" fmla="*/ 0 w 7"/>
                            <a:gd name="T3" fmla="*/ 0 h 5"/>
                            <a:gd name="T4" fmla="*/ 0 w 7"/>
                            <a:gd name="T5" fmla="*/ 4 h 5"/>
                            <a:gd name="T6" fmla="*/ 6 w 7"/>
                            <a:gd name="T7" fmla="*/ 4 h 5"/>
                            <a:gd name="T8" fmla="*/ 6 w 7"/>
                            <a:gd name="T9" fmla="*/ 0 h 5"/>
                            <a:gd name="T10" fmla="*/ 0 60000 65536"/>
                            <a:gd name="T11" fmla="*/ 0 60000 65536"/>
                            <a:gd name="T12" fmla="*/ 0 60000 65536"/>
                            <a:gd name="T13" fmla="*/ 0 60000 65536"/>
                            <a:gd name="T14" fmla="*/ 0 60000 65536"/>
                            <a:gd name="T15" fmla="*/ 0 w 7"/>
                            <a:gd name="T16" fmla="*/ 0 h 5"/>
                            <a:gd name="T17" fmla="*/ 7 w 7"/>
                            <a:gd name="T18" fmla="*/ 5 h 5"/>
                          </a:gdLst>
                          <a:ahLst/>
                          <a:cxnLst>
                            <a:cxn ang="T10">
                              <a:pos x="T0" y="T1"/>
                            </a:cxn>
                            <a:cxn ang="T11">
                              <a:pos x="T2" y="T3"/>
                            </a:cxn>
                            <a:cxn ang="T12">
                              <a:pos x="T4" y="T5"/>
                            </a:cxn>
                            <a:cxn ang="T13">
                              <a:pos x="T6" y="T7"/>
                            </a:cxn>
                            <a:cxn ang="T14">
                              <a:pos x="T8" y="T9"/>
                            </a:cxn>
                          </a:cxnLst>
                          <a:rect l="T15" t="T16" r="T17" b="T18"/>
                          <a:pathLst>
                            <a:path w="7" h="5">
                              <a:moveTo>
                                <a:pt x="6" y="0"/>
                              </a:moveTo>
                              <a:lnTo>
                                <a:pt x="0" y="0"/>
                              </a:lnTo>
                              <a:lnTo>
                                <a:pt x="0" y="4"/>
                              </a:lnTo>
                              <a:lnTo>
                                <a:pt x="6" y="4"/>
                              </a:lnTo>
                              <a:lnTo>
                                <a:pt x="6" y="0"/>
                              </a:lnTo>
                            </a:path>
                          </a:pathLst>
                        </a:custGeom>
                        <a:solidFill>
                          <a:srgbClr val="0000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12700" cap="rnd" cmpd="sng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14:hiddenLine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s-MX"/>
                        </a:p>
                      </p:txBody>
                    </p:sp>
                    <p:sp>
                      <p:nvSpPr>
                        <p:cNvPr id="3172" name="Freeform 188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613" y="2150"/>
                          <a:ext cx="7" cy="5"/>
                        </a:xfrm>
                        <a:custGeom>
                          <a:avLst/>
                          <a:gdLst>
                            <a:gd name="T0" fmla="*/ 6 w 7"/>
                            <a:gd name="T1" fmla="*/ 0 h 5"/>
                            <a:gd name="T2" fmla="*/ 0 w 7"/>
                            <a:gd name="T3" fmla="*/ 0 h 5"/>
                            <a:gd name="T4" fmla="*/ 0 w 7"/>
                            <a:gd name="T5" fmla="*/ 4 h 5"/>
                            <a:gd name="T6" fmla="*/ 6 w 7"/>
                            <a:gd name="T7" fmla="*/ 4 h 5"/>
                            <a:gd name="T8" fmla="*/ 6 w 7"/>
                            <a:gd name="T9" fmla="*/ 0 h 5"/>
                            <a:gd name="T10" fmla="*/ 0 60000 65536"/>
                            <a:gd name="T11" fmla="*/ 0 60000 65536"/>
                            <a:gd name="T12" fmla="*/ 0 60000 65536"/>
                            <a:gd name="T13" fmla="*/ 0 60000 65536"/>
                            <a:gd name="T14" fmla="*/ 0 60000 65536"/>
                            <a:gd name="T15" fmla="*/ 0 w 7"/>
                            <a:gd name="T16" fmla="*/ 0 h 5"/>
                            <a:gd name="T17" fmla="*/ 7 w 7"/>
                            <a:gd name="T18" fmla="*/ 5 h 5"/>
                          </a:gdLst>
                          <a:ahLst/>
                          <a:cxnLst>
                            <a:cxn ang="T10">
                              <a:pos x="T0" y="T1"/>
                            </a:cxn>
                            <a:cxn ang="T11">
                              <a:pos x="T2" y="T3"/>
                            </a:cxn>
                            <a:cxn ang="T12">
                              <a:pos x="T4" y="T5"/>
                            </a:cxn>
                            <a:cxn ang="T13">
                              <a:pos x="T6" y="T7"/>
                            </a:cxn>
                            <a:cxn ang="T14">
                              <a:pos x="T8" y="T9"/>
                            </a:cxn>
                          </a:cxnLst>
                          <a:rect l="T15" t="T16" r="T17" b="T18"/>
                          <a:pathLst>
                            <a:path w="7" h="5">
                              <a:moveTo>
                                <a:pt x="6" y="0"/>
                              </a:moveTo>
                              <a:lnTo>
                                <a:pt x="0" y="0"/>
                              </a:lnTo>
                              <a:lnTo>
                                <a:pt x="0" y="4"/>
                              </a:lnTo>
                              <a:lnTo>
                                <a:pt x="6" y="4"/>
                              </a:lnTo>
                              <a:lnTo>
                                <a:pt x="6" y="0"/>
                              </a:lnTo>
                            </a:path>
                          </a:pathLst>
                        </a:custGeom>
                        <a:solidFill>
                          <a:srgbClr val="0000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12700" cap="rnd" cmpd="sng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14:hiddenLine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s-MX"/>
                        </a:p>
                      </p:txBody>
                    </p:sp>
                  </p:grpSp>
                  <p:grpSp>
                    <p:nvGrpSpPr>
                      <p:cNvPr id="3168" name="Group 192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618" y="2150"/>
                        <a:ext cx="11" cy="5"/>
                        <a:chOff x="3618" y="2150"/>
                        <a:chExt cx="11" cy="5"/>
                      </a:xfrm>
                    </p:grpSpPr>
                    <p:sp>
                      <p:nvSpPr>
                        <p:cNvPr id="3169" name="Freeform 190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618" y="2150"/>
                          <a:ext cx="7" cy="5"/>
                        </a:xfrm>
                        <a:custGeom>
                          <a:avLst/>
                          <a:gdLst>
                            <a:gd name="T0" fmla="*/ 6 w 7"/>
                            <a:gd name="T1" fmla="*/ 0 h 5"/>
                            <a:gd name="T2" fmla="*/ 0 w 7"/>
                            <a:gd name="T3" fmla="*/ 0 h 5"/>
                            <a:gd name="T4" fmla="*/ 0 w 7"/>
                            <a:gd name="T5" fmla="*/ 4 h 5"/>
                            <a:gd name="T6" fmla="*/ 6 w 7"/>
                            <a:gd name="T7" fmla="*/ 4 h 5"/>
                            <a:gd name="T8" fmla="*/ 6 w 7"/>
                            <a:gd name="T9" fmla="*/ 0 h 5"/>
                            <a:gd name="T10" fmla="*/ 0 60000 65536"/>
                            <a:gd name="T11" fmla="*/ 0 60000 65536"/>
                            <a:gd name="T12" fmla="*/ 0 60000 65536"/>
                            <a:gd name="T13" fmla="*/ 0 60000 65536"/>
                            <a:gd name="T14" fmla="*/ 0 60000 65536"/>
                            <a:gd name="T15" fmla="*/ 0 w 7"/>
                            <a:gd name="T16" fmla="*/ 0 h 5"/>
                            <a:gd name="T17" fmla="*/ 7 w 7"/>
                            <a:gd name="T18" fmla="*/ 5 h 5"/>
                          </a:gdLst>
                          <a:ahLst/>
                          <a:cxnLst>
                            <a:cxn ang="T10">
                              <a:pos x="T0" y="T1"/>
                            </a:cxn>
                            <a:cxn ang="T11">
                              <a:pos x="T2" y="T3"/>
                            </a:cxn>
                            <a:cxn ang="T12">
                              <a:pos x="T4" y="T5"/>
                            </a:cxn>
                            <a:cxn ang="T13">
                              <a:pos x="T6" y="T7"/>
                            </a:cxn>
                            <a:cxn ang="T14">
                              <a:pos x="T8" y="T9"/>
                            </a:cxn>
                          </a:cxnLst>
                          <a:rect l="T15" t="T16" r="T17" b="T18"/>
                          <a:pathLst>
                            <a:path w="7" h="5">
                              <a:moveTo>
                                <a:pt x="6" y="0"/>
                              </a:moveTo>
                              <a:lnTo>
                                <a:pt x="0" y="0"/>
                              </a:lnTo>
                              <a:lnTo>
                                <a:pt x="0" y="4"/>
                              </a:lnTo>
                              <a:lnTo>
                                <a:pt x="6" y="4"/>
                              </a:lnTo>
                              <a:lnTo>
                                <a:pt x="6" y="0"/>
                              </a:lnTo>
                            </a:path>
                          </a:pathLst>
                        </a:custGeom>
                        <a:solidFill>
                          <a:srgbClr val="0000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12700" cap="rnd" cmpd="sng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14:hiddenLine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s-MX"/>
                        </a:p>
                      </p:txBody>
                    </p:sp>
                    <p:sp>
                      <p:nvSpPr>
                        <p:cNvPr id="3170" name="Freeform 191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622" y="2150"/>
                          <a:ext cx="7" cy="5"/>
                        </a:xfrm>
                        <a:custGeom>
                          <a:avLst/>
                          <a:gdLst>
                            <a:gd name="T0" fmla="*/ 6 w 7"/>
                            <a:gd name="T1" fmla="*/ 0 h 5"/>
                            <a:gd name="T2" fmla="*/ 0 w 7"/>
                            <a:gd name="T3" fmla="*/ 0 h 5"/>
                            <a:gd name="T4" fmla="*/ 0 w 7"/>
                            <a:gd name="T5" fmla="*/ 4 h 5"/>
                            <a:gd name="T6" fmla="*/ 6 w 7"/>
                            <a:gd name="T7" fmla="*/ 4 h 5"/>
                            <a:gd name="T8" fmla="*/ 6 w 7"/>
                            <a:gd name="T9" fmla="*/ 0 h 5"/>
                            <a:gd name="T10" fmla="*/ 0 60000 65536"/>
                            <a:gd name="T11" fmla="*/ 0 60000 65536"/>
                            <a:gd name="T12" fmla="*/ 0 60000 65536"/>
                            <a:gd name="T13" fmla="*/ 0 60000 65536"/>
                            <a:gd name="T14" fmla="*/ 0 60000 65536"/>
                            <a:gd name="T15" fmla="*/ 0 w 7"/>
                            <a:gd name="T16" fmla="*/ 0 h 5"/>
                            <a:gd name="T17" fmla="*/ 7 w 7"/>
                            <a:gd name="T18" fmla="*/ 5 h 5"/>
                          </a:gdLst>
                          <a:ahLst/>
                          <a:cxnLst>
                            <a:cxn ang="T10">
                              <a:pos x="T0" y="T1"/>
                            </a:cxn>
                            <a:cxn ang="T11">
                              <a:pos x="T2" y="T3"/>
                            </a:cxn>
                            <a:cxn ang="T12">
                              <a:pos x="T4" y="T5"/>
                            </a:cxn>
                            <a:cxn ang="T13">
                              <a:pos x="T6" y="T7"/>
                            </a:cxn>
                            <a:cxn ang="T14">
                              <a:pos x="T8" y="T9"/>
                            </a:cxn>
                          </a:cxnLst>
                          <a:rect l="T15" t="T16" r="T17" b="T18"/>
                          <a:pathLst>
                            <a:path w="7" h="5">
                              <a:moveTo>
                                <a:pt x="6" y="0"/>
                              </a:moveTo>
                              <a:lnTo>
                                <a:pt x="0" y="0"/>
                              </a:lnTo>
                              <a:lnTo>
                                <a:pt x="0" y="4"/>
                              </a:lnTo>
                              <a:lnTo>
                                <a:pt x="6" y="4"/>
                              </a:lnTo>
                              <a:lnTo>
                                <a:pt x="6" y="0"/>
                              </a:lnTo>
                            </a:path>
                          </a:pathLst>
                        </a:custGeom>
                        <a:solidFill>
                          <a:srgbClr val="0000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12700" cap="rnd" cmpd="sng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14:hiddenLine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s-MX"/>
                        </a:p>
                      </p:txBody>
                    </p:sp>
                  </p:grpSp>
                </p:grpSp>
                <p:grpSp>
                  <p:nvGrpSpPr>
                    <p:cNvPr id="3160" name="Group 20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627" y="2150"/>
                      <a:ext cx="20" cy="5"/>
                      <a:chOff x="3627" y="2150"/>
                      <a:chExt cx="20" cy="5"/>
                    </a:xfrm>
                  </p:grpSpPr>
                  <p:grpSp>
                    <p:nvGrpSpPr>
                      <p:cNvPr id="3161" name="Group 196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627" y="2150"/>
                        <a:ext cx="11" cy="5"/>
                        <a:chOff x="3627" y="2150"/>
                        <a:chExt cx="11" cy="5"/>
                      </a:xfrm>
                    </p:grpSpPr>
                    <p:sp>
                      <p:nvSpPr>
                        <p:cNvPr id="3165" name="Freeform 194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627" y="2150"/>
                          <a:ext cx="6" cy="5"/>
                        </a:xfrm>
                        <a:custGeom>
                          <a:avLst/>
                          <a:gdLst>
                            <a:gd name="T0" fmla="*/ 5 w 6"/>
                            <a:gd name="T1" fmla="*/ 0 h 5"/>
                            <a:gd name="T2" fmla="*/ 0 w 6"/>
                            <a:gd name="T3" fmla="*/ 0 h 5"/>
                            <a:gd name="T4" fmla="*/ 0 w 6"/>
                            <a:gd name="T5" fmla="*/ 4 h 5"/>
                            <a:gd name="T6" fmla="*/ 5 w 6"/>
                            <a:gd name="T7" fmla="*/ 4 h 5"/>
                            <a:gd name="T8" fmla="*/ 5 w 6"/>
                            <a:gd name="T9" fmla="*/ 0 h 5"/>
                            <a:gd name="T10" fmla="*/ 0 60000 65536"/>
                            <a:gd name="T11" fmla="*/ 0 60000 65536"/>
                            <a:gd name="T12" fmla="*/ 0 60000 65536"/>
                            <a:gd name="T13" fmla="*/ 0 60000 65536"/>
                            <a:gd name="T14" fmla="*/ 0 60000 65536"/>
                            <a:gd name="T15" fmla="*/ 0 w 6"/>
                            <a:gd name="T16" fmla="*/ 0 h 5"/>
                            <a:gd name="T17" fmla="*/ 6 w 6"/>
                            <a:gd name="T18" fmla="*/ 5 h 5"/>
                          </a:gdLst>
                          <a:ahLst/>
                          <a:cxnLst>
                            <a:cxn ang="T10">
                              <a:pos x="T0" y="T1"/>
                            </a:cxn>
                            <a:cxn ang="T11">
                              <a:pos x="T2" y="T3"/>
                            </a:cxn>
                            <a:cxn ang="T12">
                              <a:pos x="T4" y="T5"/>
                            </a:cxn>
                            <a:cxn ang="T13">
                              <a:pos x="T6" y="T7"/>
                            </a:cxn>
                            <a:cxn ang="T14">
                              <a:pos x="T8" y="T9"/>
                            </a:cxn>
                          </a:cxnLst>
                          <a:rect l="T15" t="T16" r="T17" b="T18"/>
                          <a:pathLst>
                            <a:path w="6" h="5">
                              <a:moveTo>
                                <a:pt x="5" y="0"/>
                              </a:moveTo>
                              <a:lnTo>
                                <a:pt x="0" y="0"/>
                              </a:lnTo>
                              <a:lnTo>
                                <a:pt x="0" y="4"/>
                              </a:lnTo>
                              <a:lnTo>
                                <a:pt x="5" y="4"/>
                              </a:lnTo>
                              <a:lnTo>
                                <a:pt x="5" y="0"/>
                              </a:lnTo>
                            </a:path>
                          </a:pathLst>
                        </a:custGeom>
                        <a:solidFill>
                          <a:srgbClr val="0000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12700" cap="rnd" cmpd="sng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14:hiddenLine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s-MX"/>
                        </a:p>
                      </p:txBody>
                    </p:sp>
                    <p:sp>
                      <p:nvSpPr>
                        <p:cNvPr id="3166" name="Freeform 195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631" y="2150"/>
                          <a:ext cx="7" cy="5"/>
                        </a:xfrm>
                        <a:custGeom>
                          <a:avLst/>
                          <a:gdLst>
                            <a:gd name="T0" fmla="*/ 6 w 7"/>
                            <a:gd name="T1" fmla="*/ 0 h 5"/>
                            <a:gd name="T2" fmla="*/ 0 w 7"/>
                            <a:gd name="T3" fmla="*/ 0 h 5"/>
                            <a:gd name="T4" fmla="*/ 0 w 7"/>
                            <a:gd name="T5" fmla="*/ 4 h 5"/>
                            <a:gd name="T6" fmla="*/ 6 w 7"/>
                            <a:gd name="T7" fmla="*/ 4 h 5"/>
                            <a:gd name="T8" fmla="*/ 6 w 7"/>
                            <a:gd name="T9" fmla="*/ 0 h 5"/>
                            <a:gd name="T10" fmla="*/ 0 60000 65536"/>
                            <a:gd name="T11" fmla="*/ 0 60000 65536"/>
                            <a:gd name="T12" fmla="*/ 0 60000 65536"/>
                            <a:gd name="T13" fmla="*/ 0 60000 65536"/>
                            <a:gd name="T14" fmla="*/ 0 60000 65536"/>
                            <a:gd name="T15" fmla="*/ 0 w 7"/>
                            <a:gd name="T16" fmla="*/ 0 h 5"/>
                            <a:gd name="T17" fmla="*/ 7 w 7"/>
                            <a:gd name="T18" fmla="*/ 5 h 5"/>
                          </a:gdLst>
                          <a:ahLst/>
                          <a:cxnLst>
                            <a:cxn ang="T10">
                              <a:pos x="T0" y="T1"/>
                            </a:cxn>
                            <a:cxn ang="T11">
                              <a:pos x="T2" y="T3"/>
                            </a:cxn>
                            <a:cxn ang="T12">
                              <a:pos x="T4" y="T5"/>
                            </a:cxn>
                            <a:cxn ang="T13">
                              <a:pos x="T6" y="T7"/>
                            </a:cxn>
                            <a:cxn ang="T14">
                              <a:pos x="T8" y="T9"/>
                            </a:cxn>
                          </a:cxnLst>
                          <a:rect l="T15" t="T16" r="T17" b="T18"/>
                          <a:pathLst>
                            <a:path w="7" h="5">
                              <a:moveTo>
                                <a:pt x="6" y="0"/>
                              </a:moveTo>
                              <a:lnTo>
                                <a:pt x="0" y="0"/>
                              </a:lnTo>
                              <a:lnTo>
                                <a:pt x="0" y="4"/>
                              </a:lnTo>
                              <a:lnTo>
                                <a:pt x="6" y="4"/>
                              </a:lnTo>
                              <a:lnTo>
                                <a:pt x="6" y="0"/>
                              </a:lnTo>
                            </a:path>
                          </a:pathLst>
                        </a:custGeom>
                        <a:solidFill>
                          <a:srgbClr val="0000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12700" cap="rnd" cmpd="sng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14:hiddenLine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s-MX"/>
                        </a:p>
                      </p:txBody>
                    </p:sp>
                  </p:grpSp>
                  <p:grpSp>
                    <p:nvGrpSpPr>
                      <p:cNvPr id="3162" name="Group 199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636" y="2150"/>
                        <a:ext cx="11" cy="5"/>
                        <a:chOff x="3636" y="2150"/>
                        <a:chExt cx="11" cy="5"/>
                      </a:xfrm>
                    </p:grpSpPr>
                    <p:sp>
                      <p:nvSpPr>
                        <p:cNvPr id="3163" name="Freeform 197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636" y="2150"/>
                          <a:ext cx="6" cy="5"/>
                        </a:xfrm>
                        <a:custGeom>
                          <a:avLst/>
                          <a:gdLst>
                            <a:gd name="T0" fmla="*/ 5 w 6"/>
                            <a:gd name="T1" fmla="*/ 0 h 5"/>
                            <a:gd name="T2" fmla="*/ 0 w 6"/>
                            <a:gd name="T3" fmla="*/ 0 h 5"/>
                            <a:gd name="T4" fmla="*/ 0 w 6"/>
                            <a:gd name="T5" fmla="*/ 4 h 5"/>
                            <a:gd name="T6" fmla="*/ 5 w 6"/>
                            <a:gd name="T7" fmla="*/ 4 h 5"/>
                            <a:gd name="T8" fmla="*/ 5 w 6"/>
                            <a:gd name="T9" fmla="*/ 0 h 5"/>
                            <a:gd name="T10" fmla="*/ 0 60000 65536"/>
                            <a:gd name="T11" fmla="*/ 0 60000 65536"/>
                            <a:gd name="T12" fmla="*/ 0 60000 65536"/>
                            <a:gd name="T13" fmla="*/ 0 60000 65536"/>
                            <a:gd name="T14" fmla="*/ 0 60000 65536"/>
                            <a:gd name="T15" fmla="*/ 0 w 6"/>
                            <a:gd name="T16" fmla="*/ 0 h 5"/>
                            <a:gd name="T17" fmla="*/ 6 w 6"/>
                            <a:gd name="T18" fmla="*/ 5 h 5"/>
                          </a:gdLst>
                          <a:ahLst/>
                          <a:cxnLst>
                            <a:cxn ang="T10">
                              <a:pos x="T0" y="T1"/>
                            </a:cxn>
                            <a:cxn ang="T11">
                              <a:pos x="T2" y="T3"/>
                            </a:cxn>
                            <a:cxn ang="T12">
                              <a:pos x="T4" y="T5"/>
                            </a:cxn>
                            <a:cxn ang="T13">
                              <a:pos x="T6" y="T7"/>
                            </a:cxn>
                            <a:cxn ang="T14">
                              <a:pos x="T8" y="T9"/>
                            </a:cxn>
                          </a:cxnLst>
                          <a:rect l="T15" t="T16" r="T17" b="T18"/>
                          <a:pathLst>
                            <a:path w="6" h="5">
                              <a:moveTo>
                                <a:pt x="5" y="0"/>
                              </a:moveTo>
                              <a:lnTo>
                                <a:pt x="0" y="0"/>
                              </a:lnTo>
                              <a:lnTo>
                                <a:pt x="0" y="4"/>
                              </a:lnTo>
                              <a:lnTo>
                                <a:pt x="5" y="4"/>
                              </a:lnTo>
                              <a:lnTo>
                                <a:pt x="5" y="0"/>
                              </a:lnTo>
                            </a:path>
                          </a:pathLst>
                        </a:custGeom>
                        <a:solidFill>
                          <a:srgbClr val="0000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12700" cap="rnd" cmpd="sng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14:hiddenLine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s-MX"/>
                        </a:p>
                      </p:txBody>
                    </p:sp>
                    <p:sp>
                      <p:nvSpPr>
                        <p:cNvPr id="3164" name="Freeform 198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640" y="2150"/>
                          <a:ext cx="7" cy="5"/>
                        </a:xfrm>
                        <a:custGeom>
                          <a:avLst/>
                          <a:gdLst>
                            <a:gd name="T0" fmla="*/ 6 w 7"/>
                            <a:gd name="T1" fmla="*/ 0 h 5"/>
                            <a:gd name="T2" fmla="*/ 0 w 7"/>
                            <a:gd name="T3" fmla="*/ 0 h 5"/>
                            <a:gd name="T4" fmla="*/ 0 w 7"/>
                            <a:gd name="T5" fmla="*/ 4 h 5"/>
                            <a:gd name="T6" fmla="*/ 6 w 7"/>
                            <a:gd name="T7" fmla="*/ 4 h 5"/>
                            <a:gd name="T8" fmla="*/ 6 w 7"/>
                            <a:gd name="T9" fmla="*/ 0 h 5"/>
                            <a:gd name="T10" fmla="*/ 0 60000 65536"/>
                            <a:gd name="T11" fmla="*/ 0 60000 65536"/>
                            <a:gd name="T12" fmla="*/ 0 60000 65536"/>
                            <a:gd name="T13" fmla="*/ 0 60000 65536"/>
                            <a:gd name="T14" fmla="*/ 0 60000 65536"/>
                            <a:gd name="T15" fmla="*/ 0 w 7"/>
                            <a:gd name="T16" fmla="*/ 0 h 5"/>
                            <a:gd name="T17" fmla="*/ 7 w 7"/>
                            <a:gd name="T18" fmla="*/ 5 h 5"/>
                          </a:gdLst>
                          <a:ahLst/>
                          <a:cxnLst>
                            <a:cxn ang="T10">
                              <a:pos x="T0" y="T1"/>
                            </a:cxn>
                            <a:cxn ang="T11">
                              <a:pos x="T2" y="T3"/>
                            </a:cxn>
                            <a:cxn ang="T12">
                              <a:pos x="T4" y="T5"/>
                            </a:cxn>
                            <a:cxn ang="T13">
                              <a:pos x="T6" y="T7"/>
                            </a:cxn>
                            <a:cxn ang="T14">
                              <a:pos x="T8" y="T9"/>
                            </a:cxn>
                          </a:cxnLst>
                          <a:rect l="T15" t="T16" r="T17" b="T18"/>
                          <a:pathLst>
                            <a:path w="7" h="5">
                              <a:moveTo>
                                <a:pt x="6" y="0"/>
                              </a:moveTo>
                              <a:lnTo>
                                <a:pt x="0" y="0"/>
                              </a:lnTo>
                              <a:lnTo>
                                <a:pt x="0" y="4"/>
                              </a:lnTo>
                              <a:lnTo>
                                <a:pt x="6" y="4"/>
                              </a:lnTo>
                              <a:lnTo>
                                <a:pt x="6" y="0"/>
                              </a:lnTo>
                            </a:path>
                          </a:pathLst>
                        </a:custGeom>
                        <a:solidFill>
                          <a:srgbClr val="0000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12700" cap="rnd" cmpd="sng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14:hiddenLine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s-MX"/>
                        </a:p>
                      </p:txBody>
                    </p:sp>
                  </p:grpSp>
                </p:grpSp>
              </p:grpSp>
              <p:grpSp>
                <p:nvGrpSpPr>
                  <p:cNvPr id="3144" name="Group 216"/>
                  <p:cNvGrpSpPr>
                    <a:grpSpLocks/>
                  </p:cNvGrpSpPr>
                  <p:nvPr/>
                </p:nvGrpSpPr>
                <p:grpSpPr bwMode="auto">
                  <a:xfrm>
                    <a:off x="3644" y="2150"/>
                    <a:ext cx="38" cy="5"/>
                    <a:chOff x="3644" y="2150"/>
                    <a:chExt cx="38" cy="5"/>
                  </a:xfrm>
                </p:grpSpPr>
                <p:grpSp>
                  <p:nvGrpSpPr>
                    <p:cNvPr id="3145" name="Group 20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644" y="2150"/>
                      <a:ext cx="20" cy="5"/>
                      <a:chOff x="3644" y="2150"/>
                      <a:chExt cx="20" cy="5"/>
                    </a:xfrm>
                  </p:grpSpPr>
                  <p:grpSp>
                    <p:nvGrpSpPr>
                      <p:cNvPr id="3153" name="Group 204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644" y="2150"/>
                        <a:ext cx="11" cy="5"/>
                        <a:chOff x="3644" y="2150"/>
                        <a:chExt cx="11" cy="5"/>
                      </a:xfrm>
                    </p:grpSpPr>
                    <p:sp>
                      <p:nvSpPr>
                        <p:cNvPr id="3157" name="Freeform 202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644" y="2150"/>
                          <a:ext cx="7" cy="5"/>
                        </a:xfrm>
                        <a:custGeom>
                          <a:avLst/>
                          <a:gdLst>
                            <a:gd name="T0" fmla="*/ 6 w 7"/>
                            <a:gd name="T1" fmla="*/ 0 h 5"/>
                            <a:gd name="T2" fmla="*/ 0 w 7"/>
                            <a:gd name="T3" fmla="*/ 0 h 5"/>
                            <a:gd name="T4" fmla="*/ 0 w 7"/>
                            <a:gd name="T5" fmla="*/ 4 h 5"/>
                            <a:gd name="T6" fmla="*/ 6 w 7"/>
                            <a:gd name="T7" fmla="*/ 4 h 5"/>
                            <a:gd name="T8" fmla="*/ 6 w 7"/>
                            <a:gd name="T9" fmla="*/ 0 h 5"/>
                            <a:gd name="T10" fmla="*/ 0 60000 65536"/>
                            <a:gd name="T11" fmla="*/ 0 60000 65536"/>
                            <a:gd name="T12" fmla="*/ 0 60000 65536"/>
                            <a:gd name="T13" fmla="*/ 0 60000 65536"/>
                            <a:gd name="T14" fmla="*/ 0 60000 65536"/>
                            <a:gd name="T15" fmla="*/ 0 w 7"/>
                            <a:gd name="T16" fmla="*/ 0 h 5"/>
                            <a:gd name="T17" fmla="*/ 7 w 7"/>
                            <a:gd name="T18" fmla="*/ 5 h 5"/>
                          </a:gdLst>
                          <a:ahLst/>
                          <a:cxnLst>
                            <a:cxn ang="T10">
                              <a:pos x="T0" y="T1"/>
                            </a:cxn>
                            <a:cxn ang="T11">
                              <a:pos x="T2" y="T3"/>
                            </a:cxn>
                            <a:cxn ang="T12">
                              <a:pos x="T4" y="T5"/>
                            </a:cxn>
                            <a:cxn ang="T13">
                              <a:pos x="T6" y="T7"/>
                            </a:cxn>
                            <a:cxn ang="T14">
                              <a:pos x="T8" y="T9"/>
                            </a:cxn>
                          </a:cxnLst>
                          <a:rect l="T15" t="T16" r="T17" b="T18"/>
                          <a:pathLst>
                            <a:path w="7" h="5">
                              <a:moveTo>
                                <a:pt x="6" y="0"/>
                              </a:moveTo>
                              <a:lnTo>
                                <a:pt x="0" y="0"/>
                              </a:lnTo>
                              <a:lnTo>
                                <a:pt x="0" y="4"/>
                              </a:lnTo>
                              <a:lnTo>
                                <a:pt x="6" y="4"/>
                              </a:lnTo>
                              <a:lnTo>
                                <a:pt x="6" y="0"/>
                              </a:lnTo>
                            </a:path>
                          </a:pathLst>
                        </a:custGeom>
                        <a:solidFill>
                          <a:srgbClr val="0000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12700" cap="rnd" cmpd="sng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14:hiddenLine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s-MX"/>
                        </a:p>
                      </p:txBody>
                    </p:sp>
                    <p:sp>
                      <p:nvSpPr>
                        <p:cNvPr id="3158" name="Freeform 203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648" y="2150"/>
                          <a:ext cx="7" cy="5"/>
                        </a:xfrm>
                        <a:custGeom>
                          <a:avLst/>
                          <a:gdLst>
                            <a:gd name="T0" fmla="*/ 6 w 7"/>
                            <a:gd name="T1" fmla="*/ 0 h 5"/>
                            <a:gd name="T2" fmla="*/ 0 w 7"/>
                            <a:gd name="T3" fmla="*/ 0 h 5"/>
                            <a:gd name="T4" fmla="*/ 0 w 7"/>
                            <a:gd name="T5" fmla="*/ 4 h 5"/>
                            <a:gd name="T6" fmla="*/ 6 w 7"/>
                            <a:gd name="T7" fmla="*/ 4 h 5"/>
                            <a:gd name="T8" fmla="*/ 6 w 7"/>
                            <a:gd name="T9" fmla="*/ 0 h 5"/>
                            <a:gd name="T10" fmla="*/ 0 60000 65536"/>
                            <a:gd name="T11" fmla="*/ 0 60000 65536"/>
                            <a:gd name="T12" fmla="*/ 0 60000 65536"/>
                            <a:gd name="T13" fmla="*/ 0 60000 65536"/>
                            <a:gd name="T14" fmla="*/ 0 60000 65536"/>
                            <a:gd name="T15" fmla="*/ 0 w 7"/>
                            <a:gd name="T16" fmla="*/ 0 h 5"/>
                            <a:gd name="T17" fmla="*/ 7 w 7"/>
                            <a:gd name="T18" fmla="*/ 5 h 5"/>
                          </a:gdLst>
                          <a:ahLst/>
                          <a:cxnLst>
                            <a:cxn ang="T10">
                              <a:pos x="T0" y="T1"/>
                            </a:cxn>
                            <a:cxn ang="T11">
                              <a:pos x="T2" y="T3"/>
                            </a:cxn>
                            <a:cxn ang="T12">
                              <a:pos x="T4" y="T5"/>
                            </a:cxn>
                            <a:cxn ang="T13">
                              <a:pos x="T6" y="T7"/>
                            </a:cxn>
                            <a:cxn ang="T14">
                              <a:pos x="T8" y="T9"/>
                            </a:cxn>
                          </a:cxnLst>
                          <a:rect l="T15" t="T16" r="T17" b="T18"/>
                          <a:pathLst>
                            <a:path w="7" h="5">
                              <a:moveTo>
                                <a:pt x="6" y="0"/>
                              </a:moveTo>
                              <a:lnTo>
                                <a:pt x="0" y="0"/>
                              </a:lnTo>
                              <a:lnTo>
                                <a:pt x="0" y="4"/>
                              </a:lnTo>
                              <a:lnTo>
                                <a:pt x="6" y="4"/>
                              </a:lnTo>
                              <a:lnTo>
                                <a:pt x="6" y="0"/>
                              </a:lnTo>
                            </a:path>
                          </a:pathLst>
                        </a:custGeom>
                        <a:solidFill>
                          <a:srgbClr val="0000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12700" cap="rnd" cmpd="sng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14:hiddenLine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s-MX"/>
                        </a:p>
                      </p:txBody>
                    </p:sp>
                  </p:grpSp>
                  <p:grpSp>
                    <p:nvGrpSpPr>
                      <p:cNvPr id="3154" name="Group 207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653" y="2150"/>
                        <a:ext cx="11" cy="5"/>
                        <a:chOff x="3653" y="2150"/>
                        <a:chExt cx="11" cy="5"/>
                      </a:xfrm>
                    </p:grpSpPr>
                    <p:sp>
                      <p:nvSpPr>
                        <p:cNvPr id="3155" name="Freeform 205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653" y="2150"/>
                          <a:ext cx="7" cy="5"/>
                        </a:xfrm>
                        <a:custGeom>
                          <a:avLst/>
                          <a:gdLst>
                            <a:gd name="T0" fmla="*/ 6 w 7"/>
                            <a:gd name="T1" fmla="*/ 0 h 5"/>
                            <a:gd name="T2" fmla="*/ 0 w 7"/>
                            <a:gd name="T3" fmla="*/ 0 h 5"/>
                            <a:gd name="T4" fmla="*/ 0 w 7"/>
                            <a:gd name="T5" fmla="*/ 4 h 5"/>
                            <a:gd name="T6" fmla="*/ 6 w 7"/>
                            <a:gd name="T7" fmla="*/ 4 h 5"/>
                            <a:gd name="T8" fmla="*/ 6 w 7"/>
                            <a:gd name="T9" fmla="*/ 0 h 5"/>
                            <a:gd name="T10" fmla="*/ 0 60000 65536"/>
                            <a:gd name="T11" fmla="*/ 0 60000 65536"/>
                            <a:gd name="T12" fmla="*/ 0 60000 65536"/>
                            <a:gd name="T13" fmla="*/ 0 60000 65536"/>
                            <a:gd name="T14" fmla="*/ 0 60000 65536"/>
                            <a:gd name="T15" fmla="*/ 0 w 7"/>
                            <a:gd name="T16" fmla="*/ 0 h 5"/>
                            <a:gd name="T17" fmla="*/ 7 w 7"/>
                            <a:gd name="T18" fmla="*/ 5 h 5"/>
                          </a:gdLst>
                          <a:ahLst/>
                          <a:cxnLst>
                            <a:cxn ang="T10">
                              <a:pos x="T0" y="T1"/>
                            </a:cxn>
                            <a:cxn ang="T11">
                              <a:pos x="T2" y="T3"/>
                            </a:cxn>
                            <a:cxn ang="T12">
                              <a:pos x="T4" y="T5"/>
                            </a:cxn>
                            <a:cxn ang="T13">
                              <a:pos x="T6" y="T7"/>
                            </a:cxn>
                            <a:cxn ang="T14">
                              <a:pos x="T8" y="T9"/>
                            </a:cxn>
                          </a:cxnLst>
                          <a:rect l="T15" t="T16" r="T17" b="T18"/>
                          <a:pathLst>
                            <a:path w="7" h="5">
                              <a:moveTo>
                                <a:pt x="6" y="0"/>
                              </a:moveTo>
                              <a:lnTo>
                                <a:pt x="0" y="0"/>
                              </a:lnTo>
                              <a:lnTo>
                                <a:pt x="0" y="4"/>
                              </a:lnTo>
                              <a:lnTo>
                                <a:pt x="6" y="4"/>
                              </a:lnTo>
                              <a:lnTo>
                                <a:pt x="6" y="0"/>
                              </a:lnTo>
                            </a:path>
                          </a:pathLst>
                        </a:custGeom>
                        <a:solidFill>
                          <a:srgbClr val="0000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12700" cap="rnd" cmpd="sng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14:hiddenLine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s-MX"/>
                        </a:p>
                      </p:txBody>
                    </p:sp>
                    <p:sp>
                      <p:nvSpPr>
                        <p:cNvPr id="3156" name="Freeform 206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657" y="2150"/>
                          <a:ext cx="7" cy="5"/>
                        </a:xfrm>
                        <a:custGeom>
                          <a:avLst/>
                          <a:gdLst>
                            <a:gd name="T0" fmla="*/ 6 w 7"/>
                            <a:gd name="T1" fmla="*/ 0 h 5"/>
                            <a:gd name="T2" fmla="*/ 0 w 7"/>
                            <a:gd name="T3" fmla="*/ 0 h 5"/>
                            <a:gd name="T4" fmla="*/ 0 w 7"/>
                            <a:gd name="T5" fmla="*/ 4 h 5"/>
                            <a:gd name="T6" fmla="*/ 6 w 7"/>
                            <a:gd name="T7" fmla="*/ 4 h 5"/>
                            <a:gd name="T8" fmla="*/ 6 w 7"/>
                            <a:gd name="T9" fmla="*/ 0 h 5"/>
                            <a:gd name="T10" fmla="*/ 0 60000 65536"/>
                            <a:gd name="T11" fmla="*/ 0 60000 65536"/>
                            <a:gd name="T12" fmla="*/ 0 60000 65536"/>
                            <a:gd name="T13" fmla="*/ 0 60000 65536"/>
                            <a:gd name="T14" fmla="*/ 0 60000 65536"/>
                            <a:gd name="T15" fmla="*/ 0 w 7"/>
                            <a:gd name="T16" fmla="*/ 0 h 5"/>
                            <a:gd name="T17" fmla="*/ 7 w 7"/>
                            <a:gd name="T18" fmla="*/ 5 h 5"/>
                          </a:gdLst>
                          <a:ahLst/>
                          <a:cxnLst>
                            <a:cxn ang="T10">
                              <a:pos x="T0" y="T1"/>
                            </a:cxn>
                            <a:cxn ang="T11">
                              <a:pos x="T2" y="T3"/>
                            </a:cxn>
                            <a:cxn ang="T12">
                              <a:pos x="T4" y="T5"/>
                            </a:cxn>
                            <a:cxn ang="T13">
                              <a:pos x="T6" y="T7"/>
                            </a:cxn>
                            <a:cxn ang="T14">
                              <a:pos x="T8" y="T9"/>
                            </a:cxn>
                          </a:cxnLst>
                          <a:rect l="T15" t="T16" r="T17" b="T18"/>
                          <a:pathLst>
                            <a:path w="7" h="5">
                              <a:moveTo>
                                <a:pt x="6" y="0"/>
                              </a:moveTo>
                              <a:lnTo>
                                <a:pt x="0" y="0"/>
                              </a:lnTo>
                              <a:lnTo>
                                <a:pt x="0" y="4"/>
                              </a:lnTo>
                              <a:lnTo>
                                <a:pt x="6" y="4"/>
                              </a:lnTo>
                              <a:lnTo>
                                <a:pt x="6" y="0"/>
                              </a:lnTo>
                            </a:path>
                          </a:pathLst>
                        </a:custGeom>
                        <a:solidFill>
                          <a:srgbClr val="0000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12700" cap="rnd" cmpd="sng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14:hiddenLine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s-MX"/>
                        </a:p>
                      </p:txBody>
                    </p:sp>
                  </p:grpSp>
                </p:grpSp>
                <p:grpSp>
                  <p:nvGrpSpPr>
                    <p:cNvPr id="3146" name="Group 21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662" y="2150"/>
                      <a:ext cx="20" cy="5"/>
                      <a:chOff x="3662" y="2150"/>
                      <a:chExt cx="20" cy="5"/>
                    </a:xfrm>
                  </p:grpSpPr>
                  <p:grpSp>
                    <p:nvGrpSpPr>
                      <p:cNvPr id="3147" name="Group 211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662" y="2150"/>
                        <a:ext cx="11" cy="5"/>
                        <a:chOff x="3662" y="2150"/>
                        <a:chExt cx="11" cy="5"/>
                      </a:xfrm>
                    </p:grpSpPr>
                    <p:sp>
                      <p:nvSpPr>
                        <p:cNvPr id="3151" name="Freeform 209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662" y="2150"/>
                          <a:ext cx="7" cy="5"/>
                        </a:xfrm>
                        <a:custGeom>
                          <a:avLst/>
                          <a:gdLst>
                            <a:gd name="T0" fmla="*/ 6 w 7"/>
                            <a:gd name="T1" fmla="*/ 0 h 5"/>
                            <a:gd name="T2" fmla="*/ 0 w 7"/>
                            <a:gd name="T3" fmla="*/ 0 h 5"/>
                            <a:gd name="T4" fmla="*/ 0 w 7"/>
                            <a:gd name="T5" fmla="*/ 4 h 5"/>
                            <a:gd name="T6" fmla="*/ 6 w 7"/>
                            <a:gd name="T7" fmla="*/ 4 h 5"/>
                            <a:gd name="T8" fmla="*/ 6 w 7"/>
                            <a:gd name="T9" fmla="*/ 0 h 5"/>
                            <a:gd name="T10" fmla="*/ 0 60000 65536"/>
                            <a:gd name="T11" fmla="*/ 0 60000 65536"/>
                            <a:gd name="T12" fmla="*/ 0 60000 65536"/>
                            <a:gd name="T13" fmla="*/ 0 60000 65536"/>
                            <a:gd name="T14" fmla="*/ 0 60000 65536"/>
                            <a:gd name="T15" fmla="*/ 0 w 7"/>
                            <a:gd name="T16" fmla="*/ 0 h 5"/>
                            <a:gd name="T17" fmla="*/ 7 w 7"/>
                            <a:gd name="T18" fmla="*/ 5 h 5"/>
                          </a:gdLst>
                          <a:ahLst/>
                          <a:cxnLst>
                            <a:cxn ang="T10">
                              <a:pos x="T0" y="T1"/>
                            </a:cxn>
                            <a:cxn ang="T11">
                              <a:pos x="T2" y="T3"/>
                            </a:cxn>
                            <a:cxn ang="T12">
                              <a:pos x="T4" y="T5"/>
                            </a:cxn>
                            <a:cxn ang="T13">
                              <a:pos x="T6" y="T7"/>
                            </a:cxn>
                            <a:cxn ang="T14">
                              <a:pos x="T8" y="T9"/>
                            </a:cxn>
                          </a:cxnLst>
                          <a:rect l="T15" t="T16" r="T17" b="T18"/>
                          <a:pathLst>
                            <a:path w="7" h="5">
                              <a:moveTo>
                                <a:pt x="6" y="0"/>
                              </a:moveTo>
                              <a:lnTo>
                                <a:pt x="0" y="0"/>
                              </a:lnTo>
                              <a:lnTo>
                                <a:pt x="0" y="4"/>
                              </a:lnTo>
                              <a:lnTo>
                                <a:pt x="6" y="4"/>
                              </a:lnTo>
                              <a:lnTo>
                                <a:pt x="6" y="0"/>
                              </a:lnTo>
                            </a:path>
                          </a:pathLst>
                        </a:custGeom>
                        <a:solidFill>
                          <a:srgbClr val="0000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12700" cap="rnd" cmpd="sng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14:hiddenLine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s-MX"/>
                        </a:p>
                      </p:txBody>
                    </p:sp>
                    <p:sp>
                      <p:nvSpPr>
                        <p:cNvPr id="3152" name="Freeform 210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666" y="2150"/>
                          <a:ext cx="7" cy="5"/>
                        </a:xfrm>
                        <a:custGeom>
                          <a:avLst/>
                          <a:gdLst>
                            <a:gd name="T0" fmla="*/ 6 w 7"/>
                            <a:gd name="T1" fmla="*/ 0 h 5"/>
                            <a:gd name="T2" fmla="*/ 0 w 7"/>
                            <a:gd name="T3" fmla="*/ 0 h 5"/>
                            <a:gd name="T4" fmla="*/ 0 w 7"/>
                            <a:gd name="T5" fmla="*/ 4 h 5"/>
                            <a:gd name="T6" fmla="*/ 6 w 7"/>
                            <a:gd name="T7" fmla="*/ 4 h 5"/>
                            <a:gd name="T8" fmla="*/ 6 w 7"/>
                            <a:gd name="T9" fmla="*/ 0 h 5"/>
                            <a:gd name="T10" fmla="*/ 0 60000 65536"/>
                            <a:gd name="T11" fmla="*/ 0 60000 65536"/>
                            <a:gd name="T12" fmla="*/ 0 60000 65536"/>
                            <a:gd name="T13" fmla="*/ 0 60000 65536"/>
                            <a:gd name="T14" fmla="*/ 0 60000 65536"/>
                            <a:gd name="T15" fmla="*/ 0 w 7"/>
                            <a:gd name="T16" fmla="*/ 0 h 5"/>
                            <a:gd name="T17" fmla="*/ 7 w 7"/>
                            <a:gd name="T18" fmla="*/ 5 h 5"/>
                          </a:gdLst>
                          <a:ahLst/>
                          <a:cxnLst>
                            <a:cxn ang="T10">
                              <a:pos x="T0" y="T1"/>
                            </a:cxn>
                            <a:cxn ang="T11">
                              <a:pos x="T2" y="T3"/>
                            </a:cxn>
                            <a:cxn ang="T12">
                              <a:pos x="T4" y="T5"/>
                            </a:cxn>
                            <a:cxn ang="T13">
                              <a:pos x="T6" y="T7"/>
                            </a:cxn>
                            <a:cxn ang="T14">
                              <a:pos x="T8" y="T9"/>
                            </a:cxn>
                          </a:cxnLst>
                          <a:rect l="T15" t="T16" r="T17" b="T18"/>
                          <a:pathLst>
                            <a:path w="7" h="5">
                              <a:moveTo>
                                <a:pt x="6" y="0"/>
                              </a:moveTo>
                              <a:lnTo>
                                <a:pt x="0" y="0"/>
                              </a:lnTo>
                              <a:lnTo>
                                <a:pt x="0" y="4"/>
                              </a:lnTo>
                              <a:lnTo>
                                <a:pt x="6" y="4"/>
                              </a:lnTo>
                              <a:lnTo>
                                <a:pt x="6" y="0"/>
                              </a:lnTo>
                            </a:path>
                          </a:pathLst>
                        </a:custGeom>
                        <a:solidFill>
                          <a:srgbClr val="0000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12700" cap="rnd" cmpd="sng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14:hiddenLine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s-MX"/>
                        </a:p>
                      </p:txBody>
                    </p:sp>
                  </p:grpSp>
                  <p:grpSp>
                    <p:nvGrpSpPr>
                      <p:cNvPr id="3148" name="Group 214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671" y="2150"/>
                        <a:ext cx="11" cy="5"/>
                        <a:chOff x="3671" y="2150"/>
                        <a:chExt cx="11" cy="5"/>
                      </a:xfrm>
                    </p:grpSpPr>
                    <p:sp>
                      <p:nvSpPr>
                        <p:cNvPr id="3149" name="Freeform 212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671" y="2150"/>
                          <a:ext cx="6" cy="5"/>
                        </a:xfrm>
                        <a:custGeom>
                          <a:avLst/>
                          <a:gdLst>
                            <a:gd name="T0" fmla="*/ 5 w 6"/>
                            <a:gd name="T1" fmla="*/ 0 h 5"/>
                            <a:gd name="T2" fmla="*/ 0 w 6"/>
                            <a:gd name="T3" fmla="*/ 0 h 5"/>
                            <a:gd name="T4" fmla="*/ 0 w 6"/>
                            <a:gd name="T5" fmla="*/ 4 h 5"/>
                            <a:gd name="T6" fmla="*/ 5 w 6"/>
                            <a:gd name="T7" fmla="*/ 4 h 5"/>
                            <a:gd name="T8" fmla="*/ 5 w 6"/>
                            <a:gd name="T9" fmla="*/ 0 h 5"/>
                            <a:gd name="T10" fmla="*/ 0 60000 65536"/>
                            <a:gd name="T11" fmla="*/ 0 60000 65536"/>
                            <a:gd name="T12" fmla="*/ 0 60000 65536"/>
                            <a:gd name="T13" fmla="*/ 0 60000 65536"/>
                            <a:gd name="T14" fmla="*/ 0 60000 65536"/>
                            <a:gd name="T15" fmla="*/ 0 w 6"/>
                            <a:gd name="T16" fmla="*/ 0 h 5"/>
                            <a:gd name="T17" fmla="*/ 6 w 6"/>
                            <a:gd name="T18" fmla="*/ 5 h 5"/>
                          </a:gdLst>
                          <a:ahLst/>
                          <a:cxnLst>
                            <a:cxn ang="T10">
                              <a:pos x="T0" y="T1"/>
                            </a:cxn>
                            <a:cxn ang="T11">
                              <a:pos x="T2" y="T3"/>
                            </a:cxn>
                            <a:cxn ang="T12">
                              <a:pos x="T4" y="T5"/>
                            </a:cxn>
                            <a:cxn ang="T13">
                              <a:pos x="T6" y="T7"/>
                            </a:cxn>
                            <a:cxn ang="T14">
                              <a:pos x="T8" y="T9"/>
                            </a:cxn>
                          </a:cxnLst>
                          <a:rect l="T15" t="T16" r="T17" b="T18"/>
                          <a:pathLst>
                            <a:path w="6" h="5">
                              <a:moveTo>
                                <a:pt x="5" y="0"/>
                              </a:moveTo>
                              <a:lnTo>
                                <a:pt x="0" y="0"/>
                              </a:lnTo>
                              <a:lnTo>
                                <a:pt x="0" y="4"/>
                              </a:lnTo>
                              <a:lnTo>
                                <a:pt x="5" y="4"/>
                              </a:lnTo>
                              <a:lnTo>
                                <a:pt x="5" y="0"/>
                              </a:lnTo>
                            </a:path>
                          </a:pathLst>
                        </a:custGeom>
                        <a:solidFill>
                          <a:srgbClr val="0000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12700" cap="rnd" cmpd="sng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14:hiddenLine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s-MX"/>
                        </a:p>
                      </p:txBody>
                    </p:sp>
                    <p:sp>
                      <p:nvSpPr>
                        <p:cNvPr id="3150" name="Freeform 213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675" y="2150"/>
                          <a:ext cx="7" cy="5"/>
                        </a:xfrm>
                        <a:custGeom>
                          <a:avLst/>
                          <a:gdLst>
                            <a:gd name="T0" fmla="*/ 6 w 7"/>
                            <a:gd name="T1" fmla="*/ 0 h 5"/>
                            <a:gd name="T2" fmla="*/ 0 w 7"/>
                            <a:gd name="T3" fmla="*/ 0 h 5"/>
                            <a:gd name="T4" fmla="*/ 0 w 7"/>
                            <a:gd name="T5" fmla="*/ 4 h 5"/>
                            <a:gd name="T6" fmla="*/ 6 w 7"/>
                            <a:gd name="T7" fmla="*/ 4 h 5"/>
                            <a:gd name="T8" fmla="*/ 6 w 7"/>
                            <a:gd name="T9" fmla="*/ 0 h 5"/>
                            <a:gd name="T10" fmla="*/ 0 60000 65536"/>
                            <a:gd name="T11" fmla="*/ 0 60000 65536"/>
                            <a:gd name="T12" fmla="*/ 0 60000 65536"/>
                            <a:gd name="T13" fmla="*/ 0 60000 65536"/>
                            <a:gd name="T14" fmla="*/ 0 60000 65536"/>
                            <a:gd name="T15" fmla="*/ 0 w 7"/>
                            <a:gd name="T16" fmla="*/ 0 h 5"/>
                            <a:gd name="T17" fmla="*/ 7 w 7"/>
                            <a:gd name="T18" fmla="*/ 5 h 5"/>
                          </a:gdLst>
                          <a:ahLst/>
                          <a:cxnLst>
                            <a:cxn ang="T10">
                              <a:pos x="T0" y="T1"/>
                            </a:cxn>
                            <a:cxn ang="T11">
                              <a:pos x="T2" y="T3"/>
                            </a:cxn>
                            <a:cxn ang="T12">
                              <a:pos x="T4" y="T5"/>
                            </a:cxn>
                            <a:cxn ang="T13">
                              <a:pos x="T6" y="T7"/>
                            </a:cxn>
                            <a:cxn ang="T14">
                              <a:pos x="T8" y="T9"/>
                            </a:cxn>
                          </a:cxnLst>
                          <a:rect l="T15" t="T16" r="T17" b="T18"/>
                          <a:pathLst>
                            <a:path w="7" h="5">
                              <a:moveTo>
                                <a:pt x="6" y="0"/>
                              </a:moveTo>
                              <a:lnTo>
                                <a:pt x="0" y="0"/>
                              </a:lnTo>
                              <a:lnTo>
                                <a:pt x="0" y="4"/>
                              </a:lnTo>
                              <a:lnTo>
                                <a:pt x="6" y="4"/>
                              </a:lnTo>
                              <a:lnTo>
                                <a:pt x="6" y="0"/>
                              </a:lnTo>
                            </a:path>
                          </a:pathLst>
                        </a:custGeom>
                        <a:solidFill>
                          <a:srgbClr val="0000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12700" cap="rnd" cmpd="sng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14:hiddenLine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s-MX"/>
                        </a:p>
                      </p:txBody>
                    </p:sp>
                  </p:grpSp>
                </p:grpSp>
              </p:grpSp>
            </p:grpSp>
            <p:sp>
              <p:nvSpPr>
                <p:cNvPr id="3142" name="Freeform 218"/>
                <p:cNvSpPr>
                  <a:spLocks/>
                </p:cNvSpPr>
                <p:nvPr/>
              </p:nvSpPr>
              <p:spPr bwMode="auto">
                <a:xfrm>
                  <a:off x="3609" y="2140"/>
                  <a:ext cx="373" cy="10"/>
                </a:xfrm>
                <a:custGeom>
                  <a:avLst/>
                  <a:gdLst>
                    <a:gd name="T0" fmla="*/ 0 w 373"/>
                    <a:gd name="T1" fmla="*/ 7 h 10"/>
                    <a:gd name="T2" fmla="*/ 163 w 373"/>
                    <a:gd name="T3" fmla="*/ 7 h 10"/>
                    <a:gd name="T4" fmla="*/ 163 w 373"/>
                    <a:gd name="T5" fmla="*/ 0 h 10"/>
                    <a:gd name="T6" fmla="*/ 189 w 373"/>
                    <a:gd name="T7" fmla="*/ 0 h 10"/>
                    <a:gd name="T8" fmla="*/ 189 w 373"/>
                    <a:gd name="T9" fmla="*/ 9 h 10"/>
                    <a:gd name="T10" fmla="*/ 372 w 373"/>
                    <a:gd name="T11" fmla="*/ 9 h 1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373"/>
                    <a:gd name="T19" fmla="*/ 0 h 10"/>
                    <a:gd name="T20" fmla="*/ 373 w 373"/>
                    <a:gd name="T21" fmla="*/ 10 h 10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373" h="10">
                      <a:moveTo>
                        <a:pt x="0" y="7"/>
                      </a:moveTo>
                      <a:lnTo>
                        <a:pt x="163" y="7"/>
                      </a:lnTo>
                      <a:lnTo>
                        <a:pt x="163" y="0"/>
                      </a:lnTo>
                      <a:lnTo>
                        <a:pt x="189" y="0"/>
                      </a:lnTo>
                      <a:lnTo>
                        <a:pt x="189" y="9"/>
                      </a:lnTo>
                      <a:lnTo>
                        <a:pt x="372" y="9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3089" name="Group 259"/>
              <p:cNvGrpSpPr>
                <a:grpSpLocks/>
              </p:cNvGrpSpPr>
              <p:nvPr/>
            </p:nvGrpSpPr>
            <p:grpSpPr bwMode="auto">
              <a:xfrm>
                <a:off x="3478" y="2202"/>
                <a:ext cx="619" cy="69"/>
                <a:chOff x="3478" y="2202"/>
                <a:chExt cx="619" cy="69"/>
              </a:xfrm>
            </p:grpSpPr>
            <p:grpSp>
              <p:nvGrpSpPr>
                <p:cNvPr id="3099" name="Group 223"/>
                <p:cNvGrpSpPr>
                  <a:grpSpLocks/>
                </p:cNvGrpSpPr>
                <p:nvPr/>
              </p:nvGrpSpPr>
              <p:grpSpPr bwMode="auto">
                <a:xfrm>
                  <a:off x="3478" y="2202"/>
                  <a:ext cx="619" cy="69"/>
                  <a:chOff x="3478" y="2202"/>
                  <a:chExt cx="619" cy="69"/>
                </a:xfrm>
              </p:grpSpPr>
              <p:sp>
                <p:nvSpPr>
                  <p:cNvPr id="3135" name="Rectangle 220"/>
                  <p:cNvSpPr>
                    <a:spLocks noChangeArrowheads="1"/>
                  </p:cNvSpPr>
                  <p:nvPr/>
                </p:nvSpPr>
                <p:spPr bwMode="auto">
                  <a:xfrm>
                    <a:off x="3482" y="2270"/>
                    <a:ext cx="603" cy="1"/>
                  </a:xfrm>
                  <a:prstGeom prst="rect">
                    <a:avLst/>
                  </a:prstGeom>
                  <a:solidFill>
                    <a:srgbClr val="C0C0C0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sz="1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sz="1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sz="1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sz="1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s-ES" altLang="es-MX"/>
                  </a:p>
                </p:txBody>
              </p:sp>
              <p:sp>
                <p:nvSpPr>
                  <p:cNvPr id="3136" name="Freeform 221"/>
                  <p:cNvSpPr>
                    <a:spLocks/>
                  </p:cNvSpPr>
                  <p:nvPr/>
                </p:nvSpPr>
                <p:spPr bwMode="auto">
                  <a:xfrm>
                    <a:off x="3478" y="2202"/>
                    <a:ext cx="619" cy="66"/>
                  </a:xfrm>
                  <a:custGeom>
                    <a:avLst/>
                    <a:gdLst>
                      <a:gd name="T0" fmla="*/ 0 w 619"/>
                      <a:gd name="T1" fmla="*/ 65 h 66"/>
                      <a:gd name="T2" fmla="*/ 618 w 619"/>
                      <a:gd name="T3" fmla="*/ 65 h 66"/>
                      <a:gd name="T4" fmla="*/ 582 w 619"/>
                      <a:gd name="T5" fmla="*/ 1 h 66"/>
                      <a:gd name="T6" fmla="*/ 45 w 619"/>
                      <a:gd name="T7" fmla="*/ 0 h 66"/>
                      <a:gd name="T8" fmla="*/ 0 w 619"/>
                      <a:gd name="T9" fmla="*/ 65 h 6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19"/>
                      <a:gd name="T16" fmla="*/ 0 h 66"/>
                      <a:gd name="T17" fmla="*/ 619 w 619"/>
                      <a:gd name="T18" fmla="*/ 66 h 6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19" h="66">
                        <a:moveTo>
                          <a:pt x="0" y="65"/>
                        </a:moveTo>
                        <a:lnTo>
                          <a:pt x="618" y="65"/>
                        </a:lnTo>
                        <a:lnTo>
                          <a:pt x="582" y="1"/>
                        </a:lnTo>
                        <a:lnTo>
                          <a:pt x="45" y="0"/>
                        </a:lnTo>
                        <a:lnTo>
                          <a:pt x="0" y="65"/>
                        </a:lnTo>
                      </a:path>
                    </a:pathLst>
                  </a:custGeom>
                  <a:solidFill>
                    <a:srgbClr val="C0C0C0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3137" name="Freeform 222"/>
                  <p:cNvSpPr>
                    <a:spLocks/>
                  </p:cNvSpPr>
                  <p:nvPr/>
                </p:nvSpPr>
                <p:spPr bwMode="auto">
                  <a:xfrm>
                    <a:off x="3496" y="2210"/>
                    <a:ext cx="580" cy="50"/>
                  </a:xfrm>
                  <a:custGeom>
                    <a:avLst/>
                    <a:gdLst>
                      <a:gd name="T0" fmla="*/ 34 w 580"/>
                      <a:gd name="T1" fmla="*/ 0 h 50"/>
                      <a:gd name="T2" fmla="*/ 0 w 580"/>
                      <a:gd name="T3" fmla="*/ 49 h 50"/>
                      <a:gd name="T4" fmla="*/ 579 w 580"/>
                      <a:gd name="T5" fmla="*/ 49 h 50"/>
                      <a:gd name="T6" fmla="*/ 552 w 580"/>
                      <a:gd name="T7" fmla="*/ 0 h 5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580"/>
                      <a:gd name="T13" fmla="*/ 0 h 50"/>
                      <a:gd name="T14" fmla="*/ 580 w 580"/>
                      <a:gd name="T15" fmla="*/ 50 h 5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580" h="50">
                        <a:moveTo>
                          <a:pt x="34" y="0"/>
                        </a:moveTo>
                        <a:lnTo>
                          <a:pt x="0" y="49"/>
                        </a:lnTo>
                        <a:lnTo>
                          <a:pt x="579" y="49"/>
                        </a:lnTo>
                        <a:lnTo>
                          <a:pt x="552" y="0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s-MX"/>
                  </a:p>
                </p:txBody>
              </p:sp>
            </p:grpSp>
            <p:grpSp>
              <p:nvGrpSpPr>
                <p:cNvPr id="3100" name="Group 230"/>
                <p:cNvGrpSpPr>
                  <a:grpSpLocks/>
                </p:cNvGrpSpPr>
                <p:nvPr/>
              </p:nvGrpSpPr>
              <p:grpSpPr bwMode="auto">
                <a:xfrm>
                  <a:off x="3547" y="2208"/>
                  <a:ext cx="487" cy="15"/>
                  <a:chOff x="3547" y="2208"/>
                  <a:chExt cx="487" cy="15"/>
                </a:xfrm>
              </p:grpSpPr>
              <p:sp>
                <p:nvSpPr>
                  <p:cNvPr id="3129" name="Freeform 224"/>
                  <p:cNvSpPr>
                    <a:spLocks/>
                  </p:cNvSpPr>
                  <p:nvPr/>
                </p:nvSpPr>
                <p:spPr bwMode="auto">
                  <a:xfrm>
                    <a:off x="3547" y="2208"/>
                    <a:ext cx="20" cy="11"/>
                  </a:xfrm>
                  <a:custGeom>
                    <a:avLst/>
                    <a:gdLst>
                      <a:gd name="T0" fmla="*/ 5 w 20"/>
                      <a:gd name="T1" fmla="*/ 0 h 11"/>
                      <a:gd name="T2" fmla="*/ 19 w 20"/>
                      <a:gd name="T3" fmla="*/ 0 h 11"/>
                      <a:gd name="T4" fmla="*/ 14 w 20"/>
                      <a:gd name="T5" fmla="*/ 10 h 11"/>
                      <a:gd name="T6" fmla="*/ 0 w 20"/>
                      <a:gd name="T7" fmla="*/ 10 h 11"/>
                      <a:gd name="T8" fmla="*/ 5 w 20"/>
                      <a:gd name="T9" fmla="*/ 0 h 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0"/>
                      <a:gd name="T16" fmla="*/ 0 h 11"/>
                      <a:gd name="T17" fmla="*/ 20 w 20"/>
                      <a:gd name="T18" fmla="*/ 11 h 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0" h="11">
                        <a:moveTo>
                          <a:pt x="5" y="0"/>
                        </a:moveTo>
                        <a:lnTo>
                          <a:pt x="19" y="0"/>
                        </a:lnTo>
                        <a:lnTo>
                          <a:pt x="14" y="10"/>
                        </a:lnTo>
                        <a:lnTo>
                          <a:pt x="0" y="10"/>
                        </a:lnTo>
                        <a:lnTo>
                          <a:pt x="5" y="0"/>
                        </a:lnTo>
                      </a:path>
                    </a:pathLst>
                  </a:custGeom>
                  <a:solidFill>
                    <a:srgbClr val="808080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3130" name="Freeform 225"/>
                  <p:cNvSpPr>
                    <a:spLocks/>
                  </p:cNvSpPr>
                  <p:nvPr/>
                </p:nvSpPr>
                <p:spPr bwMode="auto">
                  <a:xfrm>
                    <a:off x="3593" y="2208"/>
                    <a:ext cx="78" cy="10"/>
                  </a:xfrm>
                  <a:custGeom>
                    <a:avLst/>
                    <a:gdLst>
                      <a:gd name="T0" fmla="*/ 4 w 78"/>
                      <a:gd name="T1" fmla="*/ 0 h 10"/>
                      <a:gd name="T2" fmla="*/ 77 w 78"/>
                      <a:gd name="T3" fmla="*/ 0 h 10"/>
                      <a:gd name="T4" fmla="*/ 75 w 78"/>
                      <a:gd name="T5" fmla="*/ 9 h 10"/>
                      <a:gd name="T6" fmla="*/ 0 w 78"/>
                      <a:gd name="T7" fmla="*/ 9 h 10"/>
                      <a:gd name="T8" fmla="*/ 4 w 78"/>
                      <a:gd name="T9" fmla="*/ 0 h 1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8"/>
                      <a:gd name="T16" fmla="*/ 0 h 10"/>
                      <a:gd name="T17" fmla="*/ 78 w 78"/>
                      <a:gd name="T18" fmla="*/ 10 h 1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8" h="10">
                        <a:moveTo>
                          <a:pt x="4" y="0"/>
                        </a:moveTo>
                        <a:lnTo>
                          <a:pt x="77" y="0"/>
                        </a:lnTo>
                        <a:lnTo>
                          <a:pt x="75" y="9"/>
                        </a:lnTo>
                        <a:lnTo>
                          <a:pt x="0" y="9"/>
                        </a:lnTo>
                        <a:lnTo>
                          <a:pt x="4" y="0"/>
                        </a:lnTo>
                      </a:path>
                    </a:pathLst>
                  </a:custGeom>
                  <a:solidFill>
                    <a:srgbClr val="808080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3131" name="Freeform 226"/>
                  <p:cNvSpPr>
                    <a:spLocks/>
                  </p:cNvSpPr>
                  <p:nvPr/>
                </p:nvSpPr>
                <p:spPr bwMode="auto">
                  <a:xfrm>
                    <a:off x="3692" y="2208"/>
                    <a:ext cx="74" cy="11"/>
                  </a:xfrm>
                  <a:custGeom>
                    <a:avLst/>
                    <a:gdLst>
                      <a:gd name="T0" fmla="*/ 3 w 74"/>
                      <a:gd name="T1" fmla="*/ 0 h 11"/>
                      <a:gd name="T2" fmla="*/ 73 w 74"/>
                      <a:gd name="T3" fmla="*/ 0 h 11"/>
                      <a:gd name="T4" fmla="*/ 73 w 74"/>
                      <a:gd name="T5" fmla="*/ 10 h 11"/>
                      <a:gd name="T6" fmla="*/ 0 w 74"/>
                      <a:gd name="T7" fmla="*/ 10 h 11"/>
                      <a:gd name="T8" fmla="*/ 3 w 74"/>
                      <a:gd name="T9" fmla="*/ 0 h 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4"/>
                      <a:gd name="T16" fmla="*/ 0 h 11"/>
                      <a:gd name="T17" fmla="*/ 74 w 74"/>
                      <a:gd name="T18" fmla="*/ 11 h 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4" h="11">
                        <a:moveTo>
                          <a:pt x="3" y="0"/>
                        </a:moveTo>
                        <a:lnTo>
                          <a:pt x="73" y="0"/>
                        </a:lnTo>
                        <a:lnTo>
                          <a:pt x="73" y="10"/>
                        </a:lnTo>
                        <a:lnTo>
                          <a:pt x="0" y="10"/>
                        </a:lnTo>
                        <a:lnTo>
                          <a:pt x="3" y="0"/>
                        </a:lnTo>
                      </a:path>
                    </a:pathLst>
                  </a:custGeom>
                  <a:solidFill>
                    <a:srgbClr val="808080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3132" name="Freeform 227"/>
                  <p:cNvSpPr>
                    <a:spLocks/>
                  </p:cNvSpPr>
                  <p:nvPr/>
                </p:nvSpPr>
                <p:spPr bwMode="auto">
                  <a:xfrm>
                    <a:off x="3780" y="2208"/>
                    <a:ext cx="75" cy="11"/>
                  </a:xfrm>
                  <a:custGeom>
                    <a:avLst/>
                    <a:gdLst>
                      <a:gd name="T0" fmla="*/ 0 w 75"/>
                      <a:gd name="T1" fmla="*/ 0 h 11"/>
                      <a:gd name="T2" fmla="*/ 74 w 75"/>
                      <a:gd name="T3" fmla="*/ 0 h 11"/>
                      <a:gd name="T4" fmla="*/ 74 w 75"/>
                      <a:gd name="T5" fmla="*/ 10 h 11"/>
                      <a:gd name="T6" fmla="*/ 0 w 75"/>
                      <a:gd name="T7" fmla="*/ 10 h 11"/>
                      <a:gd name="T8" fmla="*/ 0 w 75"/>
                      <a:gd name="T9" fmla="*/ 0 h 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5"/>
                      <a:gd name="T16" fmla="*/ 0 h 11"/>
                      <a:gd name="T17" fmla="*/ 75 w 75"/>
                      <a:gd name="T18" fmla="*/ 11 h 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5" h="11">
                        <a:moveTo>
                          <a:pt x="0" y="0"/>
                        </a:moveTo>
                        <a:lnTo>
                          <a:pt x="74" y="0"/>
                        </a:lnTo>
                        <a:lnTo>
                          <a:pt x="74" y="10"/>
                        </a:lnTo>
                        <a:lnTo>
                          <a:pt x="0" y="10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808080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3133" name="Freeform 228"/>
                  <p:cNvSpPr>
                    <a:spLocks/>
                  </p:cNvSpPr>
                  <p:nvPr/>
                </p:nvSpPr>
                <p:spPr bwMode="auto">
                  <a:xfrm>
                    <a:off x="3870" y="2208"/>
                    <a:ext cx="67" cy="11"/>
                  </a:xfrm>
                  <a:custGeom>
                    <a:avLst/>
                    <a:gdLst>
                      <a:gd name="T0" fmla="*/ 0 w 67"/>
                      <a:gd name="T1" fmla="*/ 0 h 11"/>
                      <a:gd name="T2" fmla="*/ 64 w 67"/>
                      <a:gd name="T3" fmla="*/ 0 h 11"/>
                      <a:gd name="T4" fmla="*/ 66 w 67"/>
                      <a:gd name="T5" fmla="*/ 10 h 11"/>
                      <a:gd name="T6" fmla="*/ 0 w 67"/>
                      <a:gd name="T7" fmla="*/ 10 h 11"/>
                      <a:gd name="T8" fmla="*/ 0 w 67"/>
                      <a:gd name="T9" fmla="*/ 0 h 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7"/>
                      <a:gd name="T16" fmla="*/ 0 h 11"/>
                      <a:gd name="T17" fmla="*/ 67 w 67"/>
                      <a:gd name="T18" fmla="*/ 11 h 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7" h="11">
                        <a:moveTo>
                          <a:pt x="0" y="0"/>
                        </a:moveTo>
                        <a:lnTo>
                          <a:pt x="64" y="0"/>
                        </a:lnTo>
                        <a:lnTo>
                          <a:pt x="66" y="10"/>
                        </a:lnTo>
                        <a:lnTo>
                          <a:pt x="0" y="10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808080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3134" name="Freeform 229"/>
                  <p:cNvSpPr>
                    <a:spLocks/>
                  </p:cNvSpPr>
                  <p:nvPr/>
                </p:nvSpPr>
                <p:spPr bwMode="auto">
                  <a:xfrm>
                    <a:off x="3952" y="2214"/>
                    <a:ext cx="82" cy="9"/>
                  </a:xfrm>
                  <a:custGeom>
                    <a:avLst/>
                    <a:gdLst>
                      <a:gd name="T0" fmla="*/ 0 w 82"/>
                      <a:gd name="T1" fmla="*/ 0 h 9"/>
                      <a:gd name="T2" fmla="*/ 73 w 82"/>
                      <a:gd name="T3" fmla="*/ 0 h 9"/>
                      <a:gd name="T4" fmla="*/ 81 w 82"/>
                      <a:gd name="T5" fmla="*/ 8 h 9"/>
                      <a:gd name="T6" fmla="*/ 3 w 82"/>
                      <a:gd name="T7" fmla="*/ 8 h 9"/>
                      <a:gd name="T8" fmla="*/ 0 w 82"/>
                      <a:gd name="T9" fmla="*/ 0 h 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2"/>
                      <a:gd name="T16" fmla="*/ 0 h 9"/>
                      <a:gd name="T17" fmla="*/ 82 w 82"/>
                      <a:gd name="T18" fmla="*/ 9 h 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2" h="9">
                        <a:moveTo>
                          <a:pt x="0" y="0"/>
                        </a:moveTo>
                        <a:lnTo>
                          <a:pt x="73" y="0"/>
                        </a:lnTo>
                        <a:lnTo>
                          <a:pt x="81" y="8"/>
                        </a:lnTo>
                        <a:lnTo>
                          <a:pt x="3" y="8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808080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</p:grpSp>
            <p:grpSp>
              <p:nvGrpSpPr>
                <p:cNvPr id="3101" name="Group 258"/>
                <p:cNvGrpSpPr>
                  <a:grpSpLocks/>
                </p:cNvGrpSpPr>
                <p:nvPr/>
              </p:nvGrpSpPr>
              <p:grpSpPr bwMode="auto">
                <a:xfrm>
                  <a:off x="3532" y="2225"/>
                  <a:ext cx="503" cy="26"/>
                  <a:chOff x="3532" y="2225"/>
                  <a:chExt cx="503" cy="26"/>
                </a:xfrm>
              </p:grpSpPr>
              <p:grpSp>
                <p:nvGrpSpPr>
                  <p:cNvPr id="3102" name="Group 235"/>
                  <p:cNvGrpSpPr>
                    <a:grpSpLocks/>
                  </p:cNvGrpSpPr>
                  <p:nvPr/>
                </p:nvGrpSpPr>
                <p:grpSpPr bwMode="auto">
                  <a:xfrm>
                    <a:off x="3576" y="2226"/>
                    <a:ext cx="245" cy="23"/>
                    <a:chOff x="3576" y="2226"/>
                    <a:chExt cx="245" cy="23"/>
                  </a:xfrm>
                </p:grpSpPr>
                <p:sp>
                  <p:nvSpPr>
                    <p:cNvPr id="3125" name="Line 23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576" y="2226"/>
                      <a:ext cx="231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MX"/>
                    </a:p>
                  </p:txBody>
                </p:sp>
                <p:sp>
                  <p:nvSpPr>
                    <p:cNvPr id="3126" name="Line 23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586" y="2234"/>
                      <a:ext cx="235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MX"/>
                    </a:p>
                  </p:txBody>
                </p:sp>
                <p:sp>
                  <p:nvSpPr>
                    <p:cNvPr id="3127" name="Line 23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588" y="2241"/>
                      <a:ext cx="205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MX"/>
                    </a:p>
                  </p:txBody>
                </p:sp>
                <p:sp>
                  <p:nvSpPr>
                    <p:cNvPr id="3128" name="Line 23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594" y="2249"/>
                      <a:ext cx="20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MX"/>
                    </a:p>
                  </p:txBody>
                </p:sp>
              </p:grpSp>
              <p:grpSp>
                <p:nvGrpSpPr>
                  <p:cNvPr id="3103" name="Group 239"/>
                  <p:cNvGrpSpPr>
                    <a:grpSpLocks/>
                  </p:cNvGrpSpPr>
                  <p:nvPr/>
                </p:nvGrpSpPr>
                <p:grpSpPr bwMode="auto">
                  <a:xfrm>
                    <a:off x="3532" y="2230"/>
                    <a:ext cx="34" cy="14"/>
                    <a:chOff x="3532" y="2230"/>
                    <a:chExt cx="34" cy="14"/>
                  </a:xfrm>
                </p:grpSpPr>
                <p:sp>
                  <p:nvSpPr>
                    <p:cNvPr id="3122" name="Line 23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542" y="2230"/>
                      <a:ext cx="16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MX"/>
                    </a:p>
                  </p:txBody>
                </p:sp>
                <p:sp>
                  <p:nvSpPr>
                    <p:cNvPr id="3123" name="Line 23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538" y="2237"/>
                      <a:ext cx="15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MX"/>
                    </a:p>
                  </p:txBody>
                </p:sp>
                <p:sp>
                  <p:nvSpPr>
                    <p:cNvPr id="3124" name="Line 23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532" y="2244"/>
                      <a:ext cx="34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MX"/>
                    </a:p>
                  </p:txBody>
                </p:sp>
              </p:grpSp>
              <p:grpSp>
                <p:nvGrpSpPr>
                  <p:cNvPr id="3104" name="Group 246"/>
                  <p:cNvGrpSpPr>
                    <a:grpSpLocks/>
                  </p:cNvGrpSpPr>
                  <p:nvPr/>
                </p:nvGrpSpPr>
                <p:grpSpPr bwMode="auto">
                  <a:xfrm>
                    <a:off x="3630" y="2225"/>
                    <a:ext cx="224" cy="25"/>
                    <a:chOff x="3630" y="2225"/>
                    <a:chExt cx="224" cy="25"/>
                  </a:xfrm>
                </p:grpSpPr>
                <p:sp>
                  <p:nvSpPr>
                    <p:cNvPr id="3116" name="Line 24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630" y="2249"/>
                      <a:ext cx="136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MX"/>
                    </a:p>
                  </p:txBody>
                </p:sp>
                <p:sp>
                  <p:nvSpPr>
                    <p:cNvPr id="3117" name="Line 24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27" y="2225"/>
                      <a:ext cx="25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MX"/>
                    </a:p>
                  </p:txBody>
                </p:sp>
                <p:sp>
                  <p:nvSpPr>
                    <p:cNvPr id="3118" name="Line 24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35" y="2234"/>
                      <a:ext cx="19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MX"/>
                    </a:p>
                  </p:txBody>
                </p:sp>
                <p:sp>
                  <p:nvSpPr>
                    <p:cNvPr id="3119" name="Line 24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17" y="2241"/>
                      <a:ext cx="37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MX"/>
                    </a:p>
                  </p:txBody>
                </p:sp>
                <p:sp>
                  <p:nvSpPr>
                    <p:cNvPr id="3120" name="Line 24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780" y="2249"/>
                      <a:ext cx="15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MX"/>
                    </a:p>
                  </p:txBody>
                </p:sp>
                <p:sp>
                  <p:nvSpPr>
                    <p:cNvPr id="3121" name="Line 24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10" y="2250"/>
                      <a:ext cx="42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MX"/>
                    </a:p>
                  </p:txBody>
                </p:sp>
              </p:grpSp>
              <p:grpSp>
                <p:nvGrpSpPr>
                  <p:cNvPr id="3105" name="Group 250"/>
                  <p:cNvGrpSpPr>
                    <a:grpSpLocks/>
                  </p:cNvGrpSpPr>
                  <p:nvPr/>
                </p:nvGrpSpPr>
                <p:grpSpPr bwMode="auto">
                  <a:xfrm>
                    <a:off x="3873" y="2230"/>
                    <a:ext cx="64" cy="20"/>
                    <a:chOff x="3873" y="2230"/>
                    <a:chExt cx="64" cy="20"/>
                  </a:xfrm>
                </p:grpSpPr>
                <p:sp>
                  <p:nvSpPr>
                    <p:cNvPr id="3113" name="Line 24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73" y="2230"/>
                      <a:ext cx="60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MX"/>
                    </a:p>
                  </p:txBody>
                </p:sp>
                <p:sp>
                  <p:nvSpPr>
                    <p:cNvPr id="3114" name="Line 24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83" y="2239"/>
                      <a:ext cx="51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MX"/>
                    </a:p>
                  </p:txBody>
                </p:sp>
                <p:sp>
                  <p:nvSpPr>
                    <p:cNvPr id="3115" name="Line 24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84" y="2250"/>
                      <a:ext cx="53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MX"/>
                    </a:p>
                  </p:txBody>
                </p:sp>
              </p:grpSp>
              <p:grpSp>
                <p:nvGrpSpPr>
                  <p:cNvPr id="3106" name="Group 257"/>
                  <p:cNvGrpSpPr>
                    <a:grpSpLocks/>
                  </p:cNvGrpSpPr>
                  <p:nvPr/>
                </p:nvGrpSpPr>
                <p:grpSpPr bwMode="auto">
                  <a:xfrm>
                    <a:off x="3958" y="2230"/>
                    <a:ext cx="77" cy="21"/>
                    <a:chOff x="3958" y="2230"/>
                    <a:chExt cx="77" cy="21"/>
                  </a:xfrm>
                </p:grpSpPr>
                <p:sp>
                  <p:nvSpPr>
                    <p:cNvPr id="3107" name="Line 25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964" y="2230"/>
                      <a:ext cx="57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MX"/>
                    </a:p>
                  </p:txBody>
                </p:sp>
                <p:sp>
                  <p:nvSpPr>
                    <p:cNvPr id="3108" name="Line 25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958" y="2238"/>
                      <a:ext cx="44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MX"/>
                    </a:p>
                  </p:txBody>
                </p:sp>
                <p:sp>
                  <p:nvSpPr>
                    <p:cNvPr id="3109" name="Line 25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964" y="2244"/>
                      <a:ext cx="41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MX"/>
                    </a:p>
                  </p:txBody>
                </p:sp>
                <p:sp>
                  <p:nvSpPr>
                    <p:cNvPr id="3110" name="Line 25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962" y="2251"/>
                      <a:ext cx="53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MX"/>
                    </a:p>
                  </p:txBody>
                </p:sp>
                <p:sp>
                  <p:nvSpPr>
                    <p:cNvPr id="3111" name="Line 25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021" y="2238"/>
                      <a:ext cx="9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MX"/>
                    </a:p>
                  </p:txBody>
                </p:sp>
                <p:sp>
                  <p:nvSpPr>
                    <p:cNvPr id="3112" name="Line 25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027" y="2248"/>
                      <a:ext cx="8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MX"/>
                    </a:p>
                  </p:txBody>
                </p:sp>
              </p:grpSp>
            </p:grpSp>
          </p:grpSp>
          <p:sp>
            <p:nvSpPr>
              <p:cNvPr id="3090" name="AutoShape 260"/>
              <p:cNvSpPr>
                <a:spLocks noChangeArrowheads="1"/>
              </p:cNvSpPr>
              <p:nvPr/>
            </p:nvSpPr>
            <p:spPr bwMode="auto">
              <a:xfrm>
                <a:off x="3631" y="1825"/>
                <a:ext cx="319" cy="211"/>
              </a:xfrm>
              <a:prstGeom prst="roundRect">
                <a:avLst>
                  <a:gd name="adj" fmla="val 12329"/>
                </a:avLst>
              </a:prstGeom>
              <a:solidFill>
                <a:srgbClr val="C0C0C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s-ES" altLang="es-MX"/>
              </a:p>
            </p:txBody>
          </p:sp>
          <p:sp>
            <p:nvSpPr>
              <p:cNvPr id="3091" name="AutoShape 261"/>
              <p:cNvSpPr>
                <a:spLocks noChangeArrowheads="1"/>
              </p:cNvSpPr>
              <p:nvPr/>
            </p:nvSpPr>
            <p:spPr bwMode="auto">
              <a:xfrm>
                <a:off x="3668" y="1849"/>
                <a:ext cx="244" cy="162"/>
              </a:xfrm>
              <a:prstGeom prst="roundRect">
                <a:avLst>
                  <a:gd name="adj" fmla="val 11792"/>
                </a:avLst>
              </a:prstGeom>
              <a:solidFill>
                <a:srgbClr val="80808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s-ES" altLang="es-MX"/>
              </a:p>
            </p:txBody>
          </p:sp>
          <p:sp>
            <p:nvSpPr>
              <p:cNvPr id="3092" name="AutoShape 262"/>
              <p:cNvSpPr>
                <a:spLocks noChangeArrowheads="1"/>
              </p:cNvSpPr>
              <p:nvPr/>
            </p:nvSpPr>
            <p:spPr bwMode="auto">
              <a:xfrm>
                <a:off x="3682" y="1859"/>
                <a:ext cx="216" cy="142"/>
              </a:xfrm>
              <a:prstGeom prst="roundRect">
                <a:avLst>
                  <a:gd name="adj" fmla="val 12019"/>
                </a:avLst>
              </a:prstGeom>
              <a:solidFill>
                <a:schemeClr val="bg1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s-ES" altLang="es-MX"/>
              </a:p>
            </p:txBody>
          </p:sp>
          <p:grpSp>
            <p:nvGrpSpPr>
              <p:cNvPr id="3093" name="Group 267"/>
              <p:cNvGrpSpPr>
                <a:grpSpLocks/>
              </p:cNvGrpSpPr>
              <p:nvPr/>
            </p:nvGrpSpPr>
            <p:grpSpPr bwMode="auto">
              <a:xfrm>
                <a:off x="3660" y="2040"/>
                <a:ext cx="269" cy="40"/>
                <a:chOff x="3660" y="2040"/>
                <a:chExt cx="269" cy="40"/>
              </a:xfrm>
            </p:grpSpPr>
            <p:grpSp>
              <p:nvGrpSpPr>
                <p:cNvPr id="3095" name="Group 265"/>
                <p:cNvGrpSpPr>
                  <a:grpSpLocks/>
                </p:cNvGrpSpPr>
                <p:nvPr/>
              </p:nvGrpSpPr>
              <p:grpSpPr bwMode="auto">
                <a:xfrm>
                  <a:off x="3660" y="2056"/>
                  <a:ext cx="269" cy="24"/>
                  <a:chOff x="3660" y="2056"/>
                  <a:chExt cx="269" cy="24"/>
                </a:xfrm>
              </p:grpSpPr>
              <p:sp>
                <p:nvSpPr>
                  <p:cNvPr id="3097" name="Freeform 263"/>
                  <p:cNvSpPr>
                    <a:spLocks/>
                  </p:cNvSpPr>
                  <p:nvPr/>
                </p:nvSpPr>
                <p:spPr bwMode="auto">
                  <a:xfrm>
                    <a:off x="3660" y="2056"/>
                    <a:ext cx="269" cy="19"/>
                  </a:xfrm>
                  <a:custGeom>
                    <a:avLst/>
                    <a:gdLst>
                      <a:gd name="T0" fmla="*/ 0 w 269"/>
                      <a:gd name="T1" fmla="*/ 18 h 19"/>
                      <a:gd name="T2" fmla="*/ 268 w 269"/>
                      <a:gd name="T3" fmla="*/ 18 h 19"/>
                      <a:gd name="T4" fmla="*/ 253 w 269"/>
                      <a:gd name="T5" fmla="*/ 0 h 19"/>
                      <a:gd name="T6" fmla="*/ 16 w 269"/>
                      <a:gd name="T7" fmla="*/ 0 h 19"/>
                      <a:gd name="T8" fmla="*/ 0 w 269"/>
                      <a:gd name="T9" fmla="*/ 18 h 1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69"/>
                      <a:gd name="T16" fmla="*/ 0 h 19"/>
                      <a:gd name="T17" fmla="*/ 269 w 269"/>
                      <a:gd name="T18" fmla="*/ 19 h 1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69" h="19">
                        <a:moveTo>
                          <a:pt x="0" y="18"/>
                        </a:moveTo>
                        <a:lnTo>
                          <a:pt x="268" y="18"/>
                        </a:lnTo>
                        <a:lnTo>
                          <a:pt x="253" y="0"/>
                        </a:lnTo>
                        <a:lnTo>
                          <a:pt x="16" y="0"/>
                        </a:lnTo>
                        <a:lnTo>
                          <a:pt x="0" y="18"/>
                        </a:lnTo>
                      </a:path>
                    </a:pathLst>
                  </a:custGeom>
                  <a:solidFill>
                    <a:srgbClr val="C0C0C0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3098" name="Rectangle 264"/>
                  <p:cNvSpPr>
                    <a:spLocks noChangeArrowheads="1"/>
                  </p:cNvSpPr>
                  <p:nvPr/>
                </p:nvSpPr>
                <p:spPr bwMode="auto">
                  <a:xfrm>
                    <a:off x="3664" y="2077"/>
                    <a:ext cx="253" cy="3"/>
                  </a:xfrm>
                  <a:prstGeom prst="rect">
                    <a:avLst/>
                  </a:prstGeom>
                  <a:solidFill>
                    <a:srgbClr val="C0C0C0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sz="1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sz="1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sz="1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sz="1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s-ES" altLang="es-MX"/>
                  </a:p>
                </p:txBody>
              </p:sp>
            </p:grpSp>
            <p:sp>
              <p:nvSpPr>
                <p:cNvPr id="3096" name="Freeform 266"/>
                <p:cNvSpPr>
                  <a:spLocks/>
                </p:cNvSpPr>
                <p:nvPr/>
              </p:nvSpPr>
              <p:spPr bwMode="auto">
                <a:xfrm>
                  <a:off x="3722" y="2040"/>
                  <a:ext cx="144" cy="34"/>
                </a:xfrm>
                <a:custGeom>
                  <a:avLst/>
                  <a:gdLst>
                    <a:gd name="T0" fmla="*/ 0 w 144"/>
                    <a:gd name="T1" fmla="*/ 19 h 34"/>
                    <a:gd name="T2" fmla="*/ 0 w 144"/>
                    <a:gd name="T3" fmla="*/ 0 h 34"/>
                    <a:gd name="T4" fmla="*/ 143 w 144"/>
                    <a:gd name="T5" fmla="*/ 0 h 34"/>
                    <a:gd name="T6" fmla="*/ 143 w 144"/>
                    <a:gd name="T7" fmla="*/ 19 h 34"/>
                    <a:gd name="T8" fmla="*/ 142 w 144"/>
                    <a:gd name="T9" fmla="*/ 21 h 34"/>
                    <a:gd name="T10" fmla="*/ 141 w 144"/>
                    <a:gd name="T11" fmla="*/ 22 h 34"/>
                    <a:gd name="T12" fmla="*/ 138 w 144"/>
                    <a:gd name="T13" fmla="*/ 24 h 34"/>
                    <a:gd name="T14" fmla="*/ 135 w 144"/>
                    <a:gd name="T15" fmla="*/ 25 h 34"/>
                    <a:gd name="T16" fmla="*/ 131 w 144"/>
                    <a:gd name="T17" fmla="*/ 27 h 34"/>
                    <a:gd name="T18" fmla="*/ 127 w 144"/>
                    <a:gd name="T19" fmla="*/ 28 h 34"/>
                    <a:gd name="T20" fmla="*/ 123 w 144"/>
                    <a:gd name="T21" fmla="*/ 29 h 34"/>
                    <a:gd name="T22" fmla="*/ 117 w 144"/>
                    <a:gd name="T23" fmla="*/ 30 h 34"/>
                    <a:gd name="T24" fmla="*/ 113 w 144"/>
                    <a:gd name="T25" fmla="*/ 31 h 34"/>
                    <a:gd name="T26" fmla="*/ 105 w 144"/>
                    <a:gd name="T27" fmla="*/ 32 h 34"/>
                    <a:gd name="T28" fmla="*/ 99 w 144"/>
                    <a:gd name="T29" fmla="*/ 32 h 34"/>
                    <a:gd name="T30" fmla="*/ 93 w 144"/>
                    <a:gd name="T31" fmla="*/ 33 h 34"/>
                    <a:gd name="T32" fmla="*/ 86 w 144"/>
                    <a:gd name="T33" fmla="*/ 33 h 34"/>
                    <a:gd name="T34" fmla="*/ 78 w 144"/>
                    <a:gd name="T35" fmla="*/ 33 h 34"/>
                    <a:gd name="T36" fmla="*/ 68 w 144"/>
                    <a:gd name="T37" fmla="*/ 33 h 34"/>
                    <a:gd name="T38" fmla="*/ 59 w 144"/>
                    <a:gd name="T39" fmla="*/ 33 h 34"/>
                    <a:gd name="T40" fmla="*/ 50 w 144"/>
                    <a:gd name="T41" fmla="*/ 33 h 34"/>
                    <a:gd name="T42" fmla="*/ 42 w 144"/>
                    <a:gd name="T43" fmla="*/ 32 h 34"/>
                    <a:gd name="T44" fmla="*/ 36 w 144"/>
                    <a:gd name="T45" fmla="*/ 32 h 34"/>
                    <a:gd name="T46" fmla="*/ 30 w 144"/>
                    <a:gd name="T47" fmla="*/ 31 h 34"/>
                    <a:gd name="T48" fmla="*/ 24 w 144"/>
                    <a:gd name="T49" fmla="*/ 30 h 34"/>
                    <a:gd name="T50" fmla="*/ 18 w 144"/>
                    <a:gd name="T51" fmla="*/ 28 h 34"/>
                    <a:gd name="T52" fmla="*/ 14 w 144"/>
                    <a:gd name="T53" fmla="*/ 27 h 34"/>
                    <a:gd name="T54" fmla="*/ 9 w 144"/>
                    <a:gd name="T55" fmla="*/ 26 h 34"/>
                    <a:gd name="T56" fmla="*/ 6 w 144"/>
                    <a:gd name="T57" fmla="*/ 25 h 34"/>
                    <a:gd name="T58" fmla="*/ 4 w 144"/>
                    <a:gd name="T59" fmla="*/ 23 h 34"/>
                    <a:gd name="T60" fmla="*/ 2 w 144"/>
                    <a:gd name="T61" fmla="*/ 22 h 34"/>
                    <a:gd name="T62" fmla="*/ 1 w 144"/>
                    <a:gd name="T63" fmla="*/ 21 h 34"/>
                    <a:gd name="T64" fmla="*/ 0 w 144"/>
                    <a:gd name="T65" fmla="*/ 19 h 34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144"/>
                    <a:gd name="T100" fmla="*/ 0 h 34"/>
                    <a:gd name="T101" fmla="*/ 144 w 144"/>
                    <a:gd name="T102" fmla="*/ 34 h 34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144" h="34">
                      <a:moveTo>
                        <a:pt x="0" y="19"/>
                      </a:moveTo>
                      <a:lnTo>
                        <a:pt x="0" y="0"/>
                      </a:lnTo>
                      <a:lnTo>
                        <a:pt x="143" y="0"/>
                      </a:lnTo>
                      <a:lnTo>
                        <a:pt x="143" y="19"/>
                      </a:lnTo>
                      <a:lnTo>
                        <a:pt x="142" y="21"/>
                      </a:lnTo>
                      <a:lnTo>
                        <a:pt x="141" y="22"/>
                      </a:lnTo>
                      <a:lnTo>
                        <a:pt x="138" y="24"/>
                      </a:lnTo>
                      <a:lnTo>
                        <a:pt x="135" y="25"/>
                      </a:lnTo>
                      <a:lnTo>
                        <a:pt x="131" y="27"/>
                      </a:lnTo>
                      <a:lnTo>
                        <a:pt x="127" y="28"/>
                      </a:lnTo>
                      <a:lnTo>
                        <a:pt x="123" y="29"/>
                      </a:lnTo>
                      <a:lnTo>
                        <a:pt x="117" y="30"/>
                      </a:lnTo>
                      <a:lnTo>
                        <a:pt x="113" y="31"/>
                      </a:lnTo>
                      <a:lnTo>
                        <a:pt x="105" y="32"/>
                      </a:lnTo>
                      <a:lnTo>
                        <a:pt x="99" y="32"/>
                      </a:lnTo>
                      <a:lnTo>
                        <a:pt x="93" y="33"/>
                      </a:lnTo>
                      <a:lnTo>
                        <a:pt x="86" y="33"/>
                      </a:lnTo>
                      <a:lnTo>
                        <a:pt x="78" y="33"/>
                      </a:lnTo>
                      <a:lnTo>
                        <a:pt x="68" y="33"/>
                      </a:lnTo>
                      <a:lnTo>
                        <a:pt x="59" y="33"/>
                      </a:lnTo>
                      <a:lnTo>
                        <a:pt x="50" y="33"/>
                      </a:lnTo>
                      <a:lnTo>
                        <a:pt x="42" y="32"/>
                      </a:lnTo>
                      <a:lnTo>
                        <a:pt x="36" y="32"/>
                      </a:lnTo>
                      <a:lnTo>
                        <a:pt x="30" y="31"/>
                      </a:lnTo>
                      <a:lnTo>
                        <a:pt x="24" y="30"/>
                      </a:lnTo>
                      <a:lnTo>
                        <a:pt x="18" y="28"/>
                      </a:lnTo>
                      <a:lnTo>
                        <a:pt x="14" y="27"/>
                      </a:lnTo>
                      <a:lnTo>
                        <a:pt x="9" y="26"/>
                      </a:lnTo>
                      <a:lnTo>
                        <a:pt x="6" y="25"/>
                      </a:lnTo>
                      <a:lnTo>
                        <a:pt x="4" y="23"/>
                      </a:lnTo>
                      <a:lnTo>
                        <a:pt x="2" y="22"/>
                      </a:lnTo>
                      <a:lnTo>
                        <a:pt x="1" y="21"/>
                      </a:lnTo>
                      <a:lnTo>
                        <a:pt x="0" y="19"/>
                      </a:lnTo>
                    </a:path>
                  </a:pathLst>
                </a:custGeom>
                <a:solidFill>
                  <a:srgbClr val="C0C0C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sp>
            <p:nvSpPr>
              <p:cNvPr id="3094" name="Rectangle 268"/>
              <p:cNvSpPr>
                <a:spLocks noChangeArrowheads="1"/>
              </p:cNvSpPr>
              <p:nvPr/>
            </p:nvSpPr>
            <p:spPr bwMode="auto">
              <a:xfrm flipV="1">
                <a:off x="3905" y="2025"/>
                <a:ext cx="3" cy="12"/>
              </a:xfrm>
              <a:prstGeom prst="rect">
                <a:avLst/>
              </a:prstGeom>
              <a:solidFill>
                <a:srgbClr val="00800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s-ES" altLang="es-MX"/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Comando </a:t>
            </a:r>
            <a:r>
              <a:rPr lang="en-US" i="1" smtClean="0">
                <a:solidFill>
                  <a:srgbClr val="F35B1B"/>
                </a:solidFill>
              </a:rPr>
              <a:t>rmdir</a:t>
            </a:r>
          </a:p>
        </p:txBody>
      </p:sp>
      <p:sp>
        <p:nvSpPr>
          <p:cNvPr id="21507" name="AutoShape 3"/>
          <p:cNvSpPr>
            <a:spLocks noGrp="1" noChangeArrowheads="1"/>
          </p:cNvSpPr>
          <p:nvPr>
            <p:ph type="body" idx="1"/>
          </p:nvPr>
        </p:nvSpPr>
        <p:spPr>
          <a:xfrm>
            <a:off x="514350" y="1565275"/>
            <a:ext cx="8116888" cy="4946650"/>
          </a:xfrm>
          <a:noFill/>
        </p:spPr>
        <p:txBody>
          <a:bodyPr/>
          <a:lstStyle/>
          <a:p>
            <a:pPr>
              <a:buFontTx/>
              <a:buNone/>
            </a:pPr>
            <a:r>
              <a:rPr lang="en-US" altLang="es-MX" sz="2800" i="1" smtClean="0"/>
              <a:t>csh&gt;</a:t>
            </a:r>
            <a:r>
              <a:rPr lang="en-US" altLang="es-MX" sz="2800" smtClean="0"/>
              <a:t>pwd</a:t>
            </a:r>
            <a:br>
              <a:rPr lang="en-US" altLang="es-MX" sz="2800" smtClean="0"/>
            </a:br>
            <a:r>
              <a:rPr lang="en-US" altLang="es-MX" sz="2800" i="1" smtClean="0"/>
              <a:t>/usr/users/juan</a:t>
            </a:r>
          </a:p>
          <a:p>
            <a:pPr>
              <a:lnSpc>
                <a:spcPct val="95000"/>
              </a:lnSpc>
              <a:buFontTx/>
              <a:buNone/>
            </a:pPr>
            <a:r>
              <a:rPr lang="en-US" altLang="es-MX" sz="2800" i="1" smtClean="0"/>
              <a:t>csh&gt;</a:t>
            </a:r>
            <a:r>
              <a:rPr lang="en-US" altLang="es-MX" sz="2800" smtClean="0"/>
              <a:t>rmdir mail2 src1</a:t>
            </a:r>
          </a:p>
          <a:p>
            <a:pPr>
              <a:lnSpc>
                <a:spcPct val="95000"/>
              </a:lnSpc>
              <a:buFontTx/>
              <a:buNone/>
            </a:pPr>
            <a:r>
              <a:rPr lang="en-US" altLang="es-MX" sz="2800" i="1" smtClean="0"/>
              <a:t>csh&gt;</a:t>
            </a:r>
            <a:r>
              <a:rPr lang="en-US" altLang="es-MX" sz="2800" smtClean="0"/>
              <a:t>rmdir proy</a:t>
            </a:r>
            <a:br>
              <a:rPr lang="en-US" altLang="es-MX" sz="2800" smtClean="0"/>
            </a:br>
            <a:r>
              <a:rPr lang="en-US" altLang="es-MX" sz="2800" smtClean="0"/>
              <a:t> </a:t>
            </a:r>
            <a:r>
              <a:rPr lang="en-US" altLang="es-MX" sz="2800" i="1" smtClean="0"/>
              <a:t>rmdir: proy: Directory not empty</a:t>
            </a:r>
            <a:endParaRPr lang="en-US" altLang="es-MX" sz="2800" smtClean="0"/>
          </a:p>
          <a:p>
            <a:pPr>
              <a:lnSpc>
                <a:spcPct val="95000"/>
              </a:lnSpc>
              <a:buFontTx/>
              <a:buNone/>
            </a:pPr>
            <a:r>
              <a:rPr lang="en-US" altLang="es-MX" sz="2800" i="1" smtClean="0"/>
              <a:t>csh&gt;</a:t>
            </a:r>
            <a:r>
              <a:rPr lang="en-US" altLang="es-MX" sz="2800" smtClean="0"/>
              <a:t>rmdir -p otros/informes/proy</a:t>
            </a:r>
          </a:p>
          <a:p>
            <a:pPr>
              <a:lnSpc>
                <a:spcPct val="95000"/>
              </a:lnSpc>
              <a:buFontTx/>
              <a:buNone/>
            </a:pPr>
            <a:r>
              <a:rPr lang="en-US" altLang="es-MX" sz="2800" smtClean="0"/>
              <a:t>          ……………..</a:t>
            </a:r>
          </a:p>
          <a:p>
            <a:pPr>
              <a:lnSpc>
                <a:spcPct val="95000"/>
              </a:lnSpc>
              <a:buFontTx/>
              <a:buNone/>
            </a:pPr>
            <a:r>
              <a:rPr lang="en-US" altLang="es-MX" sz="2800" i="1" smtClean="0"/>
              <a:t>csh&gt;</a:t>
            </a:r>
            <a:r>
              <a:rPr lang="en-US" altLang="es-MX" sz="2800" smtClean="0"/>
              <a:t>ls -R</a:t>
            </a:r>
            <a:r>
              <a:rPr lang="en-US" altLang="es-MX" sz="2800" i="1" smtClean="0"/>
              <a:t/>
            </a:r>
            <a:br>
              <a:rPr lang="en-US" altLang="es-MX" sz="2800" i="1" smtClean="0"/>
            </a:br>
            <a:r>
              <a:rPr lang="en-US" altLang="es-MX" sz="2800" i="1" smtClean="0"/>
              <a:t>memo  proy</a:t>
            </a:r>
            <a:br>
              <a:rPr lang="en-US" altLang="es-MX" sz="2800" i="1" smtClean="0"/>
            </a:br>
            <a:r>
              <a:rPr lang="en-US" altLang="es-MX" sz="2800" i="1" smtClean="0"/>
              <a:t>./proy:</a:t>
            </a:r>
            <a:br>
              <a:rPr lang="en-US" altLang="es-MX" sz="2800" i="1" smtClean="0"/>
            </a:br>
            <a:r>
              <a:rPr lang="en-US" altLang="es-MX" sz="2800" i="1" smtClean="0"/>
              <a:t>fase3.c main.c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7388" y="762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mtClean="0"/>
              <a:t>Comando </a:t>
            </a:r>
            <a:r>
              <a:rPr lang="en-US" i="1" smtClean="0">
                <a:solidFill>
                  <a:srgbClr val="F35B1B"/>
                </a:solidFill>
              </a:rPr>
              <a:t>date</a:t>
            </a:r>
          </a:p>
        </p:txBody>
      </p:sp>
      <p:sp>
        <p:nvSpPr>
          <p:cNvPr id="22531" name="AutoShape 3"/>
          <p:cNvSpPr>
            <a:spLocks noGrp="1" noChangeArrowheads="1"/>
          </p:cNvSpPr>
          <p:nvPr>
            <p:ph type="body" idx="1"/>
          </p:nvPr>
        </p:nvSpPr>
        <p:spPr>
          <a:xfrm>
            <a:off x="596900" y="1971675"/>
            <a:ext cx="7951788" cy="2647950"/>
          </a:xfrm>
          <a:noFill/>
        </p:spPr>
        <p:txBody>
          <a:bodyPr/>
          <a:lstStyle/>
          <a:p>
            <a:pPr marL="476250" indent="-476250" defTabSz="1428750">
              <a:buFontTx/>
              <a:buNone/>
            </a:pPr>
            <a:r>
              <a:rPr lang="en-US" altLang="es-MX" sz="2600" i="1" smtClean="0"/>
              <a:t>csh</a:t>
            </a:r>
            <a:r>
              <a:rPr lang="en-US" altLang="es-MX" sz="2600" smtClean="0"/>
              <a:t>&gt; date</a:t>
            </a:r>
            <a:r>
              <a:rPr lang="en-US" altLang="es-MX" sz="2600" i="1" smtClean="0"/>
              <a:t/>
            </a:r>
            <a:br>
              <a:rPr lang="en-US" altLang="es-MX" sz="2600" i="1" smtClean="0"/>
            </a:br>
            <a:r>
              <a:rPr lang="en-US" altLang="es-MX" sz="2600" i="1" smtClean="0"/>
              <a:t>Tue Sep 22 10:25:33 1997</a:t>
            </a:r>
            <a:br>
              <a:rPr lang="en-US" altLang="es-MX" sz="2600" i="1" smtClean="0"/>
            </a:br>
            <a:endParaRPr lang="en-US" altLang="es-MX" sz="2600" smtClean="0"/>
          </a:p>
          <a:p>
            <a:pPr marL="476250" indent="-476250" defTabSz="1428750">
              <a:buFontTx/>
              <a:buNone/>
            </a:pPr>
            <a:r>
              <a:rPr lang="en-US" altLang="es-MX" sz="2600" i="1" smtClean="0"/>
              <a:t>csh&gt; </a:t>
            </a:r>
            <a:r>
              <a:rPr lang="en-US" altLang="es-MX" sz="2600" smtClean="0"/>
              <a:t>date ‘+Son las %H:%M del %d de %b de 19%y’</a:t>
            </a:r>
            <a:br>
              <a:rPr lang="en-US" altLang="es-MX" sz="2600" smtClean="0"/>
            </a:br>
            <a:r>
              <a:rPr lang="en-US" altLang="es-MX" sz="2600" i="1" smtClean="0"/>
              <a:t>Son las 10:25 del 22 de Sep de 1997 </a:t>
            </a:r>
            <a:br>
              <a:rPr lang="en-US" altLang="es-MX" sz="2600" i="1" smtClean="0"/>
            </a:br>
            <a:endParaRPr lang="en-US" altLang="es-MX" sz="2600" i="1" smtClean="0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7388" y="762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mtClean="0"/>
              <a:t>Comando </a:t>
            </a:r>
            <a:r>
              <a:rPr lang="en-US" i="1" smtClean="0">
                <a:solidFill>
                  <a:srgbClr val="F35B1B"/>
                </a:solidFill>
              </a:rPr>
              <a:t>cal</a:t>
            </a:r>
          </a:p>
        </p:txBody>
      </p:sp>
      <p:sp>
        <p:nvSpPr>
          <p:cNvPr id="23555" name="AutoShape 3"/>
          <p:cNvSpPr>
            <a:spLocks noGrp="1" noChangeArrowheads="1"/>
          </p:cNvSpPr>
          <p:nvPr>
            <p:ph type="body" idx="1"/>
          </p:nvPr>
        </p:nvSpPr>
        <p:spPr>
          <a:xfrm>
            <a:off x="561975" y="1282700"/>
            <a:ext cx="8174038" cy="5124450"/>
          </a:xfrm>
          <a:noFill/>
        </p:spPr>
        <p:txBody>
          <a:bodyPr/>
          <a:lstStyle/>
          <a:p>
            <a:pPr marL="571500" indent="-571500" defTabSz="762000">
              <a:buFontTx/>
              <a:buNone/>
              <a:tabLst>
                <a:tab pos="1428750" algn="l"/>
              </a:tabLst>
            </a:pPr>
            <a:r>
              <a:rPr lang="en-US" altLang="es-MX" sz="2400" i="1" smtClean="0"/>
              <a:t>csh</a:t>
            </a:r>
            <a:r>
              <a:rPr lang="en-US" altLang="es-MX" sz="2400" smtClean="0"/>
              <a:t>&gt; </a:t>
            </a:r>
            <a:r>
              <a:rPr lang="en-US" altLang="es-MX" sz="2400" i="1" smtClean="0"/>
              <a:t>cal</a:t>
            </a:r>
            <a:endParaRPr lang="en-US" altLang="es-MX" smtClean="0"/>
          </a:p>
          <a:p>
            <a:pPr marL="762000" lvl="1" indent="0" defTabSz="762000">
              <a:buFontTx/>
              <a:buNone/>
              <a:tabLst>
                <a:tab pos="1428750" algn="l"/>
              </a:tabLst>
            </a:pPr>
            <a:r>
              <a:rPr lang="en-US" altLang="es-MX" sz="2000" smtClean="0"/>
              <a:t>			September 1995</a:t>
            </a:r>
            <a:endParaRPr lang="en-US" altLang="es-MX" smtClean="0"/>
          </a:p>
          <a:p>
            <a:pPr marL="762000" lvl="1" indent="0" defTabSz="762000">
              <a:buFontTx/>
              <a:buNone/>
              <a:tabLst>
                <a:tab pos="1428750" algn="l"/>
              </a:tabLst>
            </a:pPr>
            <a:r>
              <a:rPr lang="en-US" altLang="es-MX" sz="2000" i="1" smtClean="0"/>
              <a:t> S    	M 	Tu	  W 	Th	  F	  S</a:t>
            </a:r>
            <a:br>
              <a:rPr lang="en-US" altLang="es-MX" sz="2000" i="1" smtClean="0"/>
            </a:br>
            <a:r>
              <a:rPr lang="en-US" altLang="es-MX" sz="2000" i="1" smtClean="0"/>
              <a:t>						  1	  2</a:t>
            </a:r>
          </a:p>
          <a:p>
            <a:pPr marL="762000" lvl="1" indent="0" defTabSz="762000">
              <a:buFontTx/>
              <a:buNone/>
              <a:tabLst>
                <a:tab pos="1428750" algn="l"/>
              </a:tabLst>
            </a:pPr>
            <a:r>
              <a:rPr lang="en-US" altLang="es-MX" sz="2000" i="1" smtClean="0"/>
              <a:t>  3	  4 	  5	  6	  7	  8	  9</a:t>
            </a:r>
            <a:br>
              <a:rPr lang="en-US" altLang="es-MX" sz="2000" i="1" smtClean="0"/>
            </a:br>
            <a:r>
              <a:rPr lang="en-US" altLang="es-MX" sz="2000" i="1" smtClean="0"/>
              <a:t>10	11	12	13	14	15	16</a:t>
            </a:r>
          </a:p>
          <a:p>
            <a:pPr marL="762000" lvl="1" indent="0" defTabSz="762000">
              <a:buFontTx/>
              <a:buNone/>
              <a:tabLst>
                <a:tab pos="1428750" algn="l"/>
              </a:tabLst>
            </a:pPr>
            <a:r>
              <a:rPr lang="en-US" altLang="es-MX" sz="2000" i="1" smtClean="0"/>
              <a:t>17	18	19	20	21	22	23</a:t>
            </a:r>
            <a:br>
              <a:rPr lang="en-US" altLang="es-MX" sz="2000" i="1" smtClean="0"/>
            </a:br>
            <a:r>
              <a:rPr lang="en-US" altLang="es-MX" sz="2000" i="1" smtClean="0"/>
              <a:t>24	25	26	27	28	29	30</a:t>
            </a:r>
          </a:p>
          <a:p>
            <a:pPr marL="571500" indent="-571500" defTabSz="762000">
              <a:buFontTx/>
              <a:buNone/>
              <a:tabLst>
                <a:tab pos="1428750" algn="l"/>
              </a:tabLst>
            </a:pPr>
            <a:endParaRPr lang="en-US" altLang="es-MX" sz="2000" i="1" smtClean="0"/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7388" y="762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mtClean="0"/>
              <a:t>Comando </a:t>
            </a:r>
            <a:r>
              <a:rPr lang="en-US" i="1" smtClean="0">
                <a:solidFill>
                  <a:srgbClr val="F35B1B"/>
                </a:solidFill>
              </a:rPr>
              <a:t>cal</a:t>
            </a:r>
          </a:p>
        </p:txBody>
      </p:sp>
      <p:sp>
        <p:nvSpPr>
          <p:cNvPr id="24579" name="AutoShape 3"/>
          <p:cNvSpPr>
            <a:spLocks noGrp="1" noChangeArrowheads="1"/>
          </p:cNvSpPr>
          <p:nvPr>
            <p:ph type="body" idx="1"/>
          </p:nvPr>
        </p:nvSpPr>
        <p:spPr>
          <a:xfrm>
            <a:off x="561975" y="1647825"/>
            <a:ext cx="8174038" cy="4394200"/>
          </a:xfrm>
          <a:noFill/>
        </p:spPr>
        <p:txBody>
          <a:bodyPr/>
          <a:lstStyle/>
          <a:p>
            <a:pPr marL="571500" indent="-571500" defTabSz="762000">
              <a:buFontTx/>
              <a:buNone/>
              <a:tabLst>
                <a:tab pos="1428750" algn="l"/>
              </a:tabLst>
            </a:pPr>
            <a:r>
              <a:rPr lang="en-US" altLang="es-MX" sz="2000" i="1" smtClean="0"/>
              <a:t>csh</a:t>
            </a:r>
            <a:r>
              <a:rPr lang="en-US" altLang="es-MX" sz="2000" smtClean="0"/>
              <a:t>&gt; </a:t>
            </a:r>
            <a:r>
              <a:rPr lang="en-US" altLang="es-MX" sz="2000" i="1" smtClean="0"/>
              <a:t>cal 7 1963</a:t>
            </a:r>
            <a:endParaRPr lang="en-US" altLang="es-MX" i="1" smtClean="0"/>
          </a:p>
          <a:p>
            <a:pPr marL="762000" lvl="1" indent="0" defTabSz="762000">
              <a:buFontTx/>
              <a:buNone/>
              <a:tabLst>
                <a:tab pos="1428750" algn="l"/>
              </a:tabLst>
            </a:pPr>
            <a:r>
              <a:rPr lang="en-US" altLang="es-MX" sz="2000" i="1" smtClean="0"/>
              <a:t>			July 1963</a:t>
            </a:r>
          </a:p>
          <a:p>
            <a:pPr marL="762000" lvl="1" indent="0" defTabSz="762000">
              <a:buFontTx/>
              <a:buNone/>
              <a:tabLst>
                <a:tab pos="1428750" algn="l"/>
              </a:tabLst>
            </a:pPr>
            <a:r>
              <a:rPr lang="en-US" altLang="es-MX" sz="2000" i="1" smtClean="0"/>
              <a:t> S    	M 	Tu	  W 	Th	  F	  S</a:t>
            </a:r>
            <a:br>
              <a:rPr lang="en-US" altLang="es-MX" sz="2000" i="1" smtClean="0"/>
            </a:br>
            <a:r>
              <a:rPr lang="en-US" altLang="es-MX" sz="2000" i="1" smtClean="0"/>
              <a:t>	 1	 2 	  3 	  4 	  5 	  6</a:t>
            </a:r>
          </a:p>
          <a:p>
            <a:pPr marL="762000" lvl="1" indent="0" defTabSz="762000">
              <a:buFontTx/>
              <a:buNone/>
              <a:tabLst>
                <a:tab pos="1428750" algn="l"/>
              </a:tabLst>
            </a:pPr>
            <a:r>
              <a:rPr lang="en-US" altLang="es-MX" sz="2000" i="1" smtClean="0"/>
              <a:t>   7	 8	 9	10	11	12	13</a:t>
            </a:r>
            <a:br>
              <a:rPr lang="en-US" altLang="es-MX" sz="2000" i="1" smtClean="0"/>
            </a:br>
            <a:r>
              <a:rPr lang="en-US" altLang="es-MX" sz="2000" i="1" smtClean="0"/>
              <a:t>14	15	16	17	18	19	20</a:t>
            </a:r>
          </a:p>
          <a:p>
            <a:pPr marL="762000" lvl="1" indent="0" defTabSz="762000">
              <a:buFontTx/>
              <a:buNone/>
              <a:tabLst>
                <a:tab pos="1428750" algn="l"/>
              </a:tabLst>
            </a:pPr>
            <a:r>
              <a:rPr lang="en-US" altLang="es-MX" sz="2000" i="1" smtClean="0"/>
              <a:t>21	22	23	24	25	26	27</a:t>
            </a:r>
            <a:br>
              <a:rPr lang="en-US" altLang="es-MX" sz="2000" i="1" smtClean="0"/>
            </a:br>
            <a:r>
              <a:rPr lang="en-US" altLang="es-MX" sz="2000" i="1" smtClean="0"/>
              <a:t>28	29	30	31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728663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mtClean="0"/>
              <a:t>Usuarios en UNIX (1)</a:t>
            </a:r>
          </a:p>
        </p:txBody>
      </p:sp>
      <p:sp>
        <p:nvSpPr>
          <p:cNvPr id="4099" name="AutoShape 1027"/>
          <p:cNvSpPr>
            <a:spLocks noGrp="1" noChangeArrowheads="1"/>
          </p:cNvSpPr>
          <p:nvPr>
            <p:ph type="body" sz="half" idx="2"/>
          </p:nvPr>
        </p:nvSpPr>
        <p:spPr>
          <a:xfrm>
            <a:off x="555625" y="1116013"/>
            <a:ext cx="8262938" cy="5607050"/>
          </a:xfrm>
          <a:noFill/>
        </p:spPr>
        <p:txBody>
          <a:bodyPr/>
          <a:lstStyle/>
          <a:p>
            <a:r>
              <a:rPr lang="en-US" altLang="es-MX" sz="2800" smtClean="0"/>
              <a:t>Cada usuario es reconocido por el sistema mediante un identificador, el </a:t>
            </a:r>
            <a:r>
              <a:rPr lang="en-US" altLang="es-MX" sz="2800" i="1" smtClean="0"/>
              <a:t>uid</a:t>
            </a:r>
            <a:br>
              <a:rPr lang="en-US" altLang="es-MX" sz="2800" i="1" smtClean="0"/>
            </a:br>
            <a:endParaRPr lang="en-US" altLang="es-MX" sz="2800" i="1" smtClean="0"/>
          </a:p>
          <a:p>
            <a:r>
              <a:rPr lang="en-US" altLang="es-MX" sz="2800" smtClean="0"/>
              <a:t>Los comandos introducidos por los usuarios son interpretados por un programa especial, el </a:t>
            </a:r>
            <a:r>
              <a:rPr lang="en-US" altLang="es-MX" sz="2800" b="1" i="1" smtClean="0"/>
              <a:t>shell</a:t>
            </a:r>
            <a:r>
              <a:rPr lang="en-US" altLang="es-MX" sz="2800" i="1" smtClean="0"/>
              <a:t/>
            </a:r>
            <a:br>
              <a:rPr lang="en-US" altLang="es-MX" sz="2800" i="1" smtClean="0"/>
            </a:br>
            <a:endParaRPr lang="en-US" altLang="es-MX" sz="2800" smtClean="0"/>
          </a:p>
          <a:p>
            <a:r>
              <a:rPr lang="en-US" altLang="es-MX" sz="2800" smtClean="0"/>
              <a:t>Cada usuario puede pertenecer a uno o más grupos de usuarios</a:t>
            </a:r>
            <a:br>
              <a:rPr lang="en-US" altLang="es-MX" sz="2800" smtClean="0"/>
            </a:br>
            <a:endParaRPr lang="en-US" altLang="es-MX" sz="2800" smtClean="0"/>
          </a:p>
          <a:p>
            <a:r>
              <a:rPr lang="en-US" altLang="es-MX" sz="2800" smtClean="0"/>
              <a:t>Se distingue un usuario especial llamado </a:t>
            </a:r>
            <a:r>
              <a:rPr lang="en-US" altLang="es-MX" sz="2800" i="1" smtClean="0"/>
              <a:t>root (</a:t>
            </a:r>
            <a:r>
              <a:rPr lang="en-US" altLang="es-MX" sz="2800" b="1" i="1" smtClean="0"/>
              <a:t>/</a:t>
            </a:r>
            <a:r>
              <a:rPr lang="en-US" altLang="es-MX" sz="2800" i="1" smtClean="0"/>
              <a:t>) ó superusuario, </a:t>
            </a:r>
            <a:r>
              <a:rPr lang="en-US" altLang="es-MX" sz="2800" smtClean="0"/>
              <a:t>que</a:t>
            </a:r>
            <a:r>
              <a:rPr lang="en-US" altLang="es-MX" sz="2800" i="1" smtClean="0"/>
              <a:t> </a:t>
            </a:r>
            <a:r>
              <a:rPr lang="en-US" altLang="es-MX" sz="2800" smtClean="0"/>
              <a:t>administra el sistema, y cuenta con privilegios únicos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Usuarios en UNIX (2)</a:t>
            </a:r>
          </a:p>
        </p:txBody>
      </p:sp>
      <p:sp>
        <p:nvSpPr>
          <p:cNvPr id="5123" name="AutoShape 1027"/>
          <p:cNvSpPr>
            <a:spLocks noGrp="1" noChangeArrowheads="1"/>
          </p:cNvSpPr>
          <p:nvPr>
            <p:ph type="body" idx="1"/>
          </p:nvPr>
        </p:nvSpPr>
        <p:spPr>
          <a:xfrm>
            <a:off x="481013" y="1445503"/>
            <a:ext cx="8185150" cy="5189369"/>
          </a:xfrm>
          <a:noFill/>
        </p:spPr>
        <p:txBody>
          <a:bodyPr/>
          <a:lstStyle/>
          <a:p>
            <a:r>
              <a:rPr lang="en-US" altLang="es-MX" sz="2800" dirty="0" smtClean="0"/>
              <a:t>Al </a:t>
            </a:r>
            <a:r>
              <a:rPr lang="en-US" altLang="es-MX" sz="2800" dirty="0" err="1" smtClean="0"/>
              <a:t>dar</a:t>
            </a:r>
            <a:r>
              <a:rPr lang="en-US" altLang="es-MX" sz="2800" dirty="0" smtClean="0"/>
              <a:t> de </a:t>
            </a:r>
            <a:r>
              <a:rPr lang="en-US" altLang="es-MX" sz="2800" dirty="0" err="1" smtClean="0"/>
              <a:t>alta</a:t>
            </a:r>
            <a:r>
              <a:rPr lang="en-US" altLang="es-MX" sz="2800" dirty="0" smtClean="0"/>
              <a:t> un </a:t>
            </a:r>
            <a:r>
              <a:rPr lang="en-US" altLang="es-MX" sz="2800" dirty="0" err="1" smtClean="0"/>
              <a:t>usuario</a:t>
            </a:r>
            <a:r>
              <a:rPr lang="en-US" altLang="es-MX" sz="2800" dirty="0" smtClean="0"/>
              <a:t> </a:t>
            </a:r>
            <a:r>
              <a:rPr lang="en-US" altLang="es-MX" sz="2800" dirty="0" err="1" smtClean="0"/>
              <a:t>en</a:t>
            </a:r>
            <a:r>
              <a:rPr lang="en-US" altLang="es-MX" sz="2800" dirty="0" smtClean="0"/>
              <a:t> el </a:t>
            </a:r>
            <a:r>
              <a:rPr lang="en-US" altLang="es-MX" sz="2800" dirty="0" err="1" smtClean="0"/>
              <a:t>sistema</a:t>
            </a:r>
            <a:r>
              <a:rPr lang="en-US" altLang="es-MX" sz="2800" dirty="0" smtClean="0"/>
              <a:t> se define:</a:t>
            </a:r>
          </a:p>
          <a:p>
            <a:pPr marL="1042988" lvl="1" indent="-558800">
              <a:buFont typeface="Wingdings" pitchFamily="2" charset="2"/>
              <a:buChar char="ü"/>
            </a:pPr>
            <a:r>
              <a:rPr lang="en-US" altLang="es-MX" sz="2800" dirty="0" smtClean="0"/>
              <a:t>El </a:t>
            </a:r>
            <a:r>
              <a:rPr lang="en-US" altLang="es-MX" sz="2800" dirty="0" err="1" smtClean="0"/>
              <a:t>identificador</a:t>
            </a:r>
            <a:r>
              <a:rPr lang="en-US" altLang="es-MX" sz="2800" dirty="0" smtClean="0"/>
              <a:t> de la </a:t>
            </a:r>
            <a:r>
              <a:rPr lang="en-US" altLang="es-MX" sz="2800" dirty="0" err="1" smtClean="0"/>
              <a:t>cuenta</a:t>
            </a:r>
            <a:r>
              <a:rPr lang="en-US" altLang="es-MX" sz="2800" dirty="0" smtClean="0"/>
              <a:t>: UN</a:t>
            </a:r>
          </a:p>
          <a:p>
            <a:pPr marL="1042988" lvl="1" indent="-558800">
              <a:buFont typeface="Wingdings" pitchFamily="2" charset="2"/>
              <a:buChar char="ü"/>
            </a:pPr>
            <a:r>
              <a:rPr lang="en-US" altLang="es-MX" sz="2800" dirty="0" smtClean="0"/>
              <a:t>El </a:t>
            </a:r>
            <a:r>
              <a:rPr lang="en-US" altLang="es-MX" sz="2800" dirty="0" err="1" smtClean="0"/>
              <a:t>número</a:t>
            </a:r>
            <a:r>
              <a:rPr lang="en-US" altLang="es-MX" sz="2800" dirty="0" smtClean="0"/>
              <a:t> del </a:t>
            </a:r>
            <a:r>
              <a:rPr lang="en-US" altLang="es-MX" sz="2800" dirty="0" err="1" smtClean="0"/>
              <a:t>identificador</a:t>
            </a:r>
            <a:r>
              <a:rPr lang="en-US" altLang="es-MX" sz="2800" dirty="0" smtClean="0"/>
              <a:t>: UID</a:t>
            </a:r>
          </a:p>
          <a:p>
            <a:pPr marL="1042988" lvl="1" indent="-558800">
              <a:buFont typeface="Wingdings" pitchFamily="2" charset="2"/>
              <a:buChar char="ü"/>
            </a:pPr>
            <a:r>
              <a:rPr lang="en-US" altLang="es-MX" sz="2800" dirty="0" smtClean="0"/>
              <a:t>Una </a:t>
            </a:r>
            <a:r>
              <a:rPr lang="en-US" altLang="es-MX" sz="2800" dirty="0" err="1" smtClean="0"/>
              <a:t>contraseña</a:t>
            </a:r>
            <a:r>
              <a:rPr lang="en-US" altLang="es-MX" sz="2800" dirty="0" smtClean="0"/>
              <a:t>: password</a:t>
            </a:r>
          </a:p>
          <a:p>
            <a:pPr marL="1042988" lvl="1" indent="-558800">
              <a:buFont typeface="Wingdings" pitchFamily="2" charset="2"/>
              <a:buChar char="ü"/>
            </a:pPr>
            <a:r>
              <a:rPr lang="en-US" altLang="es-MX" sz="2800" dirty="0" smtClean="0"/>
              <a:t>Su </a:t>
            </a:r>
            <a:r>
              <a:rPr lang="en-US" altLang="es-MX" sz="2800" dirty="0" err="1" smtClean="0"/>
              <a:t>directorio</a:t>
            </a:r>
            <a:r>
              <a:rPr lang="en-US" altLang="es-MX" sz="2800" dirty="0" smtClean="0"/>
              <a:t> base (</a:t>
            </a:r>
            <a:r>
              <a:rPr lang="en-US" altLang="es-MX" sz="2800" i="1" dirty="0" smtClean="0"/>
              <a:t>home</a:t>
            </a:r>
            <a:r>
              <a:rPr lang="en-US" altLang="es-MX" sz="2800" dirty="0" smtClean="0"/>
              <a:t>) </a:t>
            </a:r>
            <a:r>
              <a:rPr lang="en-US" altLang="es-MX" sz="2800" dirty="0" err="1" smtClean="0"/>
              <a:t>en</a:t>
            </a:r>
            <a:r>
              <a:rPr lang="en-US" altLang="es-MX" sz="2800" dirty="0" smtClean="0"/>
              <a:t> el </a:t>
            </a:r>
            <a:r>
              <a:rPr lang="en-US" altLang="es-MX" sz="2800" dirty="0" err="1" smtClean="0"/>
              <a:t>sistema</a:t>
            </a:r>
            <a:r>
              <a:rPr lang="en-US" altLang="es-MX" sz="2800" dirty="0" smtClean="0"/>
              <a:t> de </a:t>
            </a:r>
            <a:r>
              <a:rPr lang="en-US" altLang="es-MX" sz="2800" dirty="0" err="1" smtClean="0"/>
              <a:t>archivos</a:t>
            </a:r>
            <a:endParaRPr lang="en-US" altLang="es-MX" sz="2800" dirty="0" smtClean="0"/>
          </a:p>
          <a:p>
            <a:pPr marL="1042988" lvl="1" indent="-558800">
              <a:buFont typeface="Wingdings" pitchFamily="2" charset="2"/>
              <a:buChar char="ü"/>
            </a:pPr>
            <a:r>
              <a:rPr lang="en-US" altLang="es-MX" sz="2800" dirty="0" smtClean="0"/>
              <a:t>El </a:t>
            </a:r>
            <a:r>
              <a:rPr lang="en-US" altLang="es-MX" sz="2800" dirty="0" err="1" smtClean="0"/>
              <a:t>intérprete</a:t>
            </a:r>
            <a:r>
              <a:rPr lang="en-US" altLang="es-MX" sz="2800" dirty="0" smtClean="0"/>
              <a:t> de </a:t>
            </a:r>
            <a:r>
              <a:rPr lang="en-US" altLang="es-MX" sz="2800" dirty="0" err="1" smtClean="0"/>
              <a:t>comandos</a:t>
            </a:r>
            <a:r>
              <a:rPr lang="en-US" altLang="es-MX" sz="2800" dirty="0" smtClean="0"/>
              <a:t> que </a:t>
            </a:r>
            <a:r>
              <a:rPr lang="en-US" altLang="es-MX" sz="2800" dirty="0" err="1" smtClean="0"/>
              <a:t>utilizará</a:t>
            </a:r>
            <a:endParaRPr lang="en-US" altLang="es-MX" sz="2800" dirty="0" smtClean="0"/>
          </a:p>
          <a:p>
            <a:pPr marL="1042988" lvl="1" indent="-558800">
              <a:buFont typeface="Wingdings" pitchFamily="2" charset="2"/>
              <a:buChar char="ü"/>
            </a:pPr>
            <a:r>
              <a:rPr lang="en-US" altLang="es-MX" sz="2800" dirty="0" smtClean="0"/>
              <a:t>El (</a:t>
            </a:r>
            <a:r>
              <a:rPr lang="en-US" altLang="es-MX" sz="2800" dirty="0" err="1" smtClean="0"/>
              <a:t>los</a:t>
            </a:r>
            <a:r>
              <a:rPr lang="en-US" altLang="es-MX" sz="2800" dirty="0" smtClean="0"/>
              <a:t>) </a:t>
            </a:r>
            <a:r>
              <a:rPr lang="en-US" altLang="es-MX" sz="2800" dirty="0" err="1" smtClean="0"/>
              <a:t>grupo</a:t>
            </a:r>
            <a:r>
              <a:rPr lang="en-US" altLang="es-MX" sz="2800" dirty="0" smtClean="0"/>
              <a:t>(s) a que </a:t>
            </a:r>
            <a:r>
              <a:rPr lang="en-US" altLang="es-MX" sz="2800" dirty="0" err="1" smtClean="0"/>
              <a:t>pertenece</a:t>
            </a:r>
            <a:r>
              <a:rPr lang="en-US" altLang="es-MX" sz="2800" dirty="0" smtClean="0"/>
              <a:t>: GID</a:t>
            </a:r>
          </a:p>
          <a:p>
            <a:pPr marL="1042988" lvl="1" indent="-558800">
              <a:buFont typeface="Wingdings" pitchFamily="2" charset="2"/>
              <a:buChar char="ü"/>
            </a:pPr>
            <a:endParaRPr lang="en-US" altLang="es-MX" sz="2800" dirty="0" smtClean="0"/>
          </a:p>
          <a:p>
            <a:pPr marL="1042988" lvl="1" indent="-558800">
              <a:buFont typeface="Wingdings" pitchFamily="2" charset="2"/>
              <a:buChar char="Ø"/>
            </a:pPr>
            <a:r>
              <a:rPr lang="en-US" altLang="es-MX" sz="2800" dirty="0" err="1" smtClean="0"/>
              <a:t>Datos</a:t>
            </a:r>
            <a:r>
              <a:rPr lang="en-US" altLang="es-MX" sz="2800" dirty="0" smtClean="0"/>
              <a:t> del </a:t>
            </a:r>
            <a:r>
              <a:rPr lang="en-US" altLang="es-MX" sz="2800" dirty="0" err="1" smtClean="0"/>
              <a:t>usuario</a:t>
            </a:r>
            <a:r>
              <a:rPr lang="en-US" altLang="es-MX" sz="2800" dirty="0" smtClean="0"/>
              <a:t>: </a:t>
            </a:r>
            <a:r>
              <a:rPr lang="es-ES_tradnl" altLang="es-MX" sz="2800" b="1" i="1" u="sng" dirty="0" err="1" smtClean="0"/>
              <a:t>tcsh</a:t>
            </a:r>
            <a:r>
              <a:rPr lang="es-ES_tradnl" altLang="es-MX" sz="2800" b="1" i="1" u="sng" dirty="0" smtClean="0"/>
              <a:t>&gt;</a:t>
            </a:r>
            <a:r>
              <a:rPr lang="en-US" altLang="es-MX" sz="2800" i="1" dirty="0" smtClean="0"/>
              <a:t> </a:t>
            </a:r>
            <a:r>
              <a:rPr lang="en-US" altLang="es-MX" sz="2800" i="1" dirty="0" smtClean="0">
                <a:solidFill>
                  <a:srgbClr val="F35B1B"/>
                </a:solidFill>
              </a:rPr>
              <a:t>id</a:t>
            </a:r>
          </a:p>
          <a:p>
            <a:pPr marL="1042988" lvl="1" indent="-558800">
              <a:buFont typeface="Wingdings" pitchFamily="2" charset="2"/>
              <a:buChar char="Ø"/>
            </a:pPr>
            <a:r>
              <a:rPr lang="en-US" altLang="es-MX" sz="2800" dirty="0" smtClean="0"/>
              <a:t>Home directory: </a:t>
            </a:r>
            <a:r>
              <a:rPr lang="es-ES_tradnl" altLang="es-MX" sz="2800" b="1" i="1" u="sng" dirty="0" err="1"/>
              <a:t>tcsh</a:t>
            </a:r>
            <a:r>
              <a:rPr lang="es-ES_tradnl" altLang="es-MX" sz="2800" b="1" i="1" u="sng" dirty="0"/>
              <a:t>&gt;</a:t>
            </a:r>
            <a:r>
              <a:rPr lang="en-US" altLang="es-MX" sz="2800" i="1" dirty="0"/>
              <a:t> </a:t>
            </a:r>
            <a:r>
              <a:rPr lang="en-US" altLang="es-MX" sz="2800" i="1" dirty="0" smtClean="0">
                <a:solidFill>
                  <a:srgbClr val="F35B1B"/>
                </a:solidFill>
              </a:rPr>
              <a:t>echo $home</a:t>
            </a:r>
            <a:endParaRPr lang="en-US" altLang="es-MX" sz="2800" i="1" dirty="0">
              <a:solidFill>
                <a:srgbClr val="F35B1B"/>
              </a:solidFill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reeform 1026"/>
          <p:cNvSpPr>
            <a:spLocks/>
          </p:cNvSpPr>
          <p:nvPr/>
        </p:nvSpPr>
        <p:spPr bwMode="auto">
          <a:xfrm>
            <a:off x="701675" y="1176338"/>
            <a:ext cx="7693025" cy="5484812"/>
          </a:xfrm>
          <a:custGeom>
            <a:avLst/>
            <a:gdLst>
              <a:gd name="T0" fmla="*/ 0 w 4846"/>
              <a:gd name="T1" fmla="*/ 2147483647 h 3455"/>
              <a:gd name="T2" fmla="*/ 0 w 4846"/>
              <a:gd name="T3" fmla="*/ 2147483647 h 3455"/>
              <a:gd name="T4" fmla="*/ 0 w 4846"/>
              <a:gd name="T5" fmla="*/ 2147483647 h 3455"/>
              <a:gd name="T6" fmla="*/ 2147483647 w 4846"/>
              <a:gd name="T7" fmla="*/ 2147483647 h 3455"/>
              <a:gd name="T8" fmla="*/ 2147483647 w 4846"/>
              <a:gd name="T9" fmla="*/ 2147483647 h 3455"/>
              <a:gd name="T10" fmla="*/ 2147483647 w 4846"/>
              <a:gd name="T11" fmla="*/ 2147483647 h 3455"/>
              <a:gd name="T12" fmla="*/ 2147483647 w 4846"/>
              <a:gd name="T13" fmla="*/ 2147483647 h 3455"/>
              <a:gd name="T14" fmla="*/ 2147483647 w 4846"/>
              <a:gd name="T15" fmla="*/ 2147483647 h 3455"/>
              <a:gd name="T16" fmla="*/ 2147483647 w 4846"/>
              <a:gd name="T17" fmla="*/ 2147483647 h 3455"/>
              <a:gd name="T18" fmla="*/ 2147483647 w 4846"/>
              <a:gd name="T19" fmla="*/ 2147483647 h 3455"/>
              <a:gd name="T20" fmla="*/ 2147483647 w 4846"/>
              <a:gd name="T21" fmla="*/ 2147483647 h 3455"/>
              <a:gd name="T22" fmla="*/ 2147483647 w 4846"/>
              <a:gd name="T23" fmla="*/ 2147483647 h 3455"/>
              <a:gd name="T24" fmla="*/ 2147483647 w 4846"/>
              <a:gd name="T25" fmla="*/ 2147483647 h 3455"/>
              <a:gd name="T26" fmla="*/ 2147483647 w 4846"/>
              <a:gd name="T27" fmla="*/ 2147483647 h 3455"/>
              <a:gd name="T28" fmla="*/ 2147483647 w 4846"/>
              <a:gd name="T29" fmla="*/ 2147483647 h 3455"/>
              <a:gd name="T30" fmla="*/ 2147483647 w 4846"/>
              <a:gd name="T31" fmla="*/ 2147483647 h 3455"/>
              <a:gd name="T32" fmla="*/ 2147483647 w 4846"/>
              <a:gd name="T33" fmla="*/ 2147483647 h 3455"/>
              <a:gd name="T34" fmla="*/ 2147483647 w 4846"/>
              <a:gd name="T35" fmla="*/ 2147483647 h 3455"/>
              <a:gd name="T36" fmla="*/ 2147483647 w 4846"/>
              <a:gd name="T37" fmla="*/ 2147483647 h 3455"/>
              <a:gd name="T38" fmla="*/ 2147483647 w 4846"/>
              <a:gd name="T39" fmla="*/ 2147483647 h 3455"/>
              <a:gd name="T40" fmla="*/ 2147483647 w 4846"/>
              <a:gd name="T41" fmla="*/ 2147483647 h 3455"/>
              <a:gd name="T42" fmla="*/ 2147483647 w 4846"/>
              <a:gd name="T43" fmla="*/ 2147483647 h 3455"/>
              <a:gd name="T44" fmla="*/ 2147483647 w 4846"/>
              <a:gd name="T45" fmla="*/ 2147483647 h 3455"/>
              <a:gd name="T46" fmla="*/ 2147483647 w 4846"/>
              <a:gd name="T47" fmla="*/ 2147483647 h 3455"/>
              <a:gd name="T48" fmla="*/ 2147483647 w 4846"/>
              <a:gd name="T49" fmla="*/ 2147483647 h 3455"/>
              <a:gd name="T50" fmla="*/ 2147483647 w 4846"/>
              <a:gd name="T51" fmla="*/ 2147483647 h 3455"/>
              <a:gd name="T52" fmla="*/ 2147483647 w 4846"/>
              <a:gd name="T53" fmla="*/ 2147483647 h 3455"/>
              <a:gd name="T54" fmla="*/ 2147483647 w 4846"/>
              <a:gd name="T55" fmla="*/ 2147483647 h 3455"/>
              <a:gd name="T56" fmla="*/ 2147483647 w 4846"/>
              <a:gd name="T57" fmla="*/ 2147483647 h 3455"/>
              <a:gd name="T58" fmla="*/ 2147483647 w 4846"/>
              <a:gd name="T59" fmla="*/ 0 h 3455"/>
              <a:gd name="T60" fmla="*/ 2147483647 w 4846"/>
              <a:gd name="T61" fmla="*/ 2147483647 h 3455"/>
              <a:gd name="T62" fmla="*/ 2147483647 w 4846"/>
              <a:gd name="T63" fmla="*/ 2147483647 h 3455"/>
              <a:gd name="T64" fmla="*/ 2147483647 w 4846"/>
              <a:gd name="T65" fmla="*/ 2147483647 h 3455"/>
              <a:gd name="T66" fmla="*/ 2147483647 w 4846"/>
              <a:gd name="T67" fmla="*/ 2147483647 h 3455"/>
              <a:gd name="T68" fmla="*/ 2147483647 w 4846"/>
              <a:gd name="T69" fmla="*/ 2147483647 h 3455"/>
              <a:gd name="T70" fmla="*/ 2147483647 w 4846"/>
              <a:gd name="T71" fmla="*/ 2147483647 h 3455"/>
              <a:gd name="T72" fmla="*/ 2147483647 w 4846"/>
              <a:gd name="T73" fmla="*/ 2147483647 h 3455"/>
              <a:gd name="T74" fmla="*/ 2147483647 w 4846"/>
              <a:gd name="T75" fmla="*/ 2147483647 h 3455"/>
              <a:gd name="T76" fmla="*/ 2147483647 w 4846"/>
              <a:gd name="T77" fmla="*/ 2147483647 h 3455"/>
              <a:gd name="T78" fmla="*/ 0 w 4846"/>
              <a:gd name="T79" fmla="*/ 2147483647 h 345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w 4846"/>
              <a:gd name="T121" fmla="*/ 0 h 3455"/>
              <a:gd name="T122" fmla="*/ 4846 w 4846"/>
              <a:gd name="T123" fmla="*/ 3455 h 3455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T120" t="T121" r="T122" b="T123"/>
            <a:pathLst>
              <a:path w="4846" h="3455">
                <a:moveTo>
                  <a:pt x="0" y="172"/>
                </a:moveTo>
                <a:lnTo>
                  <a:pt x="0" y="3251"/>
                </a:lnTo>
                <a:lnTo>
                  <a:pt x="0" y="3276"/>
                </a:lnTo>
                <a:lnTo>
                  <a:pt x="8" y="3300"/>
                </a:lnTo>
                <a:lnTo>
                  <a:pt x="20" y="3321"/>
                </a:lnTo>
                <a:lnTo>
                  <a:pt x="33" y="3338"/>
                </a:lnTo>
                <a:lnTo>
                  <a:pt x="49" y="3357"/>
                </a:lnTo>
                <a:lnTo>
                  <a:pt x="67" y="3367"/>
                </a:lnTo>
                <a:lnTo>
                  <a:pt x="85" y="3376"/>
                </a:lnTo>
                <a:lnTo>
                  <a:pt x="105" y="3380"/>
                </a:lnTo>
                <a:lnTo>
                  <a:pt x="1142" y="3435"/>
                </a:lnTo>
                <a:lnTo>
                  <a:pt x="2422" y="3454"/>
                </a:lnTo>
                <a:lnTo>
                  <a:pt x="3614" y="3435"/>
                </a:lnTo>
                <a:lnTo>
                  <a:pt x="4719" y="3380"/>
                </a:lnTo>
                <a:lnTo>
                  <a:pt x="4756" y="3376"/>
                </a:lnTo>
                <a:lnTo>
                  <a:pt x="4790" y="3363"/>
                </a:lnTo>
                <a:lnTo>
                  <a:pt x="4814" y="3344"/>
                </a:lnTo>
                <a:lnTo>
                  <a:pt x="4833" y="3321"/>
                </a:lnTo>
                <a:lnTo>
                  <a:pt x="4845" y="3281"/>
                </a:lnTo>
                <a:lnTo>
                  <a:pt x="4845" y="3259"/>
                </a:lnTo>
                <a:lnTo>
                  <a:pt x="4845" y="3232"/>
                </a:lnTo>
                <a:lnTo>
                  <a:pt x="4845" y="172"/>
                </a:lnTo>
                <a:lnTo>
                  <a:pt x="4845" y="138"/>
                </a:lnTo>
                <a:lnTo>
                  <a:pt x="4827" y="106"/>
                </a:lnTo>
                <a:lnTo>
                  <a:pt x="4804" y="81"/>
                </a:lnTo>
                <a:lnTo>
                  <a:pt x="4774" y="60"/>
                </a:lnTo>
                <a:lnTo>
                  <a:pt x="4744" y="53"/>
                </a:lnTo>
                <a:lnTo>
                  <a:pt x="4709" y="53"/>
                </a:lnTo>
                <a:lnTo>
                  <a:pt x="3582" y="9"/>
                </a:lnTo>
                <a:lnTo>
                  <a:pt x="2422" y="0"/>
                </a:lnTo>
                <a:lnTo>
                  <a:pt x="1249" y="19"/>
                </a:lnTo>
                <a:lnTo>
                  <a:pt x="148" y="53"/>
                </a:lnTo>
                <a:lnTo>
                  <a:pt x="121" y="53"/>
                </a:lnTo>
                <a:lnTo>
                  <a:pt x="91" y="57"/>
                </a:lnTo>
                <a:lnTo>
                  <a:pt x="67" y="66"/>
                </a:lnTo>
                <a:lnTo>
                  <a:pt x="41" y="81"/>
                </a:lnTo>
                <a:lnTo>
                  <a:pt x="27" y="98"/>
                </a:lnTo>
                <a:lnTo>
                  <a:pt x="10" y="121"/>
                </a:lnTo>
                <a:lnTo>
                  <a:pt x="2" y="146"/>
                </a:lnTo>
                <a:lnTo>
                  <a:pt x="0" y="172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7347" name="Rectangle 1027"/>
          <p:cNvSpPr>
            <a:spLocks noGrp="1" noChangeArrowheads="1"/>
          </p:cNvSpPr>
          <p:nvPr>
            <p:ph type="title"/>
          </p:nvPr>
        </p:nvSpPr>
        <p:spPr>
          <a:xfrm>
            <a:off x="609600" y="9525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mtClean="0"/>
              <a:t>Estableciendo una sesión con UNIX</a:t>
            </a:r>
          </a:p>
        </p:txBody>
      </p:sp>
      <p:sp>
        <p:nvSpPr>
          <p:cNvPr id="6148" name="Rectangle 1028"/>
          <p:cNvSpPr>
            <a:spLocks noChangeArrowheads="1"/>
          </p:cNvSpPr>
          <p:nvPr/>
        </p:nvSpPr>
        <p:spPr bwMode="auto">
          <a:xfrm>
            <a:off x="1649413" y="1966913"/>
            <a:ext cx="5881687" cy="391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es-MX" i="1">
                <a:solidFill>
                  <a:schemeClr val="bg2"/>
                </a:solidFill>
              </a:rPr>
              <a:t>HP-UX  chen A.09.03 E  9000/715 (ttys0)</a:t>
            </a:r>
          </a:p>
          <a:p>
            <a:pPr algn="l"/>
            <a:endParaRPr lang="en-US" altLang="es-MX" i="1">
              <a:solidFill>
                <a:schemeClr val="bg2"/>
              </a:solidFill>
            </a:endParaRPr>
          </a:p>
          <a:p>
            <a:pPr algn="l"/>
            <a:r>
              <a:rPr lang="en-US" altLang="es-MX" i="1">
                <a:solidFill>
                  <a:schemeClr val="bg2"/>
                </a:solidFill>
              </a:rPr>
              <a:t>login:</a:t>
            </a:r>
          </a:p>
          <a:p>
            <a:pPr algn="l"/>
            <a:r>
              <a:rPr lang="en-US" altLang="es-MX" i="1">
                <a:solidFill>
                  <a:schemeClr val="bg2"/>
                </a:solidFill>
              </a:rPr>
              <a:t>Password:</a:t>
            </a:r>
          </a:p>
          <a:p>
            <a:pPr algn="l"/>
            <a:r>
              <a:rPr lang="en-US" altLang="es-MX" i="1">
                <a:solidFill>
                  <a:schemeClr val="bg2"/>
                </a:solidFill>
              </a:rPr>
              <a:t>Please wait... checking for disk quotas</a:t>
            </a:r>
          </a:p>
          <a:p>
            <a:pPr algn="l"/>
            <a:endParaRPr lang="en-US" altLang="es-MX" i="1">
              <a:solidFill>
                <a:schemeClr val="bg2"/>
              </a:solidFill>
            </a:endParaRPr>
          </a:p>
          <a:p>
            <a:pPr algn="l"/>
            <a:r>
              <a:rPr lang="en-US" altLang="es-MX" i="1">
                <a:solidFill>
                  <a:schemeClr val="bg2"/>
                </a:solidFill>
              </a:rPr>
              <a:t>(c) Copyright 1983-1993 Hewlett-Packard Co., All Rights Reserved.</a:t>
            </a:r>
          </a:p>
          <a:p>
            <a:pPr algn="l"/>
            <a:r>
              <a:rPr lang="en-US" altLang="es-MX" i="1">
                <a:solidFill>
                  <a:schemeClr val="bg2"/>
                </a:solidFill>
              </a:rPr>
              <a:t>(c) Copyright 1979, 1980, 1983, 1985-90 The Regents of the Univ of California.</a:t>
            </a:r>
          </a:p>
          <a:p>
            <a:pPr algn="l"/>
            <a:r>
              <a:rPr lang="en-US" altLang="es-MX" i="1">
                <a:solidFill>
                  <a:schemeClr val="bg2"/>
                </a:solidFill>
              </a:rPr>
              <a:t>(c) Copyright 1980, 1984, 1986 Unix Systems Laboratories, Inc.</a:t>
            </a:r>
          </a:p>
          <a:p>
            <a:pPr algn="l"/>
            <a:r>
              <a:rPr lang="en-US" altLang="es-MX" i="1">
                <a:solidFill>
                  <a:schemeClr val="bg2"/>
                </a:solidFill>
              </a:rPr>
              <a:t>(c) Copyright 1986-1992 Sun Microsystems, Inc..</a:t>
            </a:r>
          </a:p>
          <a:p>
            <a:pPr algn="l"/>
            <a:r>
              <a:rPr lang="en-US" altLang="es-MX" i="1">
                <a:solidFill>
                  <a:schemeClr val="bg2"/>
                </a:solidFill>
              </a:rPr>
              <a:t>(c) Copyright 1985, 1986, 1988 Massachusets Institute of Technology.</a:t>
            </a:r>
          </a:p>
          <a:p>
            <a:pPr algn="l"/>
            <a:r>
              <a:rPr lang="en-US" altLang="es-MX" i="1">
                <a:solidFill>
                  <a:schemeClr val="bg2"/>
                </a:solidFill>
              </a:rPr>
              <a:t>(c) Copyright 1986 Digital Equipment Corporation.</a:t>
            </a:r>
          </a:p>
          <a:p>
            <a:pPr algn="l"/>
            <a:r>
              <a:rPr lang="en-US" altLang="es-MX" i="1">
                <a:solidFill>
                  <a:schemeClr val="bg2"/>
                </a:solidFill>
              </a:rPr>
              <a:t>(c) Copyright 1990 Motorola, Inc.</a:t>
            </a:r>
          </a:p>
          <a:p>
            <a:pPr algn="l"/>
            <a:r>
              <a:rPr lang="en-US" altLang="es-MX" i="1">
                <a:solidFill>
                  <a:schemeClr val="bg2"/>
                </a:solidFill>
              </a:rPr>
              <a:t>(c) Copyright 1990, 1991, 1992 Cornell University.</a:t>
            </a:r>
          </a:p>
          <a:p>
            <a:pPr algn="l"/>
            <a:r>
              <a:rPr lang="en-US" altLang="es-MX" i="1">
                <a:solidFill>
                  <a:schemeClr val="bg2"/>
                </a:solidFill>
              </a:rPr>
              <a:t>(c) Copyright 1988 Carnegie Mellon.</a:t>
            </a:r>
          </a:p>
          <a:p>
            <a:pPr algn="l"/>
            <a:endParaRPr lang="en-US" altLang="es-MX" i="1">
              <a:solidFill>
                <a:schemeClr val="bg2"/>
              </a:solidFill>
            </a:endParaRPr>
          </a:p>
          <a:p>
            <a:pPr algn="l"/>
            <a:r>
              <a:rPr lang="en-US" altLang="es-MX" i="1">
                <a:solidFill>
                  <a:schemeClr val="bg2"/>
                </a:solidFill>
              </a:rPr>
              <a:t>TERM=(hp)</a:t>
            </a:r>
          </a:p>
          <a:p>
            <a:pPr algn="l"/>
            <a:r>
              <a:rPr lang="en-US" altLang="es-MX" i="1">
                <a:solidFill>
                  <a:schemeClr val="bg2"/>
                </a:solidFill>
              </a:rPr>
              <a:t>chen&gt;_</a:t>
            </a:r>
          </a:p>
        </p:txBody>
      </p:sp>
      <p:sp>
        <p:nvSpPr>
          <p:cNvPr id="6149" name="Freeform 1029"/>
          <p:cNvSpPr>
            <a:spLocks/>
          </p:cNvSpPr>
          <p:nvPr/>
        </p:nvSpPr>
        <p:spPr bwMode="auto">
          <a:xfrm>
            <a:off x="1439863" y="1757363"/>
            <a:ext cx="6216650" cy="4292600"/>
          </a:xfrm>
          <a:custGeom>
            <a:avLst/>
            <a:gdLst>
              <a:gd name="T0" fmla="*/ 0 w 3916"/>
              <a:gd name="T1" fmla="*/ 2147483647 h 2704"/>
              <a:gd name="T2" fmla="*/ 0 w 3916"/>
              <a:gd name="T3" fmla="*/ 2147483647 h 2704"/>
              <a:gd name="T4" fmla="*/ 2147483647 w 3916"/>
              <a:gd name="T5" fmla="*/ 2147483647 h 2704"/>
              <a:gd name="T6" fmla="*/ 2147483647 w 3916"/>
              <a:gd name="T7" fmla="*/ 2147483647 h 2704"/>
              <a:gd name="T8" fmla="*/ 2147483647 w 3916"/>
              <a:gd name="T9" fmla="*/ 2147483647 h 2704"/>
              <a:gd name="T10" fmla="*/ 2147483647 w 3916"/>
              <a:gd name="T11" fmla="*/ 2147483647 h 2704"/>
              <a:gd name="T12" fmla="*/ 2147483647 w 3916"/>
              <a:gd name="T13" fmla="*/ 2147483647 h 2704"/>
              <a:gd name="T14" fmla="*/ 2147483647 w 3916"/>
              <a:gd name="T15" fmla="*/ 2147483647 h 2704"/>
              <a:gd name="T16" fmla="*/ 2147483647 w 3916"/>
              <a:gd name="T17" fmla="*/ 2147483647 h 2704"/>
              <a:gd name="T18" fmla="*/ 2147483647 w 3916"/>
              <a:gd name="T19" fmla="*/ 2147483647 h 2704"/>
              <a:gd name="T20" fmla="*/ 2147483647 w 3916"/>
              <a:gd name="T21" fmla="*/ 2147483647 h 2704"/>
              <a:gd name="T22" fmla="*/ 2147483647 w 3916"/>
              <a:gd name="T23" fmla="*/ 2147483647 h 2704"/>
              <a:gd name="T24" fmla="*/ 2147483647 w 3916"/>
              <a:gd name="T25" fmla="*/ 2147483647 h 2704"/>
              <a:gd name="T26" fmla="*/ 2147483647 w 3916"/>
              <a:gd name="T27" fmla="*/ 2147483647 h 2704"/>
              <a:gd name="T28" fmla="*/ 2147483647 w 3916"/>
              <a:gd name="T29" fmla="*/ 2147483647 h 2704"/>
              <a:gd name="T30" fmla="*/ 2147483647 w 3916"/>
              <a:gd name="T31" fmla="*/ 2147483647 h 2704"/>
              <a:gd name="T32" fmla="*/ 2147483647 w 3916"/>
              <a:gd name="T33" fmla="*/ 2147483647 h 2704"/>
              <a:gd name="T34" fmla="*/ 2147483647 w 3916"/>
              <a:gd name="T35" fmla="*/ 2147483647 h 2704"/>
              <a:gd name="T36" fmla="*/ 2147483647 w 3916"/>
              <a:gd name="T37" fmla="*/ 2147483647 h 2704"/>
              <a:gd name="T38" fmla="*/ 2147483647 w 3916"/>
              <a:gd name="T39" fmla="*/ 2147483647 h 2704"/>
              <a:gd name="T40" fmla="*/ 2147483647 w 3916"/>
              <a:gd name="T41" fmla="*/ 2147483647 h 2704"/>
              <a:gd name="T42" fmla="*/ 2147483647 w 3916"/>
              <a:gd name="T43" fmla="*/ 2147483647 h 2704"/>
              <a:gd name="T44" fmla="*/ 2147483647 w 3916"/>
              <a:gd name="T45" fmla="*/ 2147483647 h 2704"/>
              <a:gd name="T46" fmla="*/ 2147483647 w 3916"/>
              <a:gd name="T47" fmla="*/ 2147483647 h 2704"/>
              <a:gd name="T48" fmla="*/ 2147483647 w 3916"/>
              <a:gd name="T49" fmla="*/ 2147483647 h 2704"/>
              <a:gd name="T50" fmla="*/ 2147483647 w 3916"/>
              <a:gd name="T51" fmla="*/ 2147483647 h 2704"/>
              <a:gd name="T52" fmla="*/ 2147483647 w 3916"/>
              <a:gd name="T53" fmla="*/ 2147483647 h 2704"/>
              <a:gd name="T54" fmla="*/ 2147483647 w 3916"/>
              <a:gd name="T55" fmla="*/ 2147483647 h 2704"/>
              <a:gd name="T56" fmla="*/ 2147483647 w 3916"/>
              <a:gd name="T57" fmla="*/ 2147483647 h 2704"/>
              <a:gd name="T58" fmla="*/ 2147483647 w 3916"/>
              <a:gd name="T59" fmla="*/ 0 h 2704"/>
              <a:gd name="T60" fmla="*/ 2147483647 w 3916"/>
              <a:gd name="T61" fmla="*/ 2147483647 h 2704"/>
              <a:gd name="T62" fmla="*/ 2147483647 w 3916"/>
              <a:gd name="T63" fmla="*/ 2147483647 h 2704"/>
              <a:gd name="T64" fmla="*/ 2147483647 w 3916"/>
              <a:gd name="T65" fmla="*/ 2147483647 h 2704"/>
              <a:gd name="T66" fmla="*/ 2147483647 w 3916"/>
              <a:gd name="T67" fmla="*/ 2147483647 h 2704"/>
              <a:gd name="T68" fmla="*/ 2147483647 w 3916"/>
              <a:gd name="T69" fmla="*/ 2147483647 h 2704"/>
              <a:gd name="T70" fmla="*/ 2147483647 w 3916"/>
              <a:gd name="T71" fmla="*/ 2147483647 h 2704"/>
              <a:gd name="T72" fmla="*/ 2147483647 w 3916"/>
              <a:gd name="T73" fmla="*/ 2147483647 h 2704"/>
              <a:gd name="T74" fmla="*/ 2147483647 w 3916"/>
              <a:gd name="T75" fmla="*/ 2147483647 h 2704"/>
              <a:gd name="T76" fmla="*/ 2147483647 w 3916"/>
              <a:gd name="T77" fmla="*/ 2147483647 h 2704"/>
              <a:gd name="T78" fmla="*/ 0 w 3916"/>
              <a:gd name="T79" fmla="*/ 2147483647 h 2704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w 3916"/>
              <a:gd name="T121" fmla="*/ 0 h 2704"/>
              <a:gd name="T122" fmla="*/ 3916 w 3916"/>
              <a:gd name="T123" fmla="*/ 2704 h 2704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T120" t="T121" r="T122" b="T123"/>
            <a:pathLst>
              <a:path w="3916" h="2704">
                <a:moveTo>
                  <a:pt x="0" y="136"/>
                </a:moveTo>
                <a:lnTo>
                  <a:pt x="0" y="2544"/>
                </a:lnTo>
                <a:lnTo>
                  <a:pt x="2" y="2563"/>
                </a:lnTo>
                <a:lnTo>
                  <a:pt x="8" y="2582"/>
                </a:lnTo>
                <a:lnTo>
                  <a:pt x="16" y="2599"/>
                </a:lnTo>
                <a:lnTo>
                  <a:pt x="26" y="2612"/>
                </a:lnTo>
                <a:lnTo>
                  <a:pt x="41" y="2626"/>
                </a:lnTo>
                <a:lnTo>
                  <a:pt x="55" y="2635"/>
                </a:lnTo>
                <a:lnTo>
                  <a:pt x="71" y="2641"/>
                </a:lnTo>
                <a:lnTo>
                  <a:pt x="85" y="2644"/>
                </a:lnTo>
                <a:lnTo>
                  <a:pt x="924" y="2688"/>
                </a:lnTo>
                <a:lnTo>
                  <a:pt x="1957" y="2703"/>
                </a:lnTo>
                <a:lnTo>
                  <a:pt x="2921" y="2688"/>
                </a:lnTo>
                <a:lnTo>
                  <a:pt x="3814" y="2644"/>
                </a:lnTo>
                <a:lnTo>
                  <a:pt x="3842" y="2641"/>
                </a:lnTo>
                <a:lnTo>
                  <a:pt x="3870" y="2631"/>
                </a:lnTo>
                <a:lnTo>
                  <a:pt x="3891" y="2616"/>
                </a:lnTo>
                <a:lnTo>
                  <a:pt x="3905" y="2599"/>
                </a:lnTo>
                <a:lnTo>
                  <a:pt x="3915" y="2567"/>
                </a:lnTo>
                <a:lnTo>
                  <a:pt x="3915" y="2550"/>
                </a:lnTo>
                <a:lnTo>
                  <a:pt x="3915" y="2529"/>
                </a:lnTo>
                <a:lnTo>
                  <a:pt x="3915" y="136"/>
                </a:lnTo>
                <a:lnTo>
                  <a:pt x="3915" y="108"/>
                </a:lnTo>
                <a:lnTo>
                  <a:pt x="3901" y="83"/>
                </a:lnTo>
                <a:lnTo>
                  <a:pt x="3883" y="64"/>
                </a:lnTo>
                <a:lnTo>
                  <a:pt x="3858" y="49"/>
                </a:lnTo>
                <a:lnTo>
                  <a:pt x="3832" y="43"/>
                </a:lnTo>
                <a:lnTo>
                  <a:pt x="3804" y="43"/>
                </a:lnTo>
                <a:lnTo>
                  <a:pt x="2894" y="7"/>
                </a:lnTo>
                <a:lnTo>
                  <a:pt x="1957" y="0"/>
                </a:lnTo>
                <a:lnTo>
                  <a:pt x="1011" y="15"/>
                </a:lnTo>
                <a:lnTo>
                  <a:pt x="119" y="43"/>
                </a:lnTo>
                <a:lnTo>
                  <a:pt x="99" y="43"/>
                </a:lnTo>
                <a:lnTo>
                  <a:pt x="75" y="43"/>
                </a:lnTo>
                <a:lnTo>
                  <a:pt x="57" y="53"/>
                </a:lnTo>
                <a:lnTo>
                  <a:pt x="34" y="64"/>
                </a:lnTo>
                <a:lnTo>
                  <a:pt x="22" y="77"/>
                </a:lnTo>
                <a:lnTo>
                  <a:pt x="8" y="94"/>
                </a:lnTo>
                <a:lnTo>
                  <a:pt x="2" y="113"/>
                </a:lnTo>
                <a:lnTo>
                  <a:pt x="0" y="136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150" name="Freeform 1030"/>
          <p:cNvSpPr>
            <a:spLocks/>
          </p:cNvSpPr>
          <p:nvPr/>
        </p:nvSpPr>
        <p:spPr bwMode="auto">
          <a:xfrm>
            <a:off x="1641475" y="1895475"/>
            <a:ext cx="5813425" cy="4013200"/>
          </a:xfrm>
          <a:custGeom>
            <a:avLst/>
            <a:gdLst>
              <a:gd name="T0" fmla="*/ 0 w 3662"/>
              <a:gd name="T1" fmla="*/ 2147483647 h 2528"/>
              <a:gd name="T2" fmla="*/ 0 w 3662"/>
              <a:gd name="T3" fmla="*/ 2147483647 h 2528"/>
              <a:gd name="T4" fmla="*/ 0 w 3662"/>
              <a:gd name="T5" fmla="*/ 2147483647 h 2528"/>
              <a:gd name="T6" fmla="*/ 2147483647 w 3662"/>
              <a:gd name="T7" fmla="*/ 2147483647 h 2528"/>
              <a:gd name="T8" fmla="*/ 2147483647 w 3662"/>
              <a:gd name="T9" fmla="*/ 2147483647 h 2528"/>
              <a:gd name="T10" fmla="*/ 2147483647 w 3662"/>
              <a:gd name="T11" fmla="*/ 2147483647 h 2528"/>
              <a:gd name="T12" fmla="*/ 2147483647 w 3662"/>
              <a:gd name="T13" fmla="*/ 2147483647 h 2528"/>
              <a:gd name="T14" fmla="*/ 2147483647 w 3662"/>
              <a:gd name="T15" fmla="*/ 2147483647 h 2528"/>
              <a:gd name="T16" fmla="*/ 2147483647 w 3662"/>
              <a:gd name="T17" fmla="*/ 2147483647 h 2528"/>
              <a:gd name="T18" fmla="*/ 2147483647 w 3662"/>
              <a:gd name="T19" fmla="*/ 2147483647 h 2528"/>
              <a:gd name="T20" fmla="*/ 2147483647 w 3662"/>
              <a:gd name="T21" fmla="*/ 2147483647 h 2528"/>
              <a:gd name="T22" fmla="*/ 2147483647 w 3662"/>
              <a:gd name="T23" fmla="*/ 2147483647 h 2528"/>
              <a:gd name="T24" fmla="*/ 2147483647 w 3662"/>
              <a:gd name="T25" fmla="*/ 2147483647 h 2528"/>
              <a:gd name="T26" fmla="*/ 2147483647 w 3662"/>
              <a:gd name="T27" fmla="*/ 2147483647 h 2528"/>
              <a:gd name="T28" fmla="*/ 2147483647 w 3662"/>
              <a:gd name="T29" fmla="*/ 2147483647 h 2528"/>
              <a:gd name="T30" fmla="*/ 2147483647 w 3662"/>
              <a:gd name="T31" fmla="*/ 2147483647 h 2528"/>
              <a:gd name="T32" fmla="*/ 2147483647 w 3662"/>
              <a:gd name="T33" fmla="*/ 2147483647 h 2528"/>
              <a:gd name="T34" fmla="*/ 2147483647 w 3662"/>
              <a:gd name="T35" fmla="*/ 2147483647 h 2528"/>
              <a:gd name="T36" fmla="*/ 2147483647 w 3662"/>
              <a:gd name="T37" fmla="*/ 2147483647 h 2528"/>
              <a:gd name="T38" fmla="*/ 2147483647 w 3662"/>
              <a:gd name="T39" fmla="*/ 2147483647 h 2528"/>
              <a:gd name="T40" fmla="*/ 2147483647 w 3662"/>
              <a:gd name="T41" fmla="*/ 2147483647 h 2528"/>
              <a:gd name="T42" fmla="*/ 2147483647 w 3662"/>
              <a:gd name="T43" fmla="*/ 2147483647 h 2528"/>
              <a:gd name="T44" fmla="*/ 2147483647 w 3662"/>
              <a:gd name="T45" fmla="*/ 2147483647 h 2528"/>
              <a:gd name="T46" fmla="*/ 2147483647 w 3662"/>
              <a:gd name="T47" fmla="*/ 2147483647 h 2528"/>
              <a:gd name="T48" fmla="*/ 2147483647 w 3662"/>
              <a:gd name="T49" fmla="*/ 2147483647 h 2528"/>
              <a:gd name="T50" fmla="*/ 2147483647 w 3662"/>
              <a:gd name="T51" fmla="*/ 2147483647 h 2528"/>
              <a:gd name="T52" fmla="*/ 2147483647 w 3662"/>
              <a:gd name="T53" fmla="*/ 2147483647 h 2528"/>
              <a:gd name="T54" fmla="*/ 2147483647 w 3662"/>
              <a:gd name="T55" fmla="*/ 2147483647 h 2528"/>
              <a:gd name="T56" fmla="*/ 2147483647 w 3662"/>
              <a:gd name="T57" fmla="*/ 2147483647 h 2528"/>
              <a:gd name="T58" fmla="*/ 2147483647 w 3662"/>
              <a:gd name="T59" fmla="*/ 0 h 2528"/>
              <a:gd name="T60" fmla="*/ 2147483647 w 3662"/>
              <a:gd name="T61" fmla="*/ 2147483647 h 2528"/>
              <a:gd name="T62" fmla="*/ 2147483647 w 3662"/>
              <a:gd name="T63" fmla="*/ 2147483647 h 2528"/>
              <a:gd name="T64" fmla="*/ 2147483647 w 3662"/>
              <a:gd name="T65" fmla="*/ 2147483647 h 2528"/>
              <a:gd name="T66" fmla="*/ 2147483647 w 3662"/>
              <a:gd name="T67" fmla="*/ 2147483647 h 2528"/>
              <a:gd name="T68" fmla="*/ 2147483647 w 3662"/>
              <a:gd name="T69" fmla="*/ 2147483647 h 2528"/>
              <a:gd name="T70" fmla="*/ 2147483647 w 3662"/>
              <a:gd name="T71" fmla="*/ 2147483647 h 2528"/>
              <a:gd name="T72" fmla="*/ 2147483647 w 3662"/>
              <a:gd name="T73" fmla="*/ 2147483647 h 2528"/>
              <a:gd name="T74" fmla="*/ 2147483647 w 3662"/>
              <a:gd name="T75" fmla="*/ 2147483647 h 2528"/>
              <a:gd name="T76" fmla="*/ 2147483647 w 3662"/>
              <a:gd name="T77" fmla="*/ 2147483647 h 2528"/>
              <a:gd name="T78" fmla="*/ 0 w 3662"/>
              <a:gd name="T79" fmla="*/ 2147483647 h 2528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w 3662"/>
              <a:gd name="T121" fmla="*/ 0 h 2528"/>
              <a:gd name="T122" fmla="*/ 3662 w 3662"/>
              <a:gd name="T123" fmla="*/ 2528 h 2528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T120" t="T121" r="T122" b="T123"/>
            <a:pathLst>
              <a:path w="3662" h="2528">
                <a:moveTo>
                  <a:pt x="0" y="127"/>
                </a:moveTo>
                <a:lnTo>
                  <a:pt x="0" y="2379"/>
                </a:lnTo>
                <a:lnTo>
                  <a:pt x="0" y="2398"/>
                </a:lnTo>
                <a:lnTo>
                  <a:pt x="6" y="2415"/>
                </a:lnTo>
                <a:lnTo>
                  <a:pt x="15" y="2431"/>
                </a:lnTo>
                <a:lnTo>
                  <a:pt x="25" y="2444"/>
                </a:lnTo>
                <a:lnTo>
                  <a:pt x="37" y="2457"/>
                </a:lnTo>
                <a:lnTo>
                  <a:pt x="51" y="2465"/>
                </a:lnTo>
                <a:lnTo>
                  <a:pt x="65" y="2470"/>
                </a:lnTo>
                <a:lnTo>
                  <a:pt x="79" y="2474"/>
                </a:lnTo>
                <a:lnTo>
                  <a:pt x="863" y="2514"/>
                </a:lnTo>
                <a:lnTo>
                  <a:pt x="1830" y="2527"/>
                </a:lnTo>
                <a:lnTo>
                  <a:pt x="2731" y="2514"/>
                </a:lnTo>
                <a:lnTo>
                  <a:pt x="3566" y="2474"/>
                </a:lnTo>
                <a:lnTo>
                  <a:pt x="3594" y="2470"/>
                </a:lnTo>
                <a:lnTo>
                  <a:pt x="3620" y="2461"/>
                </a:lnTo>
                <a:lnTo>
                  <a:pt x="3636" y="2448"/>
                </a:lnTo>
                <a:lnTo>
                  <a:pt x="3651" y="2431"/>
                </a:lnTo>
                <a:lnTo>
                  <a:pt x="3661" y="2402"/>
                </a:lnTo>
                <a:lnTo>
                  <a:pt x="3661" y="2385"/>
                </a:lnTo>
                <a:lnTo>
                  <a:pt x="3661" y="2364"/>
                </a:lnTo>
                <a:lnTo>
                  <a:pt x="3661" y="127"/>
                </a:lnTo>
                <a:lnTo>
                  <a:pt x="3661" y="100"/>
                </a:lnTo>
                <a:lnTo>
                  <a:pt x="3646" y="77"/>
                </a:lnTo>
                <a:lnTo>
                  <a:pt x="3630" y="58"/>
                </a:lnTo>
                <a:lnTo>
                  <a:pt x="3608" y="45"/>
                </a:lnTo>
                <a:lnTo>
                  <a:pt x="3584" y="39"/>
                </a:lnTo>
                <a:lnTo>
                  <a:pt x="3558" y="39"/>
                </a:lnTo>
                <a:lnTo>
                  <a:pt x="2707" y="7"/>
                </a:lnTo>
                <a:lnTo>
                  <a:pt x="1830" y="0"/>
                </a:lnTo>
                <a:lnTo>
                  <a:pt x="944" y="13"/>
                </a:lnTo>
                <a:lnTo>
                  <a:pt x="112" y="39"/>
                </a:lnTo>
                <a:lnTo>
                  <a:pt x="91" y="39"/>
                </a:lnTo>
                <a:lnTo>
                  <a:pt x="69" y="41"/>
                </a:lnTo>
                <a:lnTo>
                  <a:pt x="53" y="49"/>
                </a:lnTo>
                <a:lnTo>
                  <a:pt x="31" y="58"/>
                </a:lnTo>
                <a:lnTo>
                  <a:pt x="21" y="72"/>
                </a:lnTo>
                <a:lnTo>
                  <a:pt x="8" y="87"/>
                </a:lnTo>
                <a:lnTo>
                  <a:pt x="2" y="106"/>
                </a:lnTo>
                <a:lnTo>
                  <a:pt x="0" y="127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151" name="Freeform 1031"/>
          <p:cNvSpPr>
            <a:spLocks/>
          </p:cNvSpPr>
          <p:nvPr/>
        </p:nvSpPr>
        <p:spPr bwMode="auto">
          <a:xfrm>
            <a:off x="7070725" y="6253163"/>
            <a:ext cx="265113" cy="95250"/>
          </a:xfrm>
          <a:custGeom>
            <a:avLst/>
            <a:gdLst>
              <a:gd name="T0" fmla="*/ 0 w 167"/>
              <a:gd name="T1" fmla="*/ 0 h 60"/>
              <a:gd name="T2" fmla="*/ 2147483647 w 167"/>
              <a:gd name="T3" fmla="*/ 0 h 60"/>
              <a:gd name="T4" fmla="*/ 2147483647 w 167"/>
              <a:gd name="T5" fmla="*/ 2147483647 h 60"/>
              <a:gd name="T6" fmla="*/ 0 w 167"/>
              <a:gd name="T7" fmla="*/ 2147483647 h 60"/>
              <a:gd name="T8" fmla="*/ 0 w 167"/>
              <a:gd name="T9" fmla="*/ 0 h 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7"/>
              <a:gd name="T16" fmla="*/ 0 h 60"/>
              <a:gd name="T17" fmla="*/ 167 w 167"/>
              <a:gd name="T18" fmla="*/ 60 h 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7" h="60">
                <a:moveTo>
                  <a:pt x="0" y="0"/>
                </a:moveTo>
                <a:lnTo>
                  <a:pt x="166" y="0"/>
                </a:lnTo>
                <a:lnTo>
                  <a:pt x="166" y="59"/>
                </a:lnTo>
                <a:lnTo>
                  <a:pt x="0" y="59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MX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4765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mtClean="0"/>
              <a:t>Consideraciones iniciales</a:t>
            </a:r>
          </a:p>
        </p:txBody>
      </p:sp>
      <p:sp>
        <p:nvSpPr>
          <p:cNvPr id="7171" name="AutoShape 3"/>
          <p:cNvSpPr>
            <a:spLocks noGrp="1" noChangeArrowheads="1"/>
          </p:cNvSpPr>
          <p:nvPr>
            <p:ph type="body" idx="1"/>
          </p:nvPr>
        </p:nvSpPr>
        <p:spPr>
          <a:xfrm>
            <a:off x="496888" y="1335088"/>
            <a:ext cx="8153400" cy="5410200"/>
          </a:xfrm>
          <a:noFill/>
        </p:spPr>
        <p:txBody>
          <a:bodyPr/>
          <a:lstStyle/>
          <a:p>
            <a:r>
              <a:rPr lang="en-US" altLang="es-MX" smtClean="0"/>
              <a:t>Para LINUX, las letras mayúsculas y minúsculas son diferentes</a:t>
            </a:r>
          </a:p>
          <a:p>
            <a:r>
              <a:rPr lang="es-ES_tradnl" altLang="es-MX" smtClean="0"/>
              <a:t>Se tiene un ambiente gráfico del File Manager, donde se pueden hacer operaciones sobre archivos, inclusive editar.</a:t>
            </a:r>
          </a:p>
          <a:p>
            <a:r>
              <a:rPr lang="es-ES_tradnl" altLang="es-MX" smtClean="0"/>
              <a:t>Para aplicar comandos se tiene la terminal-ventana, donde también se puede editar archivos con </a:t>
            </a:r>
            <a:r>
              <a:rPr lang="es-ES_tradnl" altLang="es-MX" i="1" smtClean="0"/>
              <a:t>vi</a:t>
            </a:r>
            <a:r>
              <a:rPr lang="es-ES_tradnl" altLang="es-MX" smtClean="0"/>
              <a:t> y </a:t>
            </a:r>
            <a:r>
              <a:rPr lang="es-ES_tradnl" altLang="es-MX" i="1" smtClean="0"/>
              <a:t>gedit</a:t>
            </a:r>
            <a:r>
              <a:rPr lang="es-ES_tradnl" altLang="es-MX" smtClean="0"/>
              <a:t>.</a:t>
            </a:r>
            <a:endParaRPr lang="en-US" altLang="es-MX" smtClean="0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4765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mtClean="0"/>
              <a:t>Consideraciones iniciales</a:t>
            </a:r>
          </a:p>
        </p:txBody>
      </p:sp>
      <p:sp>
        <p:nvSpPr>
          <p:cNvPr id="8195" name="AutoShape 3"/>
          <p:cNvSpPr>
            <a:spLocks noGrp="1" noChangeArrowheads="1"/>
          </p:cNvSpPr>
          <p:nvPr>
            <p:ph type="body" idx="1"/>
          </p:nvPr>
        </p:nvSpPr>
        <p:spPr>
          <a:xfrm>
            <a:off x="525463" y="1730375"/>
            <a:ext cx="8096250" cy="4618038"/>
          </a:xfrm>
          <a:noFill/>
        </p:spPr>
        <p:txBody>
          <a:bodyPr/>
          <a:lstStyle/>
          <a:p>
            <a:r>
              <a:rPr lang="en-US" altLang="es-MX" smtClean="0"/>
              <a:t>Es importante terminar una sesión. Para hacerlo, se utiliza alguno de estos comandos en la terminal:</a:t>
            </a:r>
          </a:p>
          <a:p>
            <a:pPr marL="762000" lvl="1" indent="-277813"/>
            <a:r>
              <a:rPr lang="en-US" altLang="es-MX" smtClean="0"/>
              <a:t>logout</a:t>
            </a:r>
          </a:p>
          <a:p>
            <a:pPr marL="762000" lvl="1" indent="-277813"/>
            <a:r>
              <a:rPr lang="en-US" altLang="es-MX" b="1" smtClean="0">
                <a:solidFill>
                  <a:srgbClr val="F35B1B"/>
                </a:solidFill>
              </a:rPr>
              <a:t>exit</a:t>
            </a:r>
          </a:p>
          <a:p>
            <a:pPr marL="762000" lvl="1" indent="-277813"/>
            <a:r>
              <a:rPr lang="en-US" altLang="es-MX" smtClean="0"/>
              <a:t>&lt;Ctrl&gt; d</a:t>
            </a:r>
          </a:p>
          <a:p>
            <a:r>
              <a:rPr lang="es-ES_tradnl" altLang="es-MX" smtClean="0"/>
              <a:t>También se puede salir mediante el ambiente gráfico.</a:t>
            </a:r>
            <a:endParaRPr lang="en-US" altLang="es-MX" smtClean="0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819150" y="1524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mtClean="0"/>
              <a:t>Recomendaciones para el uso de la contraseña</a:t>
            </a:r>
          </a:p>
        </p:txBody>
      </p:sp>
      <p:sp>
        <p:nvSpPr>
          <p:cNvPr id="9219" name="AutoShape 3"/>
          <p:cNvSpPr>
            <a:spLocks noGrp="1" noChangeArrowheads="1"/>
          </p:cNvSpPr>
          <p:nvPr>
            <p:ph type="body" idx="1"/>
          </p:nvPr>
        </p:nvSpPr>
        <p:spPr>
          <a:xfrm>
            <a:off x="517525" y="1628775"/>
            <a:ext cx="8110538" cy="4819650"/>
          </a:xfrm>
          <a:noFill/>
        </p:spPr>
        <p:txBody>
          <a:bodyPr/>
          <a:lstStyle/>
          <a:p>
            <a:r>
              <a:rPr lang="en-US" altLang="es-MX" smtClean="0"/>
              <a:t>Cambie su contraseña con regularidad mediante el comando </a:t>
            </a:r>
            <a:r>
              <a:rPr lang="en-US" altLang="es-MX" i="1" smtClean="0">
                <a:solidFill>
                  <a:srgbClr val="F35B1B"/>
                </a:solidFill>
              </a:rPr>
              <a:t>passwd</a:t>
            </a:r>
            <a:r>
              <a:rPr lang="en-US" altLang="es-MX" i="1" smtClean="0"/>
              <a:t> </a:t>
            </a:r>
            <a:r>
              <a:rPr lang="en-US" altLang="es-MX" b="1" baseline="30000" smtClean="0"/>
              <a:t>(</a:t>
            </a:r>
            <a:r>
              <a:rPr lang="en-US" altLang="es-MX" b="1" smtClean="0"/>
              <a:t>**</a:t>
            </a:r>
            <a:r>
              <a:rPr lang="en-US" altLang="es-MX" b="1" baseline="30000" smtClean="0"/>
              <a:t>)</a:t>
            </a:r>
            <a:endParaRPr lang="en-US" altLang="es-MX" i="1" smtClean="0"/>
          </a:p>
          <a:p>
            <a:r>
              <a:rPr lang="en-US" altLang="es-MX" smtClean="0"/>
              <a:t>Combine letras mayúsculas, minúsculas y símbolos</a:t>
            </a:r>
          </a:p>
          <a:p>
            <a:r>
              <a:rPr lang="en-US" altLang="es-MX" smtClean="0"/>
              <a:t>No la escriba. No la diga</a:t>
            </a:r>
          </a:p>
          <a:p>
            <a:r>
              <a:rPr lang="en-US" altLang="es-MX" smtClean="0"/>
              <a:t>No utilice el identificador de usuario</a:t>
            </a:r>
          </a:p>
          <a:p>
            <a:r>
              <a:rPr lang="en-US" altLang="es-MX" smtClean="0"/>
              <a:t>No la asocie a familiares ni a objetos personales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Line 2"/>
          <p:cNvSpPr>
            <a:spLocks noChangeShapeType="1"/>
          </p:cNvSpPr>
          <p:nvPr/>
        </p:nvSpPr>
        <p:spPr bwMode="auto">
          <a:xfrm flipH="1">
            <a:off x="2251075" y="4711700"/>
            <a:ext cx="279400" cy="46355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243" name="Line 3"/>
          <p:cNvSpPr>
            <a:spLocks noChangeShapeType="1"/>
          </p:cNvSpPr>
          <p:nvPr/>
        </p:nvSpPr>
        <p:spPr bwMode="auto">
          <a:xfrm>
            <a:off x="2901950" y="4692650"/>
            <a:ext cx="282575" cy="473075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244" name="Line 4"/>
          <p:cNvSpPr>
            <a:spLocks noChangeShapeType="1"/>
          </p:cNvSpPr>
          <p:nvPr/>
        </p:nvSpPr>
        <p:spPr bwMode="auto">
          <a:xfrm flipH="1">
            <a:off x="4298950" y="4702175"/>
            <a:ext cx="336550" cy="42545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245" name="Line 5"/>
          <p:cNvSpPr>
            <a:spLocks noChangeShapeType="1"/>
          </p:cNvSpPr>
          <p:nvPr/>
        </p:nvSpPr>
        <p:spPr bwMode="auto">
          <a:xfrm>
            <a:off x="4978400" y="4702175"/>
            <a:ext cx="358775" cy="434975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246" name="Line 6"/>
          <p:cNvSpPr>
            <a:spLocks noChangeShapeType="1"/>
          </p:cNvSpPr>
          <p:nvPr/>
        </p:nvSpPr>
        <p:spPr bwMode="auto">
          <a:xfrm flipV="1">
            <a:off x="3768725" y="4094163"/>
            <a:ext cx="234950" cy="231775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247" name="Line 7"/>
          <p:cNvSpPr>
            <a:spLocks noChangeShapeType="1"/>
          </p:cNvSpPr>
          <p:nvPr/>
        </p:nvSpPr>
        <p:spPr bwMode="auto">
          <a:xfrm flipH="1">
            <a:off x="6756400" y="2965450"/>
            <a:ext cx="222250" cy="47625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248" name="Line 8"/>
          <p:cNvSpPr>
            <a:spLocks noChangeShapeType="1"/>
          </p:cNvSpPr>
          <p:nvPr/>
        </p:nvSpPr>
        <p:spPr bwMode="auto">
          <a:xfrm>
            <a:off x="7342188" y="2967038"/>
            <a:ext cx="242887" cy="474662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4217" name="Rectangle 9"/>
          <p:cNvSpPr>
            <a:spLocks noGrp="1" noChangeArrowheads="1"/>
          </p:cNvSpPr>
          <p:nvPr>
            <p:ph type="title"/>
          </p:nvPr>
        </p:nvSpPr>
        <p:spPr>
          <a:xfrm>
            <a:off x="800100" y="304800"/>
            <a:ext cx="7772400" cy="914400"/>
          </a:xfrm>
        </p:spPr>
        <p:txBody>
          <a:bodyPr/>
          <a:lstStyle/>
          <a:p>
            <a:pPr>
              <a:defRPr/>
            </a:pPr>
            <a:r>
              <a:rPr lang="en-US" smtClean="0"/>
              <a:t>Directorios en UNIX</a:t>
            </a:r>
          </a:p>
        </p:txBody>
      </p:sp>
      <p:sp>
        <p:nvSpPr>
          <p:cNvPr id="10250" name="Oval 10"/>
          <p:cNvSpPr>
            <a:spLocks noChangeArrowheads="1"/>
          </p:cNvSpPr>
          <p:nvPr/>
        </p:nvSpPr>
        <p:spPr bwMode="auto">
          <a:xfrm>
            <a:off x="5080000" y="5137150"/>
            <a:ext cx="647700" cy="571500"/>
          </a:xfrm>
          <a:prstGeom prst="ellips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s-MX" sz="1600">
                <a:solidFill>
                  <a:schemeClr val="bg2"/>
                </a:solidFill>
              </a:rPr>
              <a:t>fase3.c</a:t>
            </a:r>
          </a:p>
        </p:txBody>
      </p:sp>
      <p:sp>
        <p:nvSpPr>
          <p:cNvPr id="10251" name="Oval 11"/>
          <p:cNvSpPr>
            <a:spLocks noChangeArrowheads="1"/>
          </p:cNvSpPr>
          <p:nvPr/>
        </p:nvSpPr>
        <p:spPr bwMode="auto">
          <a:xfrm>
            <a:off x="6407150" y="3441700"/>
            <a:ext cx="647700" cy="571500"/>
          </a:xfrm>
          <a:prstGeom prst="ellips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s-MX" sz="1600">
                <a:solidFill>
                  <a:schemeClr val="bg2"/>
                </a:solidFill>
              </a:rPr>
              <a:t>passwd</a:t>
            </a:r>
          </a:p>
        </p:txBody>
      </p:sp>
      <p:sp>
        <p:nvSpPr>
          <p:cNvPr id="10252" name="Oval 12"/>
          <p:cNvSpPr>
            <a:spLocks noChangeArrowheads="1"/>
          </p:cNvSpPr>
          <p:nvPr/>
        </p:nvSpPr>
        <p:spPr bwMode="auto">
          <a:xfrm>
            <a:off x="3421063" y="4306888"/>
            <a:ext cx="647700" cy="571500"/>
          </a:xfrm>
          <a:prstGeom prst="ellips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s-MX" sz="1600">
                <a:solidFill>
                  <a:schemeClr val="bg2"/>
                </a:solidFill>
              </a:rPr>
              <a:t>memo</a:t>
            </a:r>
          </a:p>
        </p:txBody>
      </p:sp>
      <p:sp>
        <p:nvSpPr>
          <p:cNvPr id="10253" name="Oval 13"/>
          <p:cNvSpPr>
            <a:spLocks noChangeArrowheads="1"/>
          </p:cNvSpPr>
          <p:nvPr/>
        </p:nvSpPr>
        <p:spPr bwMode="auto">
          <a:xfrm>
            <a:off x="3949700" y="5137150"/>
            <a:ext cx="647700" cy="571500"/>
          </a:xfrm>
          <a:prstGeom prst="ellips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s-MX" sz="1600">
                <a:solidFill>
                  <a:schemeClr val="bg2"/>
                </a:solidFill>
              </a:rPr>
              <a:t>main.c</a:t>
            </a:r>
          </a:p>
        </p:txBody>
      </p:sp>
      <p:sp>
        <p:nvSpPr>
          <p:cNvPr id="10254" name="Oval 14"/>
          <p:cNvSpPr>
            <a:spLocks noChangeArrowheads="1"/>
          </p:cNvSpPr>
          <p:nvPr/>
        </p:nvSpPr>
        <p:spPr bwMode="auto">
          <a:xfrm>
            <a:off x="7334250" y="3441700"/>
            <a:ext cx="647700" cy="571500"/>
          </a:xfrm>
          <a:prstGeom prst="ellips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s-MX" sz="1600">
                <a:solidFill>
                  <a:schemeClr val="bg2"/>
                </a:solidFill>
              </a:rPr>
              <a:t>hosts</a:t>
            </a:r>
          </a:p>
        </p:txBody>
      </p:sp>
      <p:sp>
        <p:nvSpPr>
          <p:cNvPr id="10255" name="Oval 15"/>
          <p:cNvSpPr>
            <a:spLocks noChangeArrowheads="1"/>
          </p:cNvSpPr>
          <p:nvPr/>
        </p:nvSpPr>
        <p:spPr bwMode="auto">
          <a:xfrm>
            <a:off x="2892425" y="5165725"/>
            <a:ext cx="647700" cy="571500"/>
          </a:xfrm>
          <a:prstGeom prst="ellips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s-MX" sz="1600">
                <a:solidFill>
                  <a:schemeClr val="bg2"/>
                </a:solidFill>
              </a:rPr>
              <a:t>prod</a:t>
            </a:r>
          </a:p>
        </p:txBody>
      </p:sp>
      <p:sp>
        <p:nvSpPr>
          <p:cNvPr id="10256" name="Oval 16"/>
          <p:cNvSpPr>
            <a:spLocks noChangeArrowheads="1"/>
          </p:cNvSpPr>
          <p:nvPr/>
        </p:nvSpPr>
        <p:spPr bwMode="auto">
          <a:xfrm>
            <a:off x="1911350" y="5165725"/>
            <a:ext cx="647700" cy="571500"/>
          </a:xfrm>
          <a:prstGeom prst="ellips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s-MX" sz="1600">
                <a:solidFill>
                  <a:schemeClr val="bg2"/>
                </a:solidFill>
              </a:rPr>
              <a:t>cuenta</a:t>
            </a:r>
          </a:p>
        </p:txBody>
      </p:sp>
      <p:sp>
        <p:nvSpPr>
          <p:cNvPr id="10257" name="Oval 17"/>
          <p:cNvSpPr>
            <a:spLocks noChangeArrowheads="1"/>
          </p:cNvSpPr>
          <p:nvPr/>
        </p:nvSpPr>
        <p:spPr bwMode="auto">
          <a:xfrm>
            <a:off x="6572250" y="5375275"/>
            <a:ext cx="647700" cy="571500"/>
          </a:xfrm>
          <a:prstGeom prst="ellips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258" name="Rectangle 18"/>
          <p:cNvSpPr>
            <a:spLocks noChangeArrowheads="1"/>
          </p:cNvSpPr>
          <p:nvPr/>
        </p:nvSpPr>
        <p:spPr bwMode="auto">
          <a:xfrm>
            <a:off x="7470775" y="5486400"/>
            <a:ext cx="8477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es-MX" sz="1600">
                <a:solidFill>
                  <a:schemeClr val="bg2"/>
                </a:solidFill>
              </a:rPr>
              <a:t>Archivo</a:t>
            </a:r>
          </a:p>
        </p:txBody>
      </p:sp>
      <p:sp>
        <p:nvSpPr>
          <p:cNvPr id="10259" name="Rectangle 19"/>
          <p:cNvSpPr>
            <a:spLocks noChangeArrowheads="1"/>
          </p:cNvSpPr>
          <p:nvPr/>
        </p:nvSpPr>
        <p:spPr bwMode="auto">
          <a:xfrm>
            <a:off x="7396163" y="6194425"/>
            <a:ext cx="10191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es-MX" sz="1600">
                <a:solidFill>
                  <a:schemeClr val="bg2"/>
                </a:solidFill>
              </a:rPr>
              <a:t>Directorio</a:t>
            </a:r>
          </a:p>
        </p:txBody>
      </p:sp>
      <p:sp>
        <p:nvSpPr>
          <p:cNvPr id="10260" name="Rectangle 20"/>
          <p:cNvSpPr>
            <a:spLocks noChangeArrowheads="1"/>
          </p:cNvSpPr>
          <p:nvPr/>
        </p:nvSpPr>
        <p:spPr bwMode="auto">
          <a:xfrm>
            <a:off x="4781550" y="1722438"/>
            <a:ext cx="1841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261" name="Line 21"/>
          <p:cNvSpPr>
            <a:spLocks noChangeShapeType="1"/>
          </p:cNvSpPr>
          <p:nvPr/>
        </p:nvSpPr>
        <p:spPr bwMode="auto">
          <a:xfrm>
            <a:off x="4873625" y="2419350"/>
            <a:ext cx="0" cy="103188"/>
          </a:xfrm>
          <a:prstGeom prst="line">
            <a:avLst/>
          </a:prstGeom>
          <a:noFill/>
          <a:ln w="12700">
            <a:solidFill>
              <a:srgbClr val="FC012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262" name="Rectangle 22"/>
          <p:cNvSpPr>
            <a:spLocks noChangeArrowheads="1"/>
          </p:cNvSpPr>
          <p:nvPr/>
        </p:nvSpPr>
        <p:spPr bwMode="auto">
          <a:xfrm>
            <a:off x="4868863" y="2413000"/>
            <a:ext cx="1587" cy="104775"/>
          </a:xfrm>
          <a:prstGeom prst="rect">
            <a:avLst/>
          </a:prstGeom>
          <a:solidFill>
            <a:srgbClr val="FC0128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263" name="Line 23"/>
          <p:cNvSpPr>
            <a:spLocks noChangeShapeType="1"/>
          </p:cNvSpPr>
          <p:nvPr/>
        </p:nvSpPr>
        <p:spPr bwMode="auto">
          <a:xfrm>
            <a:off x="1595438" y="2535238"/>
            <a:ext cx="0" cy="101600"/>
          </a:xfrm>
          <a:prstGeom prst="line">
            <a:avLst/>
          </a:prstGeom>
          <a:noFill/>
          <a:ln w="12700">
            <a:solidFill>
              <a:srgbClr val="FC012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264" name="Rectangle 24"/>
          <p:cNvSpPr>
            <a:spLocks noChangeArrowheads="1"/>
          </p:cNvSpPr>
          <p:nvPr/>
        </p:nvSpPr>
        <p:spPr bwMode="auto">
          <a:xfrm>
            <a:off x="1590675" y="2528888"/>
            <a:ext cx="1588" cy="104775"/>
          </a:xfrm>
          <a:prstGeom prst="rect">
            <a:avLst/>
          </a:prstGeom>
          <a:solidFill>
            <a:srgbClr val="FC0128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265" name="Line 25"/>
          <p:cNvSpPr>
            <a:spLocks noChangeShapeType="1"/>
          </p:cNvSpPr>
          <p:nvPr/>
        </p:nvSpPr>
        <p:spPr bwMode="auto">
          <a:xfrm>
            <a:off x="2687638" y="2535238"/>
            <a:ext cx="0" cy="101600"/>
          </a:xfrm>
          <a:prstGeom prst="line">
            <a:avLst/>
          </a:prstGeom>
          <a:noFill/>
          <a:ln w="12700">
            <a:solidFill>
              <a:srgbClr val="FC012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266" name="Rectangle 26"/>
          <p:cNvSpPr>
            <a:spLocks noChangeArrowheads="1"/>
          </p:cNvSpPr>
          <p:nvPr/>
        </p:nvSpPr>
        <p:spPr bwMode="auto">
          <a:xfrm>
            <a:off x="2682875" y="2528888"/>
            <a:ext cx="1588" cy="104775"/>
          </a:xfrm>
          <a:prstGeom prst="rect">
            <a:avLst/>
          </a:prstGeom>
          <a:solidFill>
            <a:srgbClr val="FC0128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267" name="Line 27"/>
          <p:cNvSpPr>
            <a:spLocks noChangeShapeType="1"/>
          </p:cNvSpPr>
          <p:nvPr/>
        </p:nvSpPr>
        <p:spPr bwMode="auto">
          <a:xfrm>
            <a:off x="3781425" y="2535238"/>
            <a:ext cx="0" cy="101600"/>
          </a:xfrm>
          <a:prstGeom prst="line">
            <a:avLst/>
          </a:prstGeom>
          <a:noFill/>
          <a:ln w="12700">
            <a:solidFill>
              <a:srgbClr val="FC012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268" name="Rectangle 28"/>
          <p:cNvSpPr>
            <a:spLocks noChangeArrowheads="1"/>
          </p:cNvSpPr>
          <p:nvPr/>
        </p:nvSpPr>
        <p:spPr bwMode="auto">
          <a:xfrm>
            <a:off x="3775075" y="2528888"/>
            <a:ext cx="1588" cy="104775"/>
          </a:xfrm>
          <a:prstGeom prst="rect">
            <a:avLst/>
          </a:prstGeom>
          <a:solidFill>
            <a:srgbClr val="FC0128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269" name="Line 29"/>
          <p:cNvSpPr>
            <a:spLocks noChangeShapeType="1"/>
          </p:cNvSpPr>
          <p:nvPr/>
        </p:nvSpPr>
        <p:spPr bwMode="auto">
          <a:xfrm>
            <a:off x="4873625" y="2535238"/>
            <a:ext cx="0" cy="101600"/>
          </a:xfrm>
          <a:prstGeom prst="line">
            <a:avLst/>
          </a:prstGeom>
          <a:noFill/>
          <a:ln w="12700">
            <a:solidFill>
              <a:srgbClr val="FC012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270" name="Rectangle 30"/>
          <p:cNvSpPr>
            <a:spLocks noChangeArrowheads="1"/>
          </p:cNvSpPr>
          <p:nvPr/>
        </p:nvSpPr>
        <p:spPr bwMode="auto">
          <a:xfrm>
            <a:off x="4868863" y="2528888"/>
            <a:ext cx="1587" cy="104775"/>
          </a:xfrm>
          <a:prstGeom prst="rect">
            <a:avLst/>
          </a:prstGeom>
          <a:solidFill>
            <a:srgbClr val="FC0128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271" name="Line 31"/>
          <p:cNvSpPr>
            <a:spLocks noChangeShapeType="1"/>
          </p:cNvSpPr>
          <p:nvPr/>
        </p:nvSpPr>
        <p:spPr bwMode="auto">
          <a:xfrm>
            <a:off x="5965825" y="2535238"/>
            <a:ext cx="0" cy="101600"/>
          </a:xfrm>
          <a:prstGeom prst="line">
            <a:avLst/>
          </a:prstGeom>
          <a:noFill/>
          <a:ln w="12700">
            <a:solidFill>
              <a:srgbClr val="FC012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272" name="Rectangle 32"/>
          <p:cNvSpPr>
            <a:spLocks noChangeArrowheads="1"/>
          </p:cNvSpPr>
          <p:nvPr/>
        </p:nvSpPr>
        <p:spPr bwMode="auto">
          <a:xfrm>
            <a:off x="5961063" y="2528888"/>
            <a:ext cx="1587" cy="104775"/>
          </a:xfrm>
          <a:prstGeom prst="rect">
            <a:avLst/>
          </a:prstGeom>
          <a:solidFill>
            <a:srgbClr val="FC0128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273" name="Line 33"/>
          <p:cNvSpPr>
            <a:spLocks noChangeShapeType="1"/>
          </p:cNvSpPr>
          <p:nvPr/>
        </p:nvSpPr>
        <p:spPr bwMode="auto">
          <a:xfrm>
            <a:off x="7059613" y="2535238"/>
            <a:ext cx="0" cy="101600"/>
          </a:xfrm>
          <a:prstGeom prst="line">
            <a:avLst/>
          </a:prstGeom>
          <a:noFill/>
          <a:ln w="12700">
            <a:solidFill>
              <a:srgbClr val="FC012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274" name="Rectangle 34"/>
          <p:cNvSpPr>
            <a:spLocks noChangeArrowheads="1"/>
          </p:cNvSpPr>
          <p:nvPr/>
        </p:nvSpPr>
        <p:spPr bwMode="auto">
          <a:xfrm>
            <a:off x="7053263" y="2528888"/>
            <a:ext cx="1587" cy="104775"/>
          </a:xfrm>
          <a:prstGeom prst="rect">
            <a:avLst/>
          </a:prstGeom>
          <a:solidFill>
            <a:srgbClr val="FC0128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275" name="Line 35"/>
          <p:cNvSpPr>
            <a:spLocks noChangeShapeType="1"/>
          </p:cNvSpPr>
          <p:nvPr/>
        </p:nvSpPr>
        <p:spPr bwMode="auto">
          <a:xfrm>
            <a:off x="8151813" y="2535238"/>
            <a:ext cx="0" cy="101600"/>
          </a:xfrm>
          <a:prstGeom prst="line">
            <a:avLst/>
          </a:prstGeom>
          <a:noFill/>
          <a:ln w="12700">
            <a:solidFill>
              <a:srgbClr val="FC012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276" name="Rectangle 36"/>
          <p:cNvSpPr>
            <a:spLocks noChangeArrowheads="1"/>
          </p:cNvSpPr>
          <p:nvPr/>
        </p:nvSpPr>
        <p:spPr bwMode="auto">
          <a:xfrm>
            <a:off x="8147050" y="2528888"/>
            <a:ext cx="1588" cy="104775"/>
          </a:xfrm>
          <a:prstGeom prst="rect">
            <a:avLst/>
          </a:prstGeom>
          <a:solidFill>
            <a:srgbClr val="FC0128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277" name="Line 37"/>
          <p:cNvSpPr>
            <a:spLocks noChangeShapeType="1"/>
          </p:cNvSpPr>
          <p:nvPr/>
        </p:nvSpPr>
        <p:spPr bwMode="auto">
          <a:xfrm>
            <a:off x="1597025" y="2528888"/>
            <a:ext cx="1084263" cy="0"/>
          </a:xfrm>
          <a:prstGeom prst="line">
            <a:avLst/>
          </a:prstGeom>
          <a:noFill/>
          <a:ln w="12700">
            <a:solidFill>
              <a:srgbClr val="FC012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278" name="Rectangle 38"/>
          <p:cNvSpPr>
            <a:spLocks noChangeArrowheads="1"/>
          </p:cNvSpPr>
          <p:nvPr/>
        </p:nvSpPr>
        <p:spPr bwMode="auto">
          <a:xfrm>
            <a:off x="1590675" y="2522538"/>
            <a:ext cx="1089025" cy="1587"/>
          </a:xfrm>
          <a:prstGeom prst="rect">
            <a:avLst/>
          </a:prstGeom>
          <a:solidFill>
            <a:srgbClr val="FC0128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279" name="Line 39"/>
          <p:cNvSpPr>
            <a:spLocks noChangeShapeType="1"/>
          </p:cNvSpPr>
          <p:nvPr/>
        </p:nvSpPr>
        <p:spPr bwMode="auto">
          <a:xfrm>
            <a:off x="2693988" y="2528888"/>
            <a:ext cx="1081087" cy="0"/>
          </a:xfrm>
          <a:prstGeom prst="line">
            <a:avLst/>
          </a:prstGeom>
          <a:noFill/>
          <a:ln w="12700">
            <a:solidFill>
              <a:srgbClr val="FC012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280" name="Rectangle 40"/>
          <p:cNvSpPr>
            <a:spLocks noChangeArrowheads="1"/>
          </p:cNvSpPr>
          <p:nvPr/>
        </p:nvSpPr>
        <p:spPr bwMode="auto">
          <a:xfrm>
            <a:off x="2687638" y="2522538"/>
            <a:ext cx="1082675" cy="1587"/>
          </a:xfrm>
          <a:prstGeom prst="rect">
            <a:avLst/>
          </a:prstGeom>
          <a:solidFill>
            <a:srgbClr val="FC0128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281" name="Line 41"/>
          <p:cNvSpPr>
            <a:spLocks noChangeShapeType="1"/>
          </p:cNvSpPr>
          <p:nvPr/>
        </p:nvSpPr>
        <p:spPr bwMode="auto">
          <a:xfrm>
            <a:off x="3787775" y="2528888"/>
            <a:ext cx="1079500" cy="0"/>
          </a:xfrm>
          <a:prstGeom prst="line">
            <a:avLst/>
          </a:prstGeom>
          <a:noFill/>
          <a:ln w="12700">
            <a:solidFill>
              <a:srgbClr val="FC012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282" name="Rectangle 42"/>
          <p:cNvSpPr>
            <a:spLocks noChangeArrowheads="1"/>
          </p:cNvSpPr>
          <p:nvPr/>
        </p:nvSpPr>
        <p:spPr bwMode="auto">
          <a:xfrm>
            <a:off x="3781425" y="2522538"/>
            <a:ext cx="1082675" cy="1587"/>
          </a:xfrm>
          <a:prstGeom prst="rect">
            <a:avLst/>
          </a:prstGeom>
          <a:solidFill>
            <a:srgbClr val="FC0128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283" name="Line 43"/>
          <p:cNvSpPr>
            <a:spLocks noChangeShapeType="1"/>
          </p:cNvSpPr>
          <p:nvPr/>
        </p:nvSpPr>
        <p:spPr bwMode="auto">
          <a:xfrm>
            <a:off x="4879975" y="2528888"/>
            <a:ext cx="1079500" cy="0"/>
          </a:xfrm>
          <a:prstGeom prst="line">
            <a:avLst/>
          </a:prstGeom>
          <a:noFill/>
          <a:ln w="12700">
            <a:solidFill>
              <a:srgbClr val="FC012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284" name="Rectangle 44"/>
          <p:cNvSpPr>
            <a:spLocks noChangeArrowheads="1"/>
          </p:cNvSpPr>
          <p:nvPr/>
        </p:nvSpPr>
        <p:spPr bwMode="auto">
          <a:xfrm>
            <a:off x="4873625" y="2522538"/>
            <a:ext cx="1082675" cy="1587"/>
          </a:xfrm>
          <a:prstGeom prst="rect">
            <a:avLst/>
          </a:prstGeom>
          <a:solidFill>
            <a:srgbClr val="FC0128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285" name="Line 45"/>
          <p:cNvSpPr>
            <a:spLocks noChangeShapeType="1"/>
          </p:cNvSpPr>
          <p:nvPr/>
        </p:nvSpPr>
        <p:spPr bwMode="auto">
          <a:xfrm>
            <a:off x="5972175" y="2528888"/>
            <a:ext cx="1081088" cy="0"/>
          </a:xfrm>
          <a:prstGeom prst="line">
            <a:avLst/>
          </a:prstGeom>
          <a:noFill/>
          <a:ln w="12700">
            <a:solidFill>
              <a:srgbClr val="FC012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286" name="Rectangle 46"/>
          <p:cNvSpPr>
            <a:spLocks noChangeArrowheads="1"/>
          </p:cNvSpPr>
          <p:nvPr/>
        </p:nvSpPr>
        <p:spPr bwMode="auto">
          <a:xfrm>
            <a:off x="5965825" y="2522538"/>
            <a:ext cx="1082675" cy="1587"/>
          </a:xfrm>
          <a:prstGeom prst="rect">
            <a:avLst/>
          </a:prstGeom>
          <a:solidFill>
            <a:srgbClr val="FC0128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287" name="Line 47"/>
          <p:cNvSpPr>
            <a:spLocks noChangeShapeType="1"/>
          </p:cNvSpPr>
          <p:nvPr/>
        </p:nvSpPr>
        <p:spPr bwMode="auto">
          <a:xfrm>
            <a:off x="7065963" y="2528888"/>
            <a:ext cx="1084262" cy="0"/>
          </a:xfrm>
          <a:prstGeom prst="line">
            <a:avLst/>
          </a:prstGeom>
          <a:noFill/>
          <a:ln w="12700">
            <a:solidFill>
              <a:srgbClr val="FC012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288" name="Rectangle 48"/>
          <p:cNvSpPr>
            <a:spLocks noChangeArrowheads="1"/>
          </p:cNvSpPr>
          <p:nvPr/>
        </p:nvSpPr>
        <p:spPr bwMode="auto">
          <a:xfrm>
            <a:off x="7059613" y="2522538"/>
            <a:ext cx="1089025" cy="1587"/>
          </a:xfrm>
          <a:prstGeom prst="rect">
            <a:avLst/>
          </a:prstGeom>
          <a:solidFill>
            <a:srgbClr val="FC0128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289" name="Rectangle 49"/>
          <p:cNvSpPr>
            <a:spLocks noChangeArrowheads="1"/>
          </p:cNvSpPr>
          <p:nvPr/>
        </p:nvSpPr>
        <p:spPr bwMode="auto">
          <a:xfrm>
            <a:off x="1106488" y="2643188"/>
            <a:ext cx="942975" cy="312737"/>
          </a:xfrm>
          <a:prstGeom prst="rect">
            <a:avLst/>
          </a:prstGeom>
          <a:solidFill>
            <a:srgbClr val="F6BF6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290" name="Rectangle 50"/>
          <p:cNvSpPr>
            <a:spLocks noChangeArrowheads="1"/>
          </p:cNvSpPr>
          <p:nvPr/>
        </p:nvSpPr>
        <p:spPr bwMode="auto">
          <a:xfrm>
            <a:off x="1343025" y="2644775"/>
            <a:ext cx="47625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es-MX" sz="1500">
                <a:solidFill>
                  <a:srgbClr val="000000"/>
                </a:solidFill>
              </a:rPr>
              <a:t>tmp</a:t>
            </a:r>
          </a:p>
        </p:txBody>
      </p:sp>
      <p:sp>
        <p:nvSpPr>
          <p:cNvPr id="10291" name="Rectangle 51"/>
          <p:cNvSpPr>
            <a:spLocks noChangeArrowheads="1"/>
          </p:cNvSpPr>
          <p:nvPr/>
        </p:nvSpPr>
        <p:spPr bwMode="auto">
          <a:xfrm>
            <a:off x="1492250" y="3038475"/>
            <a:ext cx="1841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292" name="Rectangle 52"/>
          <p:cNvSpPr>
            <a:spLocks noChangeArrowheads="1"/>
          </p:cNvSpPr>
          <p:nvPr/>
        </p:nvSpPr>
        <p:spPr bwMode="auto">
          <a:xfrm>
            <a:off x="1492250" y="3038475"/>
            <a:ext cx="1841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293" name="Rectangle 53"/>
          <p:cNvSpPr>
            <a:spLocks noChangeArrowheads="1"/>
          </p:cNvSpPr>
          <p:nvPr/>
        </p:nvSpPr>
        <p:spPr bwMode="auto">
          <a:xfrm>
            <a:off x="1492250" y="3038475"/>
            <a:ext cx="1841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294" name="Rectangle 54"/>
          <p:cNvSpPr>
            <a:spLocks noChangeArrowheads="1"/>
          </p:cNvSpPr>
          <p:nvPr/>
        </p:nvSpPr>
        <p:spPr bwMode="auto">
          <a:xfrm>
            <a:off x="2058988" y="2668588"/>
            <a:ext cx="15875" cy="31273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295" name="Rectangle 55"/>
          <p:cNvSpPr>
            <a:spLocks noChangeArrowheads="1"/>
          </p:cNvSpPr>
          <p:nvPr/>
        </p:nvSpPr>
        <p:spPr bwMode="auto">
          <a:xfrm>
            <a:off x="1131888" y="2965450"/>
            <a:ext cx="942975" cy="158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296" name="Rectangle 56"/>
          <p:cNvSpPr>
            <a:spLocks noChangeArrowheads="1"/>
          </p:cNvSpPr>
          <p:nvPr/>
        </p:nvSpPr>
        <p:spPr bwMode="auto">
          <a:xfrm>
            <a:off x="1112838" y="2649538"/>
            <a:ext cx="935037" cy="3048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297" name="Rectangle 57"/>
          <p:cNvSpPr>
            <a:spLocks noChangeArrowheads="1"/>
          </p:cNvSpPr>
          <p:nvPr/>
        </p:nvSpPr>
        <p:spPr bwMode="auto">
          <a:xfrm>
            <a:off x="2198688" y="2643188"/>
            <a:ext cx="942975" cy="312737"/>
          </a:xfrm>
          <a:prstGeom prst="rect">
            <a:avLst/>
          </a:prstGeom>
          <a:solidFill>
            <a:srgbClr val="F6BF6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298" name="Rectangle 58"/>
          <p:cNvSpPr>
            <a:spLocks noChangeArrowheads="1"/>
          </p:cNvSpPr>
          <p:nvPr/>
        </p:nvSpPr>
        <p:spPr bwMode="auto">
          <a:xfrm>
            <a:off x="2462213" y="2644775"/>
            <a:ext cx="423862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es-MX" sz="1500">
                <a:solidFill>
                  <a:srgbClr val="000000"/>
                </a:solidFill>
              </a:rPr>
              <a:t>bin</a:t>
            </a:r>
          </a:p>
        </p:txBody>
      </p:sp>
      <p:sp>
        <p:nvSpPr>
          <p:cNvPr id="10299" name="Rectangle 59"/>
          <p:cNvSpPr>
            <a:spLocks noChangeArrowheads="1"/>
          </p:cNvSpPr>
          <p:nvPr/>
        </p:nvSpPr>
        <p:spPr bwMode="auto">
          <a:xfrm>
            <a:off x="2586038" y="3038475"/>
            <a:ext cx="1841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300" name="Rectangle 60"/>
          <p:cNvSpPr>
            <a:spLocks noChangeArrowheads="1"/>
          </p:cNvSpPr>
          <p:nvPr/>
        </p:nvSpPr>
        <p:spPr bwMode="auto">
          <a:xfrm>
            <a:off x="2586038" y="3038475"/>
            <a:ext cx="1841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301" name="Rectangle 61"/>
          <p:cNvSpPr>
            <a:spLocks noChangeArrowheads="1"/>
          </p:cNvSpPr>
          <p:nvPr/>
        </p:nvSpPr>
        <p:spPr bwMode="auto">
          <a:xfrm>
            <a:off x="2586038" y="3038475"/>
            <a:ext cx="1841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302" name="Rectangle 62"/>
          <p:cNvSpPr>
            <a:spLocks noChangeArrowheads="1"/>
          </p:cNvSpPr>
          <p:nvPr/>
        </p:nvSpPr>
        <p:spPr bwMode="auto">
          <a:xfrm>
            <a:off x="3151188" y="2668588"/>
            <a:ext cx="15875" cy="31273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303" name="Rectangle 63"/>
          <p:cNvSpPr>
            <a:spLocks noChangeArrowheads="1"/>
          </p:cNvSpPr>
          <p:nvPr/>
        </p:nvSpPr>
        <p:spPr bwMode="auto">
          <a:xfrm>
            <a:off x="2225675" y="2965450"/>
            <a:ext cx="942975" cy="158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304" name="Rectangle 64"/>
          <p:cNvSpPr>
            <a:spLocks noChangeArrowheads="1"/>
          </p:cNvSpPr>
          <p:nvPr/>
        </p:nvSpPr>
        <p:spPr bwMode="auto">
          <a:xfrm>
            <a:off x="2205038" y="2649538"/>
            <a:ext cx="935037" cy="3048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305" name="Line 65"/>
          <p:cNvSpPr>
            <a:spLocks noChangeShapeType="1"/>
          </p:cNvSpPr>
          <p:nvPr/>
        </p:nvSpPr>
        <p:spPr bwMode="auto">
          <a:xfrm>
            <a:off x="3781425" y="2997200"/>
            <a:ext cx="0" cy="101600"/>
          </a:xfrm>
          <a:prstGeom prst="line">
            <a:avLst/>
          </a:prstGeom>
          <a:noFill/>
          <a:ln w="12700">
            <a:solidFill>
              <a:srgbClr val="FC012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306" name="Rectangle 66"/>
          <p:cNvSpPr>
            <a:spLocks noChangeArrowheads="1"/>
          </p:cNvSpPr>
          <p:nvPr/>
        </p:nvSpPr>
        <p:spPr bwMode="auto">
          <a:xfrm>
            <a:off x="3775075" y="2990850"/>
            <a:ext cx="1588" cy="104775"/>
          </a:xfrm>
          <a:prstGeom prst="rect">
            <a:avLst/>
          </a:prstGeom>
          <a:solidFill>
            <a:srgbClr val="FC0128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307" name="Line 67"/>
          <p:cNvSpPr>
            <a:spLocks noChangeShapeType="1"/>
          </p:cNvSpPr>
          <p:nvPr/>
        </p:nvSpPr>
        <p:spPr bwMode="auto">
          <a:xfrm>
            <a:off x="2141538" y="3111500"/>
            <a:ext cx="0" cy="101600"/>
          </a:xfrm>
          <a:prstGeom prst="line">
            <a:avLst/>
          </a:prstGeom>
          <a:noFill/>
          <a:ln w="12700">
            <a:solidFill>
              <a:srgbClr val="FC012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308" name="Rectangle 68"/>
          <p:cNvSpPr>
            <a:spLocks noChangeArrowheads="1"/>
          </p:cNvSpPr>
          <p:nvPr/>
        </p:nvSpPr>
        <p:spPr bwMode="auto">
          <a:xfrm>
            <a:off x="2136775" y="3105150"/>
            <a:ext cx="1588" cy="104775"/>
          </a:xfrm>
          <a:prstGeom prst="rect">
            <a:avLst/>
          </a:prstGeom>
          <a:solidFill>
            <a:srgbClr val="FC0128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309" name="Line 69"/>
          <p:cNvSpPr>
            <a:spLocks noChangeShapeType="1"/>
          </p:cNvSpPr>
          <p:nvPr/>
        </p:nvSpPr>
        <p:spPr bwMode="auto">
          <a:xfrm>
            <a:off x="3233738" y="3111500"/>
            <a:ext cx="0" cy="101600"/>
          </a:xfrm>
          <a:prstGeom prst="line">
            <a:avLst/>
          </a:prstGeom>
          <a:noFill/>
          <a:ln w="12700">
            <a:solidFill>
              <a:srgbClr val="FC012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310" name="Rectangle 70"/>
          <p:cNvSpPr>
            <a:spLocks noChangeArrowheads="1"/>
          </p:cNvSpPr>
          <p:nvPr/>
        </p:nvSpPr>
        <p:spPr bwMode="auto">
          <a:xfrm>
            <a:off x="3228975" y="3105150"/>
            <a:ext cx="1588" cy="104775"/>
          </a:xfrm>
          <a:prstGeom prst="rect">
            <a:avLst/>
          </a:prstGeom>
          <a:solidFill>
            <a:srgbClr val="FC0128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311" name="Line 71"/>
          <p:cNvSpPr>
            <a:spLocks noChangeShapeType="1"/>
          </p:cNvSpPr>
          <p:nvPr/>
        </p:nvSpPr>
        <p:spPr bwMode="auto">
          <a:xfrm>
            <a:off x="4327525" y="3111500"/>
            <a:ext cx="0" cy="101600"/>
          </a:xfrm>
          <a:prstGeom prst="line">
            <a:avLst/>
          </a:prstGeom>
          <a:noFill/>
          <a:ln w="12700">
            <a:solidFill>
              <a:srgbClr val="FC012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312" name="Rectangle 72"/>
          <p:cNvSpPr>
            <a:spLocks noChangeArrowheads="1"/>
          </p:cNvSpPr>
          <p:nvPr/>
        </p:nvSpPr>
        <p:spPr bwMode="auto">
          <a:xfrm>
            <a:off x="4322763" y="3105150"/>
            <a:ext cx="1587" cy="104775"/>
          </a:xfrm>
          <a:prstGeom prst="rect">
            <a:avLst/>
          </a:prstGeom>
          <a:solidFill>
            <a:srgbClr val="FC0128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313" name="Line 73"/>
          <p:cNvSpPr>
            <a:spLocks noChangeShapeType="1"/>
          </p:cNvSpPr>
          <p:nvPr/>
        </p:nvSpPr>
        <p:spPr bwMode="auto">
          <a:xfrm>
            <a:off x="5419725" y="3111500"/>
            <a:ext cx="0" cy="101600"/>
          </a:xfrm>
          <a:prstGeom prst="line">
            <a:avLst/>
          </a:prstGeom>
          <a:noFill/>
          <a:ln w="12700">
            <a:solidFill>
              <a:srgbClr val="FC012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314" name="Rectangle 74"/>
          <p:cNvSpPr>
            <a:spLocks noChangeArrowheads="1"/>
          </p:cNvSpPr>
          <p:nvPr/>
        </p:nvSpPr>
        <p:spPr bwMode="auto">
          <a:xfrm>
            <a:off x="5414963" y="3105150"/>
            <a:ext cx="1587" cy="104775"/>
          </a:xfrm>
          <a:prstGeom prst="rect">
            <a:avLst/>
          </a:prstGeom>
          <a:solidFill>
            <a:srgbClr val="FC0128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315" name="Line 75"/>
          <p:cNvSpPr>
            <a:spLocks noChangeShapeType="1"/>
          </p:cNvSpPr>
          <p:nvPr/>
        </p:nvSpPr>
        <p:spPr bwMode="auto">
          <a:xfrm>
            <a:off x="2143125" y="3105150"/>
            <a:ext cx="1084263" cy="0"/>
          </a:xfrm>
          <a:prstGeom prst="line">
            <a:avLst/>
          </a:prstGeom>
          <a:noFill/>
          <a:ln w="12700">
            <a:solidFill>
              <a:srgbClr val="FC012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316" name="Rectangle 76"/>
          <p:cNvSpPr>
            <a:spLocks noChangeArrowheads="1"/>
          </p:cNvSpPr>
          <p:nvPr/>
        </p:nvSpPr>
        <p:spPr bwMode="auto">
          <a:xfrm>
            <a:off x="2136775" y="3100388"/>
            <a:ext cx="1089025" cy="1587"/>
          </a:xfrm>
          <a:prstGeom prst="rect">
            <a:avLst/>
          </a:prstGeom>
          <a:solidFill>
            <a:srgbClr val="FC0128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317" name="Line 77"/>
          <p:cNvSpPr>
            <a:spLocks noChangeShapeType="1"/>
          </p:cNvSpPr>
          <p:nvPr/>
        </p:nvSpPr>
        <p:spPr bwMode="auto">
          <a:xfrm>
            <a:off x="3240088" y="3105150"/>
            <a:ext cx="534987" cy="0"/>
          </a:xfrm>
          <a:prstGeom prst="line">
            <a:avLst/>
          </a:prstGeom>
          <a:noFill/>
          <a:ln w="12700">
            <a:solidFill>
              <a:srgbClr val="FC012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318" name="Rectangle 78"/>
          <p:cNvSpPr>
            <a:spLocks noChangeArrowheads="1"/>
          </p:cNvSpPr>
          <p:nvPr/>
        </p:nvSpPr>
        <p:spPr bwMode="auto">
          <a:xfrm>
            <a:off x="3233738" y="3100388"/>
            <a:ext cx="536575" cy="1587"/>
          </a:xfrm>
          <a:prstGeom prst="rect">
            <a:avLst/>
          </a:prstGeom>
          <a:solidFill>
            <a:srgbClr val="FC0128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319" name="Line 79"/>
          <p:cNvSpPr>
            <a:spLocks noChangeShapeType="1"/>
          </p:cNvSpPr>
          <p:nvPr/>
        </p:nvSpPr>
        <p:spPr bwMode="auto">
          <a:xfrm>
            <a:off x="3787775" y="3105150"/>
            <a:ext cx="533400" cy="0"/>
          </a:xfrm>
          <a:prstGeom prst="line">
            <a:avLst/>
          </a:prstGeom>
          <a:noFill/>
          <a:ln w="12700">
            <a:solidFill>
              <a:srgbClr val="FC012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320" name="Rectangle 80"/>
          <p:cNvSpPr>
            <a:spLocks noChangeArrowheads="1"/>
          </p:cNvSpPr>
          <p:nvPr/>
        </p:nvSpPr>
        <p:spPr bwMode="auto">
          <a:xfrm>
            <a:off x="3781425" y="3100388"/>
            <a:ext cx="536575" cy="1587"/>
          </a:xfrm>
          <a:prstGeom prst="rect">
            <a:avLst/>
          </a:prstGeom>
          <a:solidFill>
            <a:srgbClr val="FC0128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321" name="Line 81"/>
          <p:cNvSpPr>
            <a:spLocks noChangeShapeType="1"/>
          </p:cNvSpPr>
          <p:nvPr/>
        </p:nvSpPr>
        <p:spPr bwMode="auto">
          <a:xfrm>
            <a:off x="4333875" y="3105150"/>
            <a:ext cx="1084263" cy="0"/>
          </a:xfrm>
          <a:prstGeom prst="line">
            <a:avLst/>
          </a:prstGeom>
          <a:noFill/>
          <a:ln w="12700">
            <a:solidFill>
              <a:srgbClr val="FC012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322" name="Rectangle 82"/>
          <p:cNvSpPr>
            <a:spLocks noChangeArrowheads="1"/>
          </p:cNvSpPr>
          <p:nvPr/>
        </p:nvSpPr>
        <p:spPr bwMode="auto">
          <a:xfrm>
            <a:off x="4327525" y="3100388"/>
            <a:ext cx="1089025" cy="1587"/>
          </a:xfrm>
          <a:prstGeom prst="rect">
            <a:avLst/>
          </a:prstGeom>
          <a:solidFill>
            <a:srgbClr val="FC0128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323" name="Rectangle 83"/>
          <p:cNvSpPr>
            <a:spLocks noChangeArrowheads="1"/>
          </p:cNvSpPr>
          <p:nvPr/>
        </p:nvSpPr>
        <p:spPr bwMode="auto">
          <a:xfrm>
            <a:off x="1652588" y="3219450"/>
            <a:ext cx="942975" cy="312738"/>
          </a:xfrm>
          <a:prstGeom prst="rect">
            <a:avLst/>
          </a:prstGeom>
          <a:solidFill>
            <a:srgbClr val="F6BF6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324" name="Rectangle 84"/>
          <p:cNvSpPr>
            <a:spLocks noChangeArrowheads="1"/>
          </p:cNvSpPr>
          <p:nvPr/>
        </p:nvSpPr>
        <p:spPr bwMode="auto">
          <a:xfrm>
            <a:off x="1874838" y="3222625"/>
            <a:ext cx="5080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es-MX" sz="1500">
                <a:solidFill>
                  <a:srgbClr val="000000"/>
                </a:solidFill>
              </a:rPr>
              <a:t>man</a:t>
            </a:r>
          </a:p>
        </p:txBody>
      </p:sp>
      <p:sp>
        <p:nvSpPr>
          <p:cNvPr id="10325" name="Rectangle 85"/>
          <p:cNvSpPr>
            <a:spLocks noChangeArrowheads="1"/>
          </p:cNvSpPr>
          <p:nvPr/>
        </p:nvSpPr>
        <p:spPr bwMode="auto">
          <a:xfrm>
            <a:off x="2039938" y="3616325"/>
            <a:ext cx="1841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326" name="Rectangle 86"/>
          <p:cNvSpPr>
            <a:spLocks noChangeArrowheads="1"/>
          </p:cNvSpPr>
          <p:nvPr/>
        </p:nvSpPr>
        <p:spPr bwMode="auto">
          <a:xfrm>
            <a:off x="2039938" y="3616325"/>
            <a:ext cx="1841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327" name="Rectangle 87"/>
          <p:cNvSpPr>
            <a:spLocks noChangeArrowheads="1"/>
          </p:cNvSpPr>
          <p:nvPr/>
        </p:nvSpPr>
        <p:spPr bwMode="auto">
          <a:xfrm>
            <a:off x="2039938" y="3616325"/>
            <a:ext cx="1841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328" name="Rectangle 88"/>
          <p:cNvSpPr>
            <a:spLocks noChangeArrowheads="1"/>
          </p:cNvSpPr>
          <p:nvPr/>
        </p:nvSpPr>
        <p:spPr bwMode="auto">
          <a:xfrm>
            <a:off x="2605088" y="3246438"/>
            <a:ext cx="15875" cy="31273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329" name="Rectangle 89"/>
          <p:cNvSpPr>
            <a:spLocks noChangeArrowheads="1"/>
          </p:cNvSpPr>
          <p:nvPr/>
        </p:nvSpPr>
        <p:spPr bwMode="auto">
          <a:xfrm>
            <a:off x="1677988" y="3541713"/>
            <a:ext cx="942975" cy="158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330" name="Rectangle 90"/>
          <p:cNvSpPr>
            <a:spLocks noChangeArrowheads="1"/>
          </p:cNvSpPr>
          <p:nvPr/>
        </p:nvSpPr>
        <p:spPr bwMode="auto">
          <a:xfrm>
            <a:off x="1658938" y="3225800"/>
            <a:ext cx="935037" cy="30638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331" name="Line 91"/>
          <p:cNvSpPr>
            <a:spLocks noChangeShapeType="1"/>
          </p:cNvSpPr>
          <p:nvPr/>
        </p:nvSpPr>
        <p:spPr bwMode="auto">
          <a:xfrm>
            <a:off x="3233738" y="3575050"/>
            <a:ext cx="0" cy="101600"/>
          </a:xfrm>
          <a:prstGeom prst="line">
            <a:avLst/>
          </a:prstGeom>
          <a:noFill/>
          <a:ln w="12700">
            <a:solidFill>
              <a:srgbClr val="FC012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332" name="Rectangle 92"/>
          <p:cNvSpPr>
            <a:spLocks noChangeArrowheads="1"/>
          </p:cNvSpPr>
          <p:nvPr/>
        </p:nvSpPr>
        <p:spPr bwMode="auto">
          <a:xfrm>
            <a:off x="3228975" y="3568700"/>
            <a:ext cx="1588" cy="104775"/>
          </a:xfrm>
          <a:prstGeom prst="rect">
            <a:avLst/>
          </a:prstGeom>
          <a:solidFill>
            <a:srgbClr val="FC0128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333" name="Line 93"/>
          <p:cNvSpPr>
            <a:spLocks noChangeShapeType="1"/>
          </p:cNvSpPr>
          <p:nvPr/>
        </p:nvSpPr>
        <p:spPr bwMode="auto">
          <a:xfrm>
            <a:off x="2152650" y="3689350"/>
            <a:ext cx="0" cy="101600"/>
          </a:xfrm>
          <a:prstGeom prst="line">
            <a:avLst/>
          </a:prstGeom>
          <a:noFill/>
          <a:ln w="12700">
            <a:solidFill>
              <a:srgbClr val="FC012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334" name="Rectangle 94"/>
          <p:cNvSpPr>
            <a:spLocks noChangeArrowheads="1"/>
          </p:cNvSpPr>
          <p:nvPr/>
        </p:nvSpPr>
        <p:spPr bwMode="auto">
          <a:xfrm>
            <a:off x="2146300" y="3683000"/>
            <a:ext cx="1588" cy="104775"/>
          </a:xfrm>
          <a:prstGeom prst="rect">
            <a:avLst/>
          </a:prstGeom>
          <a:solidFill>
            <a:srgbClr val="FC0128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335" name="Line 95"/>
          <p:cNvSpPr>
            <a:spLocks noChangeShapeType="1"/>
          </p:cNvSpPr>
          <p:nvPr/>
        </p:nvSpPr>
        <p:spPr bwMode="auto">
          <a:xfrm>
            <a:off x="4316413" y="3689350"/>
            <a:ext cx="0" cy="101600"/>
          </a:xfrm>
          <a:prstGeom prst="line">
            <a:avLst/>
          </a:prstGeom>
          <a:noFill/>
          <a:ln w="12700">
            <a:solidFill>
              <a:srgbClr val="FC012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336" name="Rectangle 96"/>
          <p:cNvSpPr>
            <a:spLocks noChangeArrowheads="1"/>
          </p:cNvSpPr>
          <p:nvPr/>
        </p:nvSpPr>
        <p:spPr bwMode="auto">
          <a:xfrm>
            <a:off x="4311650" y="3683000"/>
            <a:ext cx="1588" cy="104775"/>
          </a:xfrm>
          <a:prstGeom prst="rect">
            <a:avLst/>
          </a:prstGeom>
          <a:solidFill>
            <a:srgbClr val="FC0128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337" name="Line 97"/>
          <p:cNvSpPr>
            <a:spLocks noChangeShapeType="1"/>
          </p:cNvSpPr>
          <p:nvPr/>
        </p:nvSpPr>
        <p:spPr bwMode="auto">
          <a:xfrm>
            <a:off x="2152650" y="3683000"/>
            <a:ext cx="1074738" cy="0"/>
          </a:xfrm>
          <a:prstGeom prst="line">
            <a:avLst/>
          </a:prstGeom>
          <a:noFill/>
          <a:ln w="12700">
            <a:solidFill>
              <a:srgbClr val="FC012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338" name="Rectangle 98"/>
          <p:cNvSpPr>
            <a:spLocks noChangeArrowheads="1"/>
          </p:cNvSpPr>
          <p:nvPr/>
        </p:nvSpPr>
        <p:spPr bwMode="auto">
          <a:xfrm>
            <a:off x="2146300" y="3678238"/>
            <a:ext cx="1077913" cy="1587"/>
          </a:xfrm>
          <a:prstGeom prst="rect">
            <a:avLst/>
          </a:prstGeom>
          <a:solidFill>
            <a:srgbClr val="FC0128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339" name="Line 99"/>
          <p:cNvSpPr>
            <a:spLocks noChangeShapeType="1"/>
          </p:cNvSpPr>
          <p:nvPr/>
        </p:nvSpPr>
        <p:spPr bwMode="auto">
          <a:xfrm>
            <a:off x="3240088" y="3683000"/>
            <a:ext cx="1076325" cy="0"/>
          </a:xfrm>
          <a:prstGeom prst="line">
            <a:avLst/>
          </a:prstGeom>
          <a:noFill/>
          <a:ln w="12700">
            <a:solidFill>
              <a:srgbClr val="FC012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340" name="Rectangle 100"/>
          <p:cNvSpPr>
            <a:spLocks noChangeArrowheads="1"/>
          </p:cNvSpPr>
          <p:nvPr/>
        </p:nvSpPr>
        <p:spPr bwMode="auto">
          <a:xfrm>
            <a:off x="3233738" y="3678238"/>
            <a:ext cx="1077912" cy="1587"/>
          </a:xfrm>
          <a:prstGeom prst="rect">
            <a:avLst/>
          </a:prstGeom>
          <a:solidFill>
            <a:srgbClr val="FC0128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341" name="Line 101"/>
          <p:cNvSpPr>
            <a:spLocks noChangeShapeType="1"/>
          </p:cNvSpPr>
          <p:nvPr/>
        </p:nvSpPr>
        <p:spPr bwMode="auto">
          <a:xfrm>
            <a:off x="2152650" y="4152900"/>
            <a:ext cx="0" cy="101600"/>
          </a:xfrm>
          <a:prstGeom prst="line">
            <a:avLst/>
          </a:prstGeom>
          <a:noFill/>
          <a:ln w="12700">
            <a:solidFill>
              <a:srgbClr val="FC012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342" name="Rectangle 102"/>
          <p:cNvSpPr>
            <a:spLocks noChangeArrowheads="1"/>
          </p:cNvSpPr>
          <p:nvPr/>
        </p:nvSpPr>
        <p:spPr bwMode="auto">
          <a:xfrm>
            <a:off x="2146300" y="4146550"/>
            <a:ext cx="1588" cy="104775"/>
          </a:xfrm>
          <a:prstGeom prst="rect">
            <a:avLst/>
          </a:prstGeom>
          <a:solidFill>
            <a:srgbClr val="FC0128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343" name="Line 103"/>
          <p:cNvSpPr>
            <a:spLocks noChangeShapeType="1"/>
          </p:cNvSpPr>
          <p:nvPr/>
        </p:nvSpPr>
        <p:spPr bwMode="auto">
          <a:xfrm>
            <a:off x="1606550" y="4267200"/>
            <a:ext cx="0" cy="101600"/>
          </a:xfrm>
          <a:prstGeom prst="line">
            <a:avLst/>
          </a:prstGeom>
          <a:noFill/>
          <a:ln w="12700">
            <a:solidFill>
              <a:srgbClr val="FC012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344" name="Rectangle 104"/>
          <p:cNvSpPr>
            <a:spLocks noChangeArrowheads="1"/>
          </p:cNvSpPr>
          <p:nvPr/>
        </p:nvSpPr>
        <p:spPr bwMode="auto">
          <a:xfrm>
            <a:off x="1600200" y="4260850"/>
            <a:ext cx="1588" cy="104775"/>
          </a:xfrm>
          <a:prstGeom prst="rect">
            <a:avLst/>
          </a:prstGeom>
          <a:solidFill>
            <a:srgbClr val="FC0128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345" name="Line 105"/>
          <p:cNvSpPr>
            <a:spLocks noChangeShapeType="1"/>
          </p:cNvSpPr>
          <p:nvPr/>
        </p:nvSpPr>
        <p:spPr bwMode="auto">
          <a:xfrm>
            <a:off x="2698750" y="4267200"/>
            <a:ext cx="0" cy="101600"/>
          </a:xfrm>
          <a:prstGeom prst="line">
            <a:avLst/>
          </a:prstGeom>
          <a:noFill/>
          <a:ln w="12700">
            <a:solidFill>
              <a:srgbClr val="FC012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346" name="Rectangle 106"/>
          <p:cNvSpPr>
            <a:spLocks noChangeArrowheads="1"/>
          </p:cNvSpPr>
          <p:nvPr/>
        </p:nvSpPr>
        <p:spPr bwMode="auto">
          <a:xfrm>
            <a:off x="2693988" y="4260850"/>
            <a:ext cx="1587" cy="104775"/>
          </a:xfrm>
          <a:prstGeom prst="rect">
            <a:avLst/>
          </a:prstGeom>
          <a:solidFill>
            <a:srgbClr val="FC0128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347" name="Line 107"/>
          <p:cNvSpPr>
            <a:spLocks noChangeShapeType="1"/>
          </p:cNvSpPr>
          <p:nvPr/>
        </p:nvSpPr>
        <p:spPr bwMode="auto">
          <a:xfrm>
            <a:off x="1606550" y="4260850"/>
            <a:ext cx="539750" cy="0"/>
          </a:xfrm>
          <a:prstGeom prst="line">
            <a:avLst/>
          </a:prstGeom>
          <a:noFill/>
          <a:ln w="12700">
            <a:solidFill>
              <a:srgbClr val="FC012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348" name="Rectangle 108"/>
          <p:cNvSpPr>
            <a:spLocks noChangeArrowheads="1"/>
          </p:cNvSpPr>
          <p:nvPr/>
        </p:nvSpPr>
        <p:spPr bwMode="auto">
          <a:xfrm>
            <a:off x="1600200" y="4254500"/>
            <a:ext cx="541338" cy="1588"/>
          </a:xfrm>
          <a:prstGeom prst="rect">
            <a:avLst/>
          </a:prstGeom>
          <a:solidFill>
            <a:srgbClr val="FC0128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349" name="Line 109"/>
          <p:cNvSpPr>
            <a:spLocks noChangeShapeType="1"/>
          </p:cNvSpPr>
          <p:nvPr/>
        </p:nvSpPr>
        <p:spPr bwMode="auto">
          <a:xfrm>
            <a:off x="2159000" y="4260850"/>
            <a:ext cx="538163" cy="0"/>
          </a:xfrm>
          <a:prstGeom prst="line">
            <a:avLst/>
          </a:prstGeom>
          <a:noFill/>
          <a:ln w="12700">
            <a:solidFill>
              <a:srgbClr val="FC012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350" name="Rectangle 110"/>
          <p:cNvSpPr>
            <a:spLocks noChangeArrowheads="1"/>
          </p:cNvSpPr>
          <p:nvPr/>
        </p:nvSpPr>
        <p:spPr bwMode="auto">
          <a:xfrm>
            <a:off x="2152650" y="4254500"/>
            <a:ext cx="541338" cy="1588"/>
          </a:xfrm>
          <a:prstGeom prst="rect">
            <a:avLst/>
          </a:prstGeom>
          <a:solidFill>
            <a:srgbClr val="FC0128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351" name="Rectangle 111"/>
          <p:cNvSpPr>
            <a:spLocks noChangeArrowheads="1"/>
          </p:cNvSpPr>
          <p:nvPr/>
        </p:nvSpPr>
        <p:spPr bwMode="auto">
          <a:xfrm>
            <a:off x="1116013" y="4375150"/>
            <a:ext cx="942975" cy="312738"/>
          </a:xfrm>
          <a:prstGeom prst="rect">
            <a:avLst/>
          </a:prstGeom>
          <a:solidFill>
            <a:srgbClr val="F6BF6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352" name="Rectangle 112"/>
          <p:cNvSpPr>
            <a:spLocks noChangeArrowheads="1"/>
          </p:cNvSpPr>
          <p:nvPr/>
        </p:nvSpPr>
        <p:spPr bwMode="auto">
          <a:xfrm>
            <a:off x="1379538" y="4376738"/>
            <a:ext cx="423862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es-MX" sz="1500">
                <a:solidFill>
                  <a:srgbClr val="000000"/>
                </a:solidFill>
              </a:rPr>
              <a:t>bin</a:t>
            </a:r>
          </a:p>
        </p:txBody>
      </p:sp>
      <p:sp>
        <p:nvSpPr>
          <p:cNvPr id="10353" name="Rectangle 113"/>
          <p:cNvSpPr>
            <a:spLocks noChangeArrowheads="1"/>
          </p:cNvSpPr>
          <p:nvPr/>
        </p:nvSpPr>
        <p:spPr bwMode="auto">
          <a:xfrm>
            <a:off x="1503363" y="4770438"/>
            <a:ext cx="1841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354" name="Rectangle 114"/>
          <p:cNvSpPr>
            <a:spLocks noChangeArrowheads="1"/>
          </p:cNvSpPr>
          <p:nvPr/>
        </p:nvSpPr>
        <p:spPr bwMode="auto">
          <a:xfrm>
            <a:off x="1503363" y="4770438"/>
            <a:ext cx="1841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355" name="Rectangle 115"/>
          <p:cNvSpPr>
            <a:spLocks noChangeArrowheads="1"/>
          </p:cNvSpPr>
          <p:nvPr/>
        </p:nvSpPr>
        <p:spPr bwMode="auto">
          <a:xfrm>
            <a:off x="1503363" y="4770438"/>
            <a:ext cx="1841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356" name="Rectangle 116"/>
          <p:cNvSpPr>
            <a:spLocks noChangeArrowheads="1"/>
          </p:cNvSpPr>
          <p:nvPr/>
        </p:nvSpPr>
        <p:spPr bwMode="auto">
          <a:xfrm>
            <a:off x="2068513" y="4400550"/>
            <a:ext cx="15875" cy="3127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357" name="Rectangle 117"/>
          <p:cNvSpPr>
            <a:spLocks noChangeArrowheads="1"/>
          </p:cNvSpPr>
          <p:nvPr/>
        </p:nvSpPr>
        <p:spPr bwMode="auto">
          <a:xfrm>
            <a:off x="1143000" y="4697413"/>
            <a:ext cx="942975" cy="158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358" name="Rectangle 118"/>
          <p:cNvSpPr>
            <a:spLocks noChangeArrowheads="1"/>
          </p:cNvSpPr>
          <p:nvPr/>
        </p:nvSpPr>
        <p:spPr bwMode="auto">
          <a:xfrm>
            <a:off x="1122363" y="4381500"/>
            <a:ext cx="936625" cy="3048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359" name="Rectangle 119"/>
          <p:cNvSpPr>
            <a:spLocks noChangeArrowheads="1"/>
          </p:cNvSpPr>
          <p:nvPr/>
        </p:nvSpPr>
        <p:spPr bwMode="auto">
          <a:xfrm>
            <a:off x="2209800" y="4375150"/>
            <a:ext cx="942975" cy="312738"/>
          </a:xfrm>
          <a:prstGeom prst="rect">
            <a:avLst/>
          </a:prstGeom>
          <a:solidFill>
            <a:srgbClr val="F6BF6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360" name="Rectangle 120"/>
          <p:cNvSpPr>
            <a:spLocks noChangeArrowheads="1"/>
          </p:cNvSpPr>
          <p:nvPr/>
        </p:nvSpPr>
        <p:spPr bwMode="auto">
          <a:xfrm>
            <a:off x="2478088" y="4376738"/>
            <a:ext cx="41275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es-MX" sz="1500">
                <a:solidFill>
                  <a:srgbClr val="000000"/>
                </a:solidFill>
              </a:rPr>
              <a:t>dat</a:t>
            </a:r>
          </a:p>
        </p:txBody>
      </p:sp>
      <p:sp>
        <p:nvSpPr>
          <p:cNvPr id="10361" name="Rectangle 121"/>
          <p:cNvSpPr>
            <a:spLocks noChangeArrowheads="1"/>
          </p:cNvSpPr>
          <p:nvPr/>
        </p:nvSpPr>
        <p:spPr bwMode="auto">
          <a:xfrm>
            <a:off x="2595563" y="4770438"/>
            <a:ext cx="1841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362" name="Rectangle 122"/>
          <p:cNvSpPr>
            <a:spLocks noChangeArrowheads="1"/>
          </p:cNvSpPr>
          <p:nvPr/>
        </p:nvSpPr>
        <p:spPr bwMode="auto">
          <a:xfrm>
            <a:off x="2595563" y="4770438"/>
            <a:ext cx="1841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363" name="Rectangle 123"/>
          <p:cNvSpPr>
            <a:spLocks noChangeArrowheads="1"/>
          </p:cNvSpPr>
          <p:nvPr/>
        </p:nvSpPr>
        <p:spPr bwMode="auto">
          <a:xfrm>
            <a:off x="2595563" y="4770438"/>
            <a:ext cx="1841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364" name="Rectangle 124"/>
          <p:cNvSpPr>
            <a:spLocks noChangeArrowheads="1"/>
          </p:cNvSpPr>
          <p:nvPr/>
        </p:nvSpPr>
        <p:spPr bwMode="auto">
          <a:xfrm>
            <a:off x="3162300" y="4400550"/>
            <a:ext cx="15875" cy="3127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365" name="Rectangle 125"/>
          <p:cNvSpPr>
            <a:spLocks noChangeArrowheads="1"/>
          </p:cNvSpPr>
          <p:nvPr/>
        </p:nvSpPr>
        <p:spPr bwMode="auto">
          <a:xfrm>
            <a:off x="2235200" y="4697413"/>
            <a:ext cx="942975" cy="158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366" name="Rectangle 126"/>
          <p:cNvSpPr>
            <a:spLocks noChangeArrowheads="1"/>
          </p:cNvSpPr>
          <p:nvPr/>
        </p:nvSpPr>
        <p:spPr bwMode="auto">
          <a:xfrm>
            <a:off x="2216150" y="4381500"/>
            <a:ext cx="935038" cy="3048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367" name="Rectangle 127"/>
          <p:cNvSpPr>
            <a:spLocks noChangeArrowheads="1"/>
          </p:cNvSpPr>
          <p:nvPr/>
        </p:nvSpPr>
        <p:spPr bwMode="auto">
          <a:xfrm>
            <a:off x="1663700" y="3797300"/>
            <a:ext cx="942975" cy="312738"/>
          </a:xfrm>
          <a:prstGeom prst="rect">
            <a:avLst/>
          </a:prstGeom>
          <a:solidFill>
            <a:srgbClr val="F6BF6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368" name="Rectangle 128"/>
          <p:cNvSpPr>
            <a:spLocks noChangeArrowheads="1"/>
          </p:cNvSpPr>
          <p:nvPr/>
        </p:nvSpPr>
        <p:spPr bwMode="auto">
          <a:xfrm>
            <a:off x="1905000" y="3800475"/>
            <a:ext cx="455613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es-MX" sz="1500">
                <a:solidFill>
                  <a:srgbClr val="000000"/>
                </a:solidFill>
              </a:rPr>
              <a:t>luis</a:t>
            </a:r>
          </a:p>
        </p:txBody>
      </p:sp>
      <p:sp>
        <p:nvSpPr>
          <p:cNvPr id="10369" name="Rectangle 129"/>
          <p:cNvSpPr>
            <a:spLocks noChangeArrowheads="1"/>
          </p:cNvSpPr>
          <p:nvPr/>
        </p:nvSpPr>
        <p:spPr bwMode="auto">
          <a:xfrm>
            <a:off x="2049463" y="4192588"/>
            <a:ext cx="1841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370" name="Rectangle 130"/>
          <p:cNvSpPr>
            <a:spLocks noChangeArrowheads="1"/>
          </p:cNvSpPr>
          <p:nvPr/>
        </p:nvSpPr>
        <p:spPr bwMode="auto">
          <a:xfrm>
            <a:off x="2049463" y="4192588"/>
            <a:ext cx="1841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371" name="Rectangle 131"/>
          <p:cNvSpPr>
            <a:spLocks noChangeArrowheads="1"/>
          </p:cNvSpPr>
          <p:nvPr/>
        </p:nvSpPr>
        <p:spPr bwMode="auto">
          <a:xfrm>
            <a:off x="2049463" y="4192588"/>
            <a:ext cx="1841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372" name="Rectangle 132"/>
          <p:cNvSpPr>
            <a:spLocks noChangeArrowheads="1"/>
          </p:cNvSpPr>
          <p:nvPr/>
        </p:nvSpPr>
        <p:spPr bwMode="auto">
          <a:xfrm>
            <a:off x="2614613" y="3822700"/>
            <a:ext cx="15875" cy="3127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373" name="Rectangle 133"/>
          <p:cNvSpPr>
            <a:spLocks noChangeArrowheads="1"/>
          </p:cNvSpPr>
          <p:nvPr/>
        </p:nvSpPr>
        <p:spPr bwMode="auto">
          <a:xfrm>
            <a:off x="1689100" y="4119563"/>
            <a:ext cx="942975" cy="158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374" name="Rectangle 134"/>
          <p:cNvSpPr>
            <a:spLocks noChangeArrowheads="1"/>
          </p:cNvSpPr>
          <p:nvPr/>
        </p:nvSpPr>
        <p:spPr bwMode="auto">
          <a:xfrm>
            <a:off x="1670050" y="3803650"/>
            <a:ext cx="935038" cy="3048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375" name="Line 135"/>
          <p:cNvSpPr>
            <a:spLocks noChangeShapeType="1"/>
          </p:cNvSpPr>
          <p:nvPr/>
        </p:nvSpPr>
        <p:spPr bwMode="auto">
          <a:xfrm>
            <a:off x="4316413" y="4152900"/>
            <a:ext cx="0" cy="101600"/>
          </a:xfrm>
          <a:prstGeom prst="line">
            <a:avLst/>
          </a:prstGeom>
          <a:noFill/>
          <a:ln w="12700">
            <a:solidFill>
              <a:srgbClr val="FC012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376" name="Rectangle 136"/>
          <p:cNvSpPr>
            <a:spLocks noChangeArrowheads="1"/>
          </p:cNvSpPr>
          <p:nvPr/>
        </p:nvSpPr>
        <p:spPr bwMode="auto">
          <a:xfrm>
            <a:off x="4311650" y="4146550"/>
            <a:ext cx="1588" cy="104775"/>
          </a:xfrm>
          <a:prstGeom prst="rect">
            <a:avLst/>
          </a:prstGeom>
          <a:solidFill>
            <a:srgbClr val="FC0128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377" name="Line 137"/>
          <p:cNvSpPr>
            <a:spLocks noChangeShapeType="1"/>
          </p:cNvSpPr>
          <p:nvPr/>
        </p:nvSpPr>
        <p:spPr bwMode="auto">
          <a:xfrm>
            <a:off x="4841875" y="4267200"/>
            <a:ext cx="0" cy="101600"/>
          </a:xfrm>
          <a:prstGeom prst="line">
            <a:avLst/>
          </a:prstGeom>
          <a:noFill/>
          <a:ln w="12700">
            <a:solidFill>
              <a:srgbClr val="FC012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378" name="Rectangle 138"/>
          <p:cNvSpPr>
            <a:spLocks noChangeArrowheads="1"/>
          </p:cNvSpPr>
          <p:nvPr/>
        </p:nvSpPr>
        <p:spPr bwMode="auto">
          <a:xfrm>
            <a:off x="4837113" y="4260850"/>
            <a:ext cx="1587" cy="104775"/>
          </a:xfrm>
          <a:prstGeom prst="rect">
            <a:avLst/>
          </a:prstGeom>
          <a:solidFill>
            <a:srgbClr val="FC0128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379" name="Line 139"/>
          <p:cNvSpPr>
            <a:spLocks noChangeShapeType="1"/>
          </p:cNvSpPr>
          <p:nvPr/>
        </p:nvSpPr>
        <p:spPr bwMode="auto">
          <a:xfrm>
            <a:off x="4322763" y="4260850"/>
            <a:ext cx="519112" cy="0"/>
          </a:xfrm>
          <a:prstGeom prst="line">
            <a:avLst/>
          </a:prstGeom>
          <a:noFill/>
          <a:ln w="12700">
            <a:solidFill>
              <a:srgbClr val="FC012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380" name="Rectangle 140"/>
          <p:cNvSpPr>
            <a:spLocks noChangeArrowheads="1"/>
          </p:cNvSpPr>
          <p:nvPr/>
        </p:nvSpPr>
        <p:spPr bwMode="auto">
          <a:xfrm>
            <a:off x="4316413" y="4254500"/>
            <a:ext cx="520700" cy="1588"/>
          </a:xfrm>
          <a:prstGeom prst="rect">
            <a:avLst/>
          </a:prstGeom>
          <a:solidFill>
            <a:srgbClr val="FC0128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381" name="Rectangle 141"/>
          <p:cNvSpPr>
            <a:spLocks noChangeArrowheads="1"/>
          </p:cNvSpPr>
          <p:nvPr/>
        </p:nvSpPr>
        <p:spPr bwMode="auto">
          <a:xfrm>
            <a:off x="6457950" y="6156325"/>
            <a:ext cx="942975" cy="312738"/>
          </a:xfrm>
          <a:prstGeom prst="rect">
            <a:avLst/>
          </a:prstGeom>
          <a:solidFill>
            <a:srgbClr val="F6BF6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382" name="Rectangle 142"/>
          <p:cNvSpPr>
            <a:spLocks noChangeArrowheads="1"/>
          </p:cNvSpPr>
          <p:nvPr/>
        </p:nvSpPr>
        <p:spPr bwMode="auto">
          <a:xfrm>
            <a:off x="4740275" y="4770438"/>
            <a:ext cx="1841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383" name="Rectangle 143"/>
          <p:cNvSpPr>
            <a:spLocks noChangeArrowheads="1"/>
          </p:cNvSpPr>
          <p:nvPr/>
        </p:nvSpPr>
        <p:spPr bwMode="auto">
          <a:xfrm>
            <a:off x="4740275" y="4770438"/>
            <a:ext cx="1841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384" name="Rectangle 144"/>
          <p:cNvSpPr>
            <a:spLocks noChangeArrowheads="1"/>
          </p:cNvSpPr>
          <p:nvPr/>
        </p:nvSpPr>
        <p:spPr bwMode="auto">
          <a:xfrm>
            <a:off x="4740275" y="4770438"/>
            <a:ext cx="1841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385" name="Rectangle 145"/>
          <p:cNvSpPr>
            <a:spLocks noChangeArrowheads="1"/>
          </p:cNvSpPr>
          <p:nvPr/>
        </p:nvSpPr>
        <p:spPr bwMode="auto">
          <a:xfrm>
            <a:off x="7410450" y="6181725"/>
            <a:ext cx="15875" cy="3127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386" name="Rectangle 146"/>
          <p:cNvSpPr>
            <a:spLocks noChangeArrowheads="1"/>
          </p:cNvSpPr>
          <p:nvPr/>
        </p:nvSpPr>
        <p:spPr bwMode="auto">
          <a:xfrm>
            <a:off x="6484938" y="6478588"/>
            <a:ext cx="942975" cy="158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387" name="Rectangle 147"/>
          <p:cNvSpPr>
            <a:spLocks noChangeArrowheads="1"/>
          </p:cNvSpPr>
          <p:nvPr/>
        </p:nvSpPr>
        <p:spPr bwMode="auto">
          <a:xfrm>
            <a:off x="6464300" y="6162675"/>
            <a:ext cx="935038" cy="3048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388" name="Rectangle 148"/>
          <p:cNvSpPr>
            <a:spLocks noChangeArrowheads="1"/>
          </p:cNvSpPr>
          <p:nvPr/>
        </p:nvSpPr>
        <p:spPr bwMode="auto">
          <a:xfrm>
            <a:off x="3827463" y="3797300"/>
            <a:ext cx="942975" cy="312738"/>
          </a:xfrm>
          <a:prstGeom prst="rect">
            <a:avLst/>
          </a:prstGeom>
          <a:solidFill>
            <a:srgbClr val="F6BF6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389" name="Rectangle 149"/>
          <p:cNvSpPr>
            <a:spLocks noChangeArrowheads="1"/>
          </p:cNvSpPr>
          <p:nvPr/>
        </p:nvSpPr>
        <p:spPr bwMode="auto">
          <a:xfrm>
            <a:off x="4044950" y="3800475"/>
            <a:ext cx="5080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es-MX" sz="1500">
                <a:solidFill>
                  <a:srgbClr val="000000"/>
                </a:solidFill>
              </a:rPr>
              <a:t>juan</a:t>
            </a:r>
          </a:p>
        </p:txBody>
      </p:sp>
      <p:sp>
        <p:nvSpPr>
          <p:cNvPr id="10390" name="Rectangle 150"/>
          <p:cNvSpPr>
            <a:spLocks noChangeArrowheads="1"/>
          </p:cNvSpPr>
          <p:nvPr/>
        </p:nvSpPr>
        <p:spPr bwMode="auto">
          <a:xfrm>
            <a:off x="4214813" y="4192588"/>
            <a:ext cx="1841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391" name="Rectangle 151"/>
          <p:cNvSpPr>
            <a:spLocks noChangeArrowheads="1"/>
          </p:cNvSpPr>
          <p:nvPr/>
        </p:nvSpPr>
        <p:spPr bwMode="auto">
          <a:xfrm>
            <a:off x="4214813" y="4192588"/>
            <a:ext cx="1841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392" name="Rectangle 152"/>
          <p:cNvSpPr>
            <a:spLocks noChangeArrowheads="1"/>
          </p:cNvSpPr>
          <p:nvPr/>
        </p:nvSpPr>
        <p:spPr bwMode="auto">
          <a:xfrm>
            <a:off x="4214813" y="4192588"/>
            <a:ext cx="1841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393" name="Rectangle 153"/>
          <p:cNvSpPr>
            <a:spLocks noChangeArrowheads="1"/>
          </p:cNvSpPr>
          <p:nvPr/>
        </p:nvSpPr>
        <p:spPr bwMode="auto">
          <a:xfrm>
            <a:off x="4779963" y="3822700"/>
            <a:ext cx="15875" cy="3127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394" name="Rectangle 154"/>
          <p:cNvSpPr>
            <a:spLocks noChangeArrowheads="1"/>
          </p:cNvSpPr>
          <p:nvPr/>
        </p:nvSpPr>
        <p:spPr bwMode="auto">
          <a:xfrm>
            <a:off x="3854450" y="4119563"/>
            <a:ext cx="942975" cy="158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395" name="Rectangle 155"/>
          <p:cNvSpPr>
            <a:spLocks noChangeArrowheads="1"/>
          </p:cNvSpPr>
          <p:nvPr/>
        </p:nvSpPr>
        <p:spPr bwMode="auto">
          <a:xfrm>
            <a:off x="3833813" y="3803650"/>
            <a:ext cx="935037" cy="3048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396" name="Rectangle 156"/>
          <p:cNvSpPr>
            <a:spLocks noChangeArrowheads="1"/>
          </p:cNvSpPr>
          <p:nvPr/>
        </p:nvSpPr>
        <p:spPr bwMode="auto">
          <a:xfrm>
            <a:off x="2744788" y="3219450"/>
            <a:ext cx="942975" cy="312738"/>
          </a:xfrm>
          <a:prstGeom prst="rect">
            <a:avLst/>
          </a:prstGeom>
          <a:solidFill>
            <a:srgbClr val="F6BF6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397" name="Rectangle 157"/>
          <p:cNvSpPr>
            <a:spLocks noChangeArrowheads="1"/>
          </p:cNvSpPr>
          <p:nvPr/>
        </p:nvSpPr>
        <p:spPr bwMode="auto">
          <a:xfrm>
            <a:off x="2930525" y="3222625"/>
            <a:ext cx="573088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es-MX" sz="1500">
                <a:solidFill>
                  <a:srgbClr val="000000"/>
                </a:solidFill>
              </a:rPr>
              <a:t>users</a:t>
            </a:r>
          </a:p>
        </p:txBody>
      </p:sp>
      <p:sp>
        <p:nvSpPr>
          <p:cNvPr id="10398" name="Rectangle 158"/>
          <p:cNvSpPr>
            <a:spLocks noChangeArrowheads="1"/>
          </p:cNvSpPr>
          <p:nvPr/>
        </p:nvSpPr>
        <p:spPr bwMode="auto">
          <a:xfrm>
            <a:off x="3132138" y="3616325"/>
            <a:ext cx="1841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399" name="Rectangle 159"/>
          <p:cNvSpPr>
            <a:spLocks noChangeArrowheads="1"/>
          </p:cNvSpPr>
          <p:nvPr/>
        </p:nvSpPr>
        <p:spPr bwMode="auto">
          <a:xfrm>
            <a:off x="3132138" y="3616325"/>
            <a:ext cx="1841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400" name="Rectangle 160"/>
          <p:cNvSpPr>
            <a:spLocks noChangeArrowheads="1"/>
          </p:cNvSpPr>
          <p:nvPr/>
        </p:nvSpPr>
        <p:spPr bwMode="auto">
          <a:xfrm>
            <a:off x="3132138" y="3616325"/>
            <a:ext cx="1841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401" name="Rectangle 161"/>
          <p:cNvSpPr>
            <a:spLocks noChangeArrowheads="1"/>
          </p:cNvSpPr>
          <p:nvPr/>
        </p:nvSpPr>
        <p:spPr bwMode="auto">
          <a:xfrm>
            <a:off x="3697288" y="3246438"/>
            <a:ext cx="15875" cy="31273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402" name="Rectangle 162"/>
          <p:cNvSpPr>
            <a:spLocks noChangeArrowheads="1"/>
          </p:cNvSpPr>
          <p:nvPr/>
        </p:nvSpPr>
        <p:spPr bwMode="auto">
          <a:xfrm>
            <a:off x="2771775" y="3541713"/>
            <a:ext cx="942975" cy="158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403" name="Rectangle 163"/>
          <p:cNvSpPr>
            <a:spLocks noChangeArrowheads="1"/>
          </p:cNvSpPr>
          <p:nvPr/>
        </p:nvSpPr>
        <p:spPr bwMode="auto">
          <a:xfrm>
            <a:off x="2751138" y="3225800"/>
            <a:ext cx="935037" cy="30638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404" name="Rectangle 164"/>
          <p:cNvSpPr>
            <a:spLocks noChangeArrowheads="1"/>
          </p:cNvSpPr>
          <p:nvPr/>
        </p:nvSpPr>
        <p:spPr bwMode="auto">
          <a:xfrm>
            <a:off x="3838575" y="3219450"/>
            <a:ext cx="942975" cy="312738"/>
          </a:xfrm>
          <a:prstGeom prst="rect">
            <a:avLst/>
          </a:prstGeom>
          <a:solidFill>
            <a:srgbClr val="F6BF6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405" name="Rectangle 165"/>
          <p:cNvSpPr>
            <a:spLocks noChangeArrowheads="1"/>
          </p:cNvSpPr>
          <p:nvPr/>
        </p:nvSpPr>
        <p:spPr bwMode="auto">
          <a:xfrm>
            <a:off x="4017963" y="3222625"/>
            <a:ext cx="593725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es-MX" sz="1500">
                <a:solidFill>
                  <a:srgbClr val="000000"/>
                </a:solidFill>
              </a:rPr>
              <a:t>spool</a:t>
            </a:r>
          </a:p>
        </p:txBody>
      </p:sp>
      <p:sp>
        <p:nvSpPr>
          <p:cNvPr id="10406" name="Rectangle 166"/>
          <p:cNvSpPr>
            <a:spLocks noChangeArrowheads="1"/>
          </p:cNvSpPr>
          <p:nvPr/>
        </p:nvSpPr>
        <p:spPr bwMode="auto">
          <a:xfrm>
            <a:off x="4224338" y="3616325"/>
            <a:ext cx="1841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407" name="Rectangle 167"/>
          <p:cNvSpPr>
            <a:spLocks noChangeArrowheads="1"/>
          </p:cNvSpPr>
          <p:nvPr/>
        </p:nvSpPr>
        <p:spPr bwMode="auto">
          <a:xfrm>
            <a:off x="4224338" y="3616325"/>
            <a:ext cx="1841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408" name="Rectangle 168"/>
          <p:cNvSpPr>
            <a:spLocks noChangeArrowheads="1"/>
          </p:cNvSpPr>
          <p:nvPr/>
        </p:nvSpPr>
        <p:spPr bwMode="auto">
          <a:xfrm>
            <a:off x="4224338" y="3616325"/>
            <a:ext cx="1841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409" name="Rectangle 169"/>
          <p:cNvSpPr>
            <a:spLocks noChangeArrowheads="1"/>
          </p:cNvSpPr>
          <p:nvPr/>
        </p:nvSpPr>
        <p:spPr bwMode="auto">
          <a:xfrm>
            <a:off x="4791075" y="3246438"/>
            <a:ext cx="15875" cy="31273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410" name="Rectangle 170"/>
          <p:cNvSpPr>
            <a:spLocks noChangeArrowheads="1"/>
          </p:cNvSpPr>
          <p:nvPr/>
        </p:nvSpPr>
        <p:spPr bwMode="auto">
          <a:xfrm>
            <a:off x="3863975" y="3541713"/>
            <a:ext cx="942975" cy="158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411" name="Rectangle 171"/>
          <p:cNvSpPr>
            <a:spLocks noChangeArrowheads="1"/>
          </p:cNvSpPr>
          <p:nvPr/>
        </p:nvSpPr>
        <p:spPr bwMode="auto">
          <a:xfrm>
            <a:off x="3844925" y="3225800"/>
            <a:ext cx="935038" cy="30638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412" name="Rectangle 172"/>
          <p:cNvSpPr>
            <a:spLocks noChangeArrowheads="1"/>
          </p:cNvSpPr>
          <p:nvPr/>
        </p:nvSpPr>
        <p:spPr bwMode="auto">
          <a:xfrm>
            <a:off x="4930775" y="3219450"/>
            <a:ext cx="942975" cy="312738"/>
          </a:xfrm>
          <a:prstGeom prst="rect">
            <a:avLst/>
          </a:prstGeom>
          <a:solidFill>
            <a:srgbClr val="F6BF6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413" name="Rectangle 173"/>
          <p:cNvSpPr>
            <a:spLocks noChangeArrowheads="1"/>
          </p:cNvSpPr>
          <p:nvPr/>
        </p:nvSpPr>
        <p:spPr bwMode="auto">
          <a:xfrm>
            <a:off x="5153025" y="3222625"/>
            <a:ext cx="5080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es-MX" sz="1500">
                <a:solidFill>
                  <a:srgbClr val="000000"/>
                </a:solidFill>
              </a:rPr>
              <a:t>adm</a:t>
            </a:r>
          </a:p>
        </p:txBody>
      </p:sp>
      <p:sp>
        <p:nvSpPr>
          <p:cNvPr id="10414" name="Rectangle 174"/>
          <p:cNvSpPr>
            <a:spLocks noChangeArrowheads="1"/>
          </p:cNvSpPr>
          <p:nvPr/>
        </p:nvSpPr>
        <p:spPr bwMode="auto">
          <a:xfrm>
            <a:off x="5318125" y="3616325"/>
            <a:ext cx="1841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415" name="Rectangle 175"/>
          <p:cNvSpPr>
            <a:spLocks noChangeArrowheads="1"/>
          </p:cNvSpPr>
          <p:nvPr/>
        </p:nvSpPr>
        <p:spPr bwMode="auto">
          <a:xfrm>
            <a:off x="5318125" y="3616325"/>
            <a:ext cx="1841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416" name="Rectangle 176"/>
          <p:cNvSpPr>
            <a:spLocks noChangeArrowheads="1"/>
          </p:cNvSpPr>
          <p:nvPr/>
        </p:nvSpPr>
        <p:spPr bwMode="auto">
          <a:xfrm>
            <a:off x="5318125" y="3616325"/>
            <a:ext cx="1841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417" name="Rectangle 177"/>
          <p:cNvSpPr>
            <a:spLocks noChangeArrowheads="1"/>
          </p:cNvSpPr>
          <p:nvPr/>
        </p:nvSpPr>
        <p:spPr bwMode="auto">
          <a:xfrm>
            <a:off x="5883275" y="3246438"/>
            <a:ext cx="15875" cy="31273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418" name="Rectangle 178"/>
          <p:cNvSpPr>
            <a:spLocks noChangeArrowheads="1"/>
          </p:cNvSpPr>
          <p:nvPr/>
        </p:nvSpPr>
        <p:spPr bwMode="auto">
          <a:xfrm>
            <a:off x="4956175" y="3541713"/>
            <a:ext cx="942975" cy="158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419" name="Rectangle 179"/>
          <p:cNvSpPr>
            <a:spLocks noChangeArrowheads="1"/>
          </p:cNvSpPr>
          <p:nvPr/>
        </p:nvSpPr>
        <p:spPr bwMode="auto">
          <a:xfrm>
            <a:off x="4937125" y="3225800"/>
            <a:ext cx="935038" cy="30638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420" name="Rectangle 180"/>
          <p:cNvSpPr>
            <a:spLocks noChangeArrowheads="1"/>
          </p:cNvSpPr>
          <p:nvPr/>
        </p:nvSpPr>
        <p:spPr bwMode="auto">
          <a:xfrm>
            <a:off x="3292475" y="2643188"/>
            <a:ext cx="942975" cy="312737"/>
          </a:xfrm>
          <a:prstGeom prst="rect">
            <a:avLst/>
          </a:prstGeom>
          <a:solidFill>
            <a:srgbClr val="F6BF6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421" name="Rectangle 181"/>
          <p:cNvSpPr>
            <a:spLocks noChangeArrowheads="1"/>
          </p:cNvSpPr>
          <p:nvPr/>
        </p:nvSpPr>
        <p:spPr bwMode="auto">
          <a:xfrm>
            <a:off x="3560763" y="2644775"/>
            <a:ext cx="414337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es-MX" sz="1500">
                <a:solidFill>
                  <a:srgbClr val="000000"/>
                </a:solidFill>
              </a:rPr>
              <a:t>usr</a:t>
            </a:r>
          </a:p>
        </p:txBody>
      </p:sp>
      <p:sp>
        <p:nvSpPr>
          <p:cNvPr id="10422" name="Rectangle 182"/>
          <p:cNvSpPr>
            <a:spLocks noChangeArrowheads="1"/>
          </p:cNvSpPr>
          <p:nvPr/>
        </p:nvSpPr>
        <p:spPr bwMode="auto">
          <a:xfrm>
            <a:off x="3678238" y="3038475"/>
            <a:ext cx="1841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423" name="Rectangle 183"/>
          <p:cNvSpPr>
            <a:spLocks noChangeArrowheads="1"/>
          </p:cNvSpPr>
          <p:nvPr/>
        </p:nvSpPr>
        <p:spPr bwMode="auto">
          <a:xfrm>
            <a:off x="3678238" y="3038475"/>
            <a:ext cx="1841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424" name="Rectangle 184"/>
          <p:cNvSpPr>
            <a:spLocks noChangeArrowheads="1"/>
          </p:cNvSpPr>
          <p:nvPr/>
        </p:nvSpPr>
        <p:spPr bwMode="auto">
          <a:xfrm>
            <a:off x="3678238" y="3038475"/>
            <a:ext cx="1841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425" name="Rectangle 185"/>
          <p:cNvSpPr>
            <a:spLocks noChangeArrowheads="1"/>
          </p:cNvSpPr>
          <p:nvPr/>
        </p:nvSpPr>
        <p:spPr bwMode="auto">
          <a:xfrm>
            <a:off x="4243388" y="2668588"/>
            <a:ext cx="15875" cy="31273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426" name="Rectangle 186"/>
          <p:cNvSpPr>
            <a:spLocks noChangeArrowheads="1"/>
          </p:cNvSpPr>
          <p:nvPr/>
        </p:nvSpPr>
        <p:spPr bwMode="auto">
          <a:xfrm>
            <a:off x="3317875" y="2965450"/>
            <a:ext cx="942975" cy="158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427" name="Rectangle 187"/>
          <p:cNvSpPr>
            <a:spLocks noChangeArrowheads="1"/>
          </p:cNvSpPr>
          <p:nvPr/>
        </p:nvSpPr>
        <p:spPr bwMode="auto">
          <a:xfrm>
            <a:off x="3298825" y="2649538"/>
            <a:ext cx="935038" cy="3048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428" name="Rectangle 188"/>
          <p:cNvSpPr>
            <a:spLocks noChangeArrowheads="1"/>
          </p:cNvSpPr>
          <p:nvPr/>
        </p:nvSpPr>
        <p:spPr bwMode="auto">
          <a:xfrm>
            <a:off x="4384675" y="2643188"/>
            <a:ext cx="942975" cy="312737"/>
          </a:xfrm>
          <a:prstGeom prst="rect">
            <a:avLst/>
          </a:prstGeom>
          <a:solidFill>
            <a:srgbClr val="F6BF6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429" name="Rectangle 189"/>
          <p:cNvSpPr>
            <a:spLocks noChangeArrowheads="1"/>
          </p:cNvSpPr>
          <p:nvPr/>
        </p:nvSpPr>
        <p:spPr bwMode="auto">
          <a:xfrm>
            <a:off x="4632325" y="2644775"/>
            <a:ext cx="455613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es-MX" sz="1500">
                <a:solidFill>
                  <a:srgbClr val="000000"/>
                </a:solidFill>
              </a:rPr>
              <a:t>dev</a:t>
            </a:r>
          </a:p>
        </p:txBody>
      </p:sp>
      <p:sp>
        <p:nvSpPr>
          <p:cNvPr id="10430" name="Rectangle 190"/>
          <p:cNvSpPr>
            <a:spLocks noChangeArrowheads="1"/>
          </p:cNvSpPr>
          <p:nvPr/>
        </p:nvSpPr>
        <p:spPr bwMode="auto">
          <a:xfrm>
            <a:off x="4770438" y="3038475"/>
            <a:ext cx="1841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431" name="Rectangle 191"/>
          <p:cNvSpPr>
            <a:spLocks noChangeArrowheads="1"/>
          </p:cNvSpPr>
          <p:nvPr/>
        </p:nvSpPr>
        <p:spPr bwMode="auto">
          <a:xfrm>
            <a:off x="4770438" y="3038475"/>
            <a:ext cx="1841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432" name="Rectangle 192"/>
          <p:cNvSpPr>
            <a:spLocks noChangeArrowheads="1"/>
          </p:cNvSpPr>
          <p:nvPr/>
        </p:nvSpPr>
        <p:spPr bwMode="auto">
          <a:xfrm>
            <a:off x="4770438" y="3038475"/>
            <a:ext cx="1841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433" name="Rectangle 193"/>
          <p:cNvSpPr>
            <a:spLocks noChangeArrowheads="1"/>
          </p:cNvSpPr>
          <p:nvPr/>
        </p:nvSpPr>
        <p:spPr bwMode="auto">
          <a:xfrm>
            <a:off x="5337175" y="2668588"/>
            <a:ext cx="15875" cy="31273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434" name="Rectangle 194"/>
          <p:cNvSpPr>
            <a:spLocks noChangeArrowheads="1"/>
          </p:cNvSpPr>
          <p:nvPr/>
        </p:nvSpPr>
        <p:spPr bwMode="auto">
          <a:xfrm>
            <a:off x="4410075" y="2965450"/>
            <a:ext cx="942975" cy="158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435" name="Rectangle 195"/>
          <p:cNvSpPr>
            <a:spLocks noChangeArrowheads="1"/>
          </p:cNvSpPr>
          <p:nvPr/>
        </p:nvSpPr>
        <p:spPr bwMode="auto">
          <a:xfrm>
            <a:off x="4391025" y="2649538"/>
            <a:ext cx="935038" cy="3048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436" name="Rectangle 196"/>
          <p:cNvSpPr>
            <a:spLocks noChangeArrowheads="1"/>
          </p:cNvSpPr>
          <p:nvPr/>
        </p:nvSpPr>
        <p:spPr bwMode="auto">
          <a:xfrm>
            <a:off x="5476875" y="2643188"/>
            <a:ext cx="942975" cy="312737"/>
          </a:xfrm>
          <a:prstGeom prst="rect">
            <a:avLst/>
          </a:prstGeom>
          <a:solidFill>
            <a:srgbClr val="F6BF6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437" name="Rectangle 197"/>
          <p:cNvSpPr>
            <a:spLocks noChangeArrowheads="1"/>
          </p:cNvSpPr>
          <p:nvPr/>
        </p:nvSpPr>
        <p:spPr bwMode="auto">
          <a:xfrm>
            <a:off x="5761038" y="2644775"/>
            <a:ext cx="3810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es-MX" sz="1500">
                <a:solidFill>
                  <a:srgbClr val="000000"/>
                </a:solidFill>
              </a:rPr>
              <a:t>lib</a:t>
            </a:r>
          </a:p>
        </p:txBody>
      </p:sp>
      <p:sp>
        <p:nvSpPr>
          <p:cNvPr id="10438" name="Rectangle 198"/>
          <p:cNvSpPr>
            <a:spLocks noChangeArrowheads="1"/>
          </p:cNvSpPr>
          <p:nvPr/>
        </p:nvSpPr>
        <p:spPr bwMode="auto">
          <a:xfrm>
            <a:off x="5864225" y="3038475"/>
            <a:ext cx="1841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439" name="Rectangle 199"/>
          <p:cNvSpPr>
            <a:spLocks noChangeArrowheads="1"/>
          </p:cNvSpPr>
          <p:nvPr/>
        </p:nvSpPr>
        <p:spPr bwMode="auto">
          <a:xfrm>
            <a:off x="5864225" y="3038475"/>
            <a:ext cx="1841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440" name="Rectangle 200"/>
          <p:cNvSpPr>
            <a:spLocks noChangeArrowheads="1"/>
          </p:cNvSpPr>
          <p:nvPr/>
        </p:nvSpPr>
        <p:spPr bwMode="auto">
          <a:xfrm>
            <a:off x="5864225" y="3038475"/>
            <a:ext cx="1841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441" name="Rectangle 201"/>
          <p:cNvSpPr>
            <a:spLocks noChangeArrowheads="1"/>
          </p:cNvSpPr>
          <p:nvPr/>
        </p:nvSpPr>
        <p:spPr bwMode="auto">
          <a:xfrm>
            <a:off x="6429375" y="2668588"/>
            <a:ext cx="15875" cy="31273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442" name="Rectangle 202"/>
          <p:cNvSpPr>
            <a:spLocks noChangeArrowheads="1"/>
          </p:cNvSpPr>
          <p:nvPr/>
        </p:nvSpPr>
        <p:spPr bwMode="auto">
          <a:xfrm>
            <a:off x="5503863" y="2965450"/>
            <a:ext cx="942975" cy="158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443" name="Rectangle 203"/>
          <p:cNvSpPr>
            <a:spLocks noChangeArrowheads="1"/>
          </p:cNvSpPr>
          <p:nvPr/>
        </p:nvSpPr>
        <p:spPr bwMode="auto">
          <a:xfrm>
            <a:off x="5483225" y="2649538"/>
            <a:ext cx="935038" cy="3048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444" name="Rectangle 204"/>
          <p:cNvSpPr>
            <a:spLocks noChangeArrowheads="1"/>
          </p:cNvSpPr>
          <p:nvPr/>
        </p:nvSpPr>
        <p:spPr bwMode="auto">
          <a:xfrm>
            <a:off x="6570663" y="2643188"/>
            <a:ext cx="942975" cy="312737"/>
          </a:xfrm>
          <a:prstGeom prst="rect">
            <a:avLst/>
          </a:prstGeom>
          <a:solidFill>
            <a:srgbClr val="F6BF6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445" name="Rectangle 205"/>
          <p:cNvSpPr>
            <a:spLocks noChangeArrowheads="1"/>
          </p:cNvSpPr>
          <p:nvPr/>
        </p:nvSpPr>
        <p:spPr bwMode="auto">
          <a:xfrm>
            <a:off x="6843713" y="2644775"/>
            <a:ext cx="401637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es-MX" sz="1500">
                <a:solidFill>
                  <a:srgbClr val="000000"/>
                </a:solidFill>
              </a:rPr>
              <a:t>etc</a:t>
            </a:r>
          </a:p>
        </p:txBody>
      </p:sp>
      <p:sp>
        <p:nvSpPr>
          <p:cNvPr id="10446" name="Rectangle 206"/>
          <p:cNvSpPr>
            <a:spLocks noChangeArrowheads="1"/>
          </p:cNvSpPr>
          <p:nvPr/>
        </p:nvSpPr>
        <p:spPr bwMode="auto">
          <a:xfrm>
            <a:off x="6956425" y="3038475"/>
            <a:ext cx="1841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447" name="Rectangle 207"/>
          <p:cNvSpPr>
            <a:spLocks noChangeArrowheads="1"/>
          </p:cNvSpPr>
          <p:nvPr/>
        </p:nvSpPr>
        <p:spPr bwMode="auto">
          <a:xfrm>
            <a:off x="6956425" y="3038475"/>
            <a:ext cx="1841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448" name="Rectangle 208"/>
          <p:cNvSpPr>
            <a:spLocks noChangeArrowheads="1"/>
          </p:cNvSpPr>
          <p:nvPr/>
        </p:nvSpPr>
        <p:spPr bwMode="auto">
          <a:xfrm>
            <a:off x="6956425" y="3038475"/>
            <a:ext cx="1841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449" name="Rectangle 209"/>
          <p:cNvSpPr>
            <a:spLocks noChangeArrowheads="1"/>
          </p:cNvSpPr>
          <p:nvPr/>
        </p:nvSpPr>
        <p:spPr bwMode="auto">
          <a:xfrm>
            <a:off x="7521575" y="2668588"/>
            <a:ext cx="15875" cy="31273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450" name="Rectangle 210"/>
          <p:cNvSpPr>
            <a:spLocks noChangeArrowheads="1"/>
          </p:cNvSpPr>
          <p:nvPr/>
        </p:nvSpPr>
        <p:spPr bwMode="auto">
          <a:xfrm>
            <a:off x="6596063" y="2965450"/>
            <a:ext cx="942975" cy="158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451" name="Rectangle 211"/>
          <p:cNvSpPr>
            <a:spLocks noChangeArrowheads="1"/>
          </p:cNvSpPr>
          <p:nvPr/>
        </p:nvSpPr>
        <p:spPr bwMode="auto">
          <a:xfrm>
            <a:off x="6577013" y="2649538"/>
            <a:ext cx="935037" cy="3048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452" name="Rectangle 212"/>
          <p:cNvSpPr>
            <a:spLocks noChangeArrowheads="1"/>
          </p:cNvSpPr>
          <p:nvPr/>
        </p:nvSpPr>
        <p:spPr bwMode="auto">
          <a:xfrm>
            <a:off x="7662863" y="2643188"/>
            <a:ext cx="942975" cy="312737"/>
          </a:xfrm>
          <a:prstGeom prst="rect">
            <a:avLst/>
          </a:prstGeom>
          <a:solidFill>
            <a:srgbClr val="F6BF6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453" name="Rectangle 213"/>
          <p:cNvSpPr>
            <a:spLocks noChangeArrowheads="1"/>
          </p:cNvSpPr>
          <p:nvPr/>
        </p:nvSpPr>
        <p:spPr bwMode="auto">
          <a:xfrm>
            <a:off x="7926388" y="2644775"/>
            <a:ext cx="42545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es-MX" sz="1500">
                <a:solidFill>
                  <a:srgbClr val="000000"/>
                </a:solidFill>
              </a:rPr>
              <a:t>sys</a:t>
            </a:r>
          </a:p>
        </p:txBody>
      </p:sp>
      <p:sp>
        <p:nvSpPr>
          <p:cNvPr id="10454" name="Rectangle 214"/>
          <p:cNvSpPr>
            <a:spLocks noChangeArrowheads="1"/>
          </p:cNvSpPr>
          <p:nvPr/>
        </p:nvSpPr>
        <p:spPr bwMode="auto">
          <a:xfrm>
            <a:off x="8048625" y="3038475"/>
            <a:ext cx="1841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455" name="Rectangle 215"/>
          <p:cNvSpPr>
            <a:spLocks noChangeArrowheads="1"/>
          </p:cNvSpPr>
          <p:nvPr/>
        </p:nvSpPr>
        <p:spPr bwMode="auto">
          <a:xfrm>
            <a:off x="8048625" y="3038475"/>
            <a:ext cx="1841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456" name="Rectangle 216"/>
          <p:cNvSpPr>
            <a:spLocks noChangeArrowheads="1"/>
          </p:cNvSpPr>
          <p:nvPr/>
        </p:nvSpPr>
        <p:spPr bwMode="auto">
          <a:xfrm>
            <a:off x="8048625" y="3038475"/>
            <a:ext cx="1841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457" name="Rectangle 217"/>
          <p:cNvSpPr>
            <a:spLocks noChangeArrowheads="1"/>
          </p:cNvSpPr>
          <p:nvPr/>
        </p:nvSpPr>
        <p:spPr bwMode="auto">
          <a:xfrm>
            <a:off x="8615363" y="2668588"/>
            <a:ext cx="15875" cy="31273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458" name="Rectangle 218"/>
          <p:cNvSpPr>
            <a:spLocks noChangeArrowheads="1"/>
          </p:cNvSpPr>
          <p:nvPr/>
        </p:nvSpPr>
        <p:spPr bwMode="auto">
          <a:xfrm>
            <a:off x="7688263" y="2965450"/>
            <a:ext cx="942975" cy="158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459" name="Rectangle 219"/>
          <p:cNvSpPr>
            <a:spLocks noChangeArrowheads="1"/>
          </p:cNvSpPr>
          <p:nvPr/>
        </p:nvSpPr>
        <p:spPr bwMode="auto">
          <a:xfrm>
            <a:off x="7669213" y="2649538"/>
            <a:ext cx="935037" cy="3048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460" name="Rectangle 220"/>
          <p:cNvSpPr>
            <a:spLocks noChangeArrowheads="1"/>
          </p:cNvSpPr>
          <p:nvPr/>
        </p:nvSpPr>
        <p:spPr bwMode="auto">
          <a:xfrm>
            <a:off x="4384675" y="2065338"/>
            <a:ext cx="942975" cy="312737"/>
          </a:xfrm>
          <a:prstGeom prst="rect">
            <a:avLst/>
          </a:prstGeom>
          <a:solidFill>
            <a:srgbClr val="F6BF6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461" name="Rectangle 221"/>
          <p:cNvSpPr>
            <a:spLocks noChangeArrowheads="1"/>
          </p:cNvSpPr>
          <p:nvPr/>
        </p:nvSpPr>
        <p:spPr bwMode="auto">
          <a:xfrm>
            <a:off x="4741863" y="2068513"/>
            <a:ext cx="233362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es-MX" sz="1500">
                <a:solidFill>
                  <a:srgbClr val="000000"/>
                </a:solidFill>
              </a:rPr>
              <a:t>/</a:t>
            </a:r>
          </a:p>
        </p:txBody>
      </p:sp>
      <p:sp>
        <p:nvSpPr>
          <p:cNvPr id="10462" name="Rectangle 222"/>
          <p:cNvSpPr>
            <a:spLocks noChangeArrowheads="1"/>
          </p:cNvSpPr>
          <p:nvPr/>
        </p:nvSpPr>
        <p:spPr bwMode="auto">
          <a:xfrm>
            <a:off x="4770438" y="2460625"/>
            <a:ext cx="1841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463" name="Rectangle 223"/>
          <p:cNvSpPr>
            <a:spLocks noChangeArrowheads="1"/>
          </p:cNvSpPr>
          <p:nvPr/>
        </p:nvSpPr>
        <p:spPr bwMode="auto">
          <a:xfrm>
            <a:off x="4770438" y="2460625"/>
            <a:ext cx="1841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464" name="Rectangle 224"/>
          <p:cNvSpPr>
            <a:spLocks noChangeArrowheads="1"/>
          </p:cNvSpPr>
          <p:nvPr/>
        </p:nvSpPr>
        <p:spPr bwMode="auto">
          <a:xfrm>
            <a:off x="4770438" y="2460625"/>
            <a:ext cx="1841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465" name="Rectangle 225"/>
          <p:cNvSpPr>
            <a:spLocks noChangeArrowheads="1"/>
          </p:cNvSpPr>
          <p:nvPr/>
        </p:nvSpPr>
        <p:spPr bwMode="auto">
          <a:xfrm>
            <a:off x="5337175" y="2090738"/>
            <a:ext cx="15875" cy="31273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466" name="Rectangle 226"/>
          <p:cNvSpPr>
            <a:spLocks noChangeArrowheads="1"/>
          </p:cNvSpPr>
          <p:nvPr/>
        </p:nvSpPr>
        <p:spPr bwMode="auto">
          <a:xfrm>
            <a:off x="4410075" y="2387600"/>
            <a:ext cx="942975" cy="158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467" name="Rectangle 227"/>
          <p:cNvSpPr>
            <a:spLocks noChangeArrowheads="1"/>
          </p:cNvSpPr>
          <p:nvPr/>
        </p:nvSpPr>
        <p:spPr bwMode="auto">
          <a:xfrm>
            <a:off x="4391025" y="2071688"/>
            <a:ext cx="935038" cy="3048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468" name="Rectangle 228"/>
          <p:cNvSpPr>
            <a:spLocks noChangeArrowheads="1"/>
          </p:cNvSpPr>
          <p:nvPr/>
        </p:nvSpPr>
        <p:spPr bwMode="auto">
          <a:xfrm>
            <a:off x="4352925" y="4375150"/>
            <a:ext cx="942975" cy="312738"/>
          </a:xfrm>
          <a:prstGeom prst="rect">
            <a:avLst/>
          </a:prstGeom>
          <a:solidFill>
            <a:srgbClr val="F6BF6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469" name="Rectangle 229"/>
          <p:cNvSpPr>
            <a:spLocks noChangeArrowheads="1"/>
          </p:cNvSpPr>
          <p:nvPr/>
        </p:nvSpPr>
        <p:spPr bwMode="auto">
          <a:xfrm>
            <a:off x="4564063" y="4376738"/>
            <a:ext cx="530225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es-MX" sz="1500">
                <a:solidFill>
                  <a:srgbClr val="000000"/>
                </a:solidFill>
              </a:rPr>
              <a:t>proy</a:t>
            </a:r>
          </a:p>
        </p:txBody>
      </p:sp>
      <p:sp>
        <p:nvSpPr>
          <p:cNvPr id="10470" name="Rectangle 230"/>
          <p:cNvSpPr>
            <a:spLocks noChangeArrowheads="1"/>
          </p:cNvSpPr>
          <p:nvPr/>
        </p:nvSpPr>
        <p:spPr bwMode="auto">
          <a:xfrm>
            <a:off x="5305425" y="4400550"/>
            <a:ext cx="15875" cy="3127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471" name="Rectangle 231"/>
          <p:cNvSpPr>
            <a:spLocks noChangeArrowheads="1"/>
          </p:cNvSpPr>
          <p:nvPr/>
        </p:nvSpPr>
        <p:spPr bwMode="auto">
          <a:xfrm>
            <a:off x="4379913" y="4697413"/>
            <a:ext cx="942975" cy="158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  <p:sp>
        <p:nvSpPr>
          <p:cNvPr id="10472" name="Rectangle 232"/>
          <p:cNvSpPr>
            <a:spLocks noChangeArrowheads="1"/>
          </p:cNvSpPr>
          <p:nvPr/>
        </p:nvSpPr>
        <p:spPr bwMode="auto">
          <a:xfrm>
            <a:off x="4359275" y="4381500"/>
            <a:ext cx="935038" cy="3048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 altLang="es-MX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soarings">
  <a:themeElements>
    <a:clrScheme name="">
      <a:dk1>
        <a:srgbClr val="FFFFFF"/>
      </a:dk1>
      <a:lt1>
        <a:srgbClr val="FFFFFF"/>
      </a:lt1>
      <a:dk2>
        <a:srgbClr val="F6BF69"/>
      </a:dk2>
      <a:lt2>
        <a:srgbClr val="000000"/>
      </a:lt2>
      <a:accent1>
        <a:srgbClr val="00FFFF"/>
      </a:accent1>
      <a:accent2>
        <a:srgbClr val="FAFD00"/>
      </a:accent2>
      <a:accent3>
        <a:srgbClr val="FFFFFF"/>
      </a:accent3>
      <a:accent4>
        <a:srgbClr val="DADADA"/>
      </a:accent4>
      <a:accent5>
        <a:srgbClr val="AAFFFF"/>
      </a:accent5>
      <a:accent6>
        <a:srgbClr val="E3E500"/>
      </a:accent6>
      <a:hlink>
        <a:srgbClr val="FC0128"/>
      </a:hlink>
      <a:folHlink>
        <a:srgbClr val="3365FB"/>
      </a:folHlink>
    </a:clrScheme>
    <a:fontScheme name="soarings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soaring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LongProperties xmlns="http://schemas.microsoft.com/office/2006/metadata/longProperties"/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ista_x0020_de_x0020_Categor_x00ed_as xmlns="cc0cedb9-0b63-4483-9324-57ed649ff64a" xsi:nil="true"/>
    <Categor_x00ed_a xmlns="0802d32b-1505-49d7-8ca2-98aeeeeccb41">*</Categor_x00ed_a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DDD238517F6FB46BC8293581BBFDE09" ma:contentTypeVersion="2" ma:contentTypeDescription="Crear nuevo documento." ma:contentTypeScope="" ma:versionID="1c31ad6eee5d3d7eb745c5b879b89730">
  <xsd:schema xmlns:xsd="http://www.w3.org/2001/XMLSchema" xmlns:p="http://schemas.microsoft.com/office/2006/metadata/properties" xmlns:ns2="0802d32b-1505-49d7-8ca2-98aeeeeccb41" xmlns:ns3="cc0cedb9-0b63-4483-9324-57ed649ff64a" targetNamespace="http://schemas.microsoft.com/office/2006/metadata/properties" ma:root="true" ma:fieldsID="97a500bc9dda32179d43a9985f7e4fff" ns2:_="" ns3:_="">
    <xsd:import namespace="0802d32b-1505-49d7-8ca2-98aeeeeccb41"/>
    <xsd:import namespace="cc0cedb9-0b63-4483-9324-57ed649ff64a"/>
    <xsd:element name="properties">
      <xsd:complexType>
        <xsd:sequence>
          <xsd:element name="documentManagement">
            <xsd:complexType>
              <xsd:all>
                <xsd:element ref="ns2:Categor_x00ed_a" minOccurs="0"/>
                <xsd:element ref="ns3:Lista_x0020_de_x0020_Categor_x00ed_as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0802d32b-1505-49d7-8ca2-98aeeeeccb41" elementFormDefault="qualified">
    <xsd:import namespace="http://schemas.microsoft.com/office/2006/documentManagement/types"/>
    <xsd:element name="Categor_x00ed_a" ma:index="8" nillable="true" ma:displayName="Categoría" ma:internalName="Categor_x00ed_a">
      <xsd:simpleType>
        <xsd:restriction base="dms:Text">
          <xsd:maxLength value="255"/>
        </xsd:restriction>
      </xsd:simpleType>
    </xsd:element>
  </xsd:schema>
  <xsd:schema xmlns:xsd="http://www.w3.org/2001/XMLSchema" xmlns:dms="http://schemas.microsoft.com/office/2006/documentManagement/types" targetNamespace="cc0cedb9-0b63-4483-9324-57ed649ff64a" elementFormDefault="qualified">
    <xsd:import namespace="http://schemas.microsoft.com/office/2006/documentManagement/types"/>
    <xsd:element name="Lista_x0020_de_x0020_Categor_x00ed_as" ma:index="9" nillable="true" ma:displayName="Lista de Categorías" ma:list="{CC0CEDB9-0B63-4483-9324-57ED649FF64A}" ma:internalName="Lista_x0020_de_x0020_Categor_x00ed_as" ma:showField="Categor_x00ed_a">
      <xsd:simpleType>
        <xsd:restriction base="dms:Lookup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 ma:readOnly="true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63114D4D-8CED-4406-94AC-C1AADBA4003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B7EC958-299B-4CAD-9EC1-124AF9785B19}">
  <ds:schemaRefs>
    <ds:schemaRef ds:uri="http://schemas.microsoft.com/office/2006/metadata/longProperties"/>
  </ds:schemaRefs>
</ds:datastoreItem>
</file>

<file path=customXml/itemProps3.xml><?xml version="1.0" encoding="utf-8"?>
<ds:datastoreItem xmlns:ds="http://schemas.openxmlformats.org/officeDocument/2006/customXml" ds:itemID="{E4E5ADDC-926B-4BF3-9416-20B0BA48314C}">
  <ds:schemaRefs>
    <ds:schemaRef ds:uri="cc0cedb9-0b63-4483-9324-57ed649ff64a"/>
    <ds:schemaRef ds:uri="http://purl.org/dc/terms/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0802d32b-1505-49d7-8ca2-98aeeeeccb41"/>
    <ds:schemaRef ds:uri="http://schemas.microsoft.com/office/2006/metadata/properties"/>
    <ds:schemaRef ds:uri="http://www.w3.org/XML/1998/namespace"/>
    <ds:schemaRef ds:uri="http://schemas.microsoft.com/office/infopath/2007/PartnerControls"/>
  </ds:schemaRefs>
</ds:datastoreItem>
</file>

<file path=customXml/itemProps4.xml><?xml version="1.0" encoding="utf-8"?>
<ds:datastoreItem xmlns:ds="http://schemas.openxmlformats.org/officeDocument/2006/customXml" ds:itemID="{C34D8A36-01C7-4383-AE4F-B1270776681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802d32b-1505-49d7-8ca2-98aeeeeccb41"/>
    <ds:schemaRef ds:uri="cc0cedb9-0b63-4483-9324-57ed649ff64a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c:\projects\pp4eng\common\template\sldshow\soarings.ppt</Template>
  <TotalTime>941</TotalTime>
  <Pages>40</Pages>
  <Words>1231</Words>
  <Application>Microsoft Office PowerPoint</Application>
  <PresentationFormat>Presentación en pantalla (4:3)</PresentationFormat>
  <Paragraphs>307</Paragraphs>
  <Slides>23</Slides>
  <Notes>23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7" baseType="lpstr">
      <vt:lpstr>Arial</vt:lpstr>
      <vt:lpstr>Times New Roman</vt:lpstr>
      <vt:lpstr>Wingdings</vt:lpstr>
      <vt:lpstr>soarings</vt:lpstr>
      <vt:lpstr>Introducción al SO Linux/Unix </vt:lpstr>
      <vt:lpstr>Modelo general de UNIX</vt:lpstr>
      <vt:lpstr>Usuarios en UNIX (1)</vt:lpstr>
      <vt:lpstr>Usuarios en UNIX (2)</vt:lpstr>
      <vt:lpstr>Estableciendo una sesión con UNIX</vt:lpstr>
      <vt:lpstr>Consideraciones iniciales</vt:lpstr>
      <vt:lpstr>Consideraciones iniciales</vt:lpstr>
      <vt:lpstr>Recomendaciones para el uso de la contraseña</vt:lpstr>
      <vt:lpstr>Directorios en UNIX</vt:lpstr>
      <vt:lpstr>Convenciones de directorios en UNIX</vt:lpstr>
      <vt:lpstr>Trayectorias de directorios y archivos</vt:lpstr>
      <vt:lpstr>Comando pwd</vt:lpstr>
      <vt:lpstr>Comando cd</vt:lpstr>
      <vt:lpstr>Ayuda en línea</vt:lpstr>
      <vt:lpstr>Comando man</vt:lpstr>
      <vt:lpstr>Comando ls</vt:lpstr>
      <vt:lpstr>Comando ls</vt:lpstr>
      <vt:lpstr>Redirector &gt;</vt:lpstr>
      <vt:lpstr>Comando mkdir</vt:lpstr>
      <vt:lpstr>Comando rmdir</vt:lpstr>
      <vt:lpstr>Comando date</vt:lpstr>
      <vt:lpstr>Comando cal</vt:lpstr>
      <vt:lpstr>Comando cal</vt:lpstr>
    </vt:vector>
  </TitlesOfParts>
  <Manager>DAI</Manager>
  <Company>ITAM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al SO Linux/Unix</dc:title>
  <dc:creator>DAC</dc:creator>
  <cp:keywords>UNIX</cp:keywords>
  <cp:lastModifiedBy>JOSE RAMON RIOS SANCHEZ</cp:lastModifiedBy>
  <cp:revision>64</cp:revision>
  <cp:lastPrinted>1998-10-07T00:14:04Z</cp:lastPrinted>
  <dcterms:created xsi:type="dcterms:W3CDTF">1995-08-31T20:49:46Z</dcterms:created>
  <dcterms:modified xsi:type="dcterms:W3CDTF">2020-01-30T17:59:30Z</dcterms:modified>
</cp:coreProperties>
</file>