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8" r:id="rId3"/>
    <p:sldId id="261" r:id="rId4"/>
    <p:sldId id="262" r:id="rId5"/>
    <p:sldId id="269" r:id="rId6"/>
    <p:sldId id="263" r:id="rId7"/>
    <p:sldId id="264" r:id="rId8"/>
    <p:sldId id="266" r:id="rId9"/>
    <p:sldId id="268" r:id="rId10"/>
    <p:sldId id="260" r:id="rId11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106" d="100"/>
          <a:sy n="106" d="100"/>
        </p:scale>
        <p:origin x="10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583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6543" indent="-287132" defTabSz="931583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8527" indent="-229705" defTabSz="931583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7938" indent="-229705" defTabSz="931583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67349" indent="-229705" defTabSz="931583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26760" indent="-229705" defTabSz="931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86171" indent="-229705" defTabSz="931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45582" indent="-229705" defTabSz="931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904993" indent="-229705" defTabSz="931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89B0EAF-ADD2-48CA-96F5-DA9019EA2C4D}" type="slidenum">
              <a:rPr lang="en-US" altLang="es-MX" smtClean="0">
                <a:latin typeface="Times New Roman" pitchFamily="18" charset="0"/>
              </a:rPr>
              <a:pPr/>
              <a:t>6</a:t>
            </a:fld>
            <a:endParaRPr lang="en-US" altLang="es-MX" smtClean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106400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133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583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6543" indent="-287132" defTabSz="931583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8527" indent="-229705" defTabSz="931583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7938" indent="-229705" defTabSz="931583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67349" indent="-229705" defTabSz="931583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26760" indent="-229705" defTabSz="931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86171" indent="-229705" defTabSz="931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45582" indent="-229705" defTabSz="931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904993" indent="-229705" defTabSz="931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489A3385-EC33-46C0-B3AE-2A950ADEE36F}" type="slidenum">
              <a:rPr lang="en-US" altLang="es-MX" smtClean="0">
                <a:latin typeface="Times New Roman" pitchFamily="18" charset="0"/>
              </a:rPr>
              <a:pPr/>
              <a:t>7</a:t>
            </a:fld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4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B7EB-9336-4BE0-9082-93D415915B6C}" type="datetime1">
              <a:rPr lang="es-MX" smtClean="0"/>
              <a:t>21/01/2020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5DBF-CABC-44A8-8821-63073DCA85E9}" type="datetime1">
              <a:rPr lang="es-MX" smtClean="0"/>
              <a:t>21/01/2020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710-CF3D-4332-8FD4-3BB8154691F2}" type="datetime1">
              <a:rPr lang="es-MX" smtClean="0"/>
              <a:t>21/01/2020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6130-BAD4-4219-87A3-3495C4495ACD}" type="datetime1">
              <a:rPr lang="es-MX" smtClean="0"/>
              <a:t>21/01/2020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DFE-E587-4AA0-8C6E-BC90A03A3E88}" type="datetime1">
              <a:rPr lang="es-MX" smtClean="0"/>
              <a:t>21/01/2020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F4BB-3229-470E-B75D-2EF33096D263}" type="datetime1">
              <a:rPr lang="es-MX" smtClean="0"/>
              <a:t>21/01/2020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2079-07B9-450A-8F39-FA2B0D9A04AB}" type="datetime1">
              <a:rPr lang="es-MX" smtClean="0"/>
              <a:t>21/01/2020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93F-1A85-4439-896A-BB7A0A32B25B}" type="datetime1">
              <a:rPr lang="es-MX" smtClean="0"/>
              <a:t>21/01/2020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0B68-8490-4436-BEE2-EF7D731A0408}" type="datetime1">
              <a:rPr lang="es-MX" smtClean="0"/>
              <a:t>21/01/2020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5A75-8A9F-4737-BB94-B9917B5D2E16}" type="datetime1">
              <a:rPr lang="es-MX" smtClean="0"/>
              <a:t>21/01/2020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C5F-7563-4E92-B40C-EF33C97E4BCF}" type="datetime1">
              <a:rPr lang="es-MX" smtClean="0"/>
              <a:t>21/01/2020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6E16-70A7-4EB2-A441-3EA452E8317C}" type="datetime1">
              <a:rPr lang="es-MX" smtClean="0"/>
              <a:t>21/01/2020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E6B-BD7A-4223-84D5-9E473F7FEA02}" type="datetime1">
              <a:rPr lang="es-MX" smtClean="0"/>
              <a:t>21/01/2020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133A-C12C-4A7D-B585-56E1B061F665}" type="datetime1">
              <a:rPr lang="es-MX" smtClean="0"/>
              <a:t>21/01/2020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D60-E739-4937-B623-C95E4A04A86E}" type="datetime1">
              <a:rPr lang="es-MX" smtClean="0"/>
              <a:t>21/01/2020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294A-5A21-4077-BE61-529E4AF27212}" type="datetime1">
              <a:rPr lang="es-MX" smtClean="0"/>
              <a:t>21/01/2020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1C1F-DAD0-4B0B-971C-73FFEED7B031}" type="datetime1">
              <a:rPr lang="es-MX" smtClean="0"/>
              <a:t>21/01/2020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BCE0-2CF2-42C6-9475-4E0575C3AEA9}" type="datetime1">
              <a:rPr lang="es-MX" smtClean="0"/>
              <a:t>21/01/2020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E9F3-8E62-474F-93C2-8B00A14602C1}" type="datetime1">
              <a:rPr lang="es-MX" smtClean="0"/>
              <a:t>21/01/2020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2071-FAA6-418B-9839-D0C5BBEFFDD3}" type="datetime1">
              <a:rPr lang="es-MX" smtClean="0"/>
              <a:t>21/01/2020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81D5-AE61-400D-915E-AD17686D3D46}" type="datetime1">
              <a:rPr lang="es-MX" smtClean="0"/>
              <a:t>21/01/2020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7F63-7234-4FA9-9214-18C05B558C35}" type="datetime1">
              <a:rPr lang="es-MX" smtClean="0"/>
              <a:t>21/01/2020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09E2-C9DA-4CF7-B523-0CC6B4E1E1EA}" type="datetime1">
              <a:rPr lang="es-MX" smtClean="0"/>
              <a:t>21/01/2020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5DF9-2787-447B-B94E-54E1DBE59B99}" type="datetime1">
              <a:rPr lang="es-MX" smtClean="0"/>
              <a:t>21/01/2020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</a:t>
            </a:r>
            <a:r>
              <a:rPr lang="es-MX" dirty="0" smtClean="0"/>
              <a:t>2020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is an </a:t>
            </a:r>
            <a:r>
              <a:rPr lang="en-US" i="1" dirty="0" smtClean="0"/>
              <a:t>Operating System</a:t>
            </a:r>
            <a:r>
              <a:rPr lang="en-US" dirty="0" smtClean="0"/>
              <a:t>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444625"/>
            <a:ext cx="7997825" cy="4419600"/>
          </a:xfrm>
        </p:spPr>
        <p:txBody>
          <a:bodyPr/>
          <a:lstStyle/>
          <a:p>
            <a:endParaRPr lang="en-US" altLang="es-MX" sz="2400" dirty="0" smtClean="0"/>
          </a:p>
          <a:p>
            <a:r>
              <a:rPr lang="en-US" altLang="es-MX" sz="2400" dirty="0" smtClean="0"/>
              <a:t>A collection of </a:t>
            </a:r>
            <a:r>
              <a:rPr lang="en-US" altLang="es-MX" sz="2400" i="1" dirty="0" smtClean="0"/>
              <a:t>sequential programs</a:t>
            </a:r>
            <a:r>
              <a:rPr lang="en-US" altLang="es-MX" sz="2400" dirty="0" smtClean="0"/>
              <a:t> and </a:t>
            </a:r>
            <a:r>
              <a:rPr lang="en-US" altLang="es-MX" sz="2400" i="1" dirty="0" smtClean="0"/>
              <a:t>subprograms</a:t>
            </a:r>
            <a:r>
              <a:rPr lang="en-US" altLang="es-MX" sz="2400" dirty="0" smtClean="0"/>
              <a:t> that act as intermediary between a computer’s </a:t>
            </a:r>
            <a:r>
              <a:rPr lang="en-US" altLang="es-MX" sz="2400" i="1" dirty="0" smtClean="0"/>
              <a:t>user</a:t>
            </a:r>
            <a:r>
              <a:rPr lang="en-US" altLang="es-MX" sz="2400" dirty="0" smtClean="0"/>
              <a:t> and the computer </a:t>
            </a:r>
            <a:r>
              <a:rPr lang="en-US" altLang="es-MX" sz="2400" i="1" dirty="0" smtClean="0"/>
              <a:t>hardware</a:t>
            </a:r>
            <a:r>
              <a:rPr lang="en-US" altLang="es-MX" sz="2400" dirty="0" smtClean="0"/>
              <a:t>, inside a Computer System.</a:t>
            </a:r>
          </a:p>
          <a:p>
            <a:endParaRPr lang="en-US" altLang="es-MX" sz="2400" dirty="0" smtClean="0"/>
          </a:p>
          <a:p>
            <a:r>
              <a:rPr lang="en-US" altLang="es-MX" sz="2400" dirty="0" smtClean="0"/>
              <a:t>Operating system goals:</a:t>
            </a:r>
          </a:p>
          <a:p>
            <a:pPr lvl="1"/>
            <a:r>
              <a:rPr lang="en-US" altLang="es-MX" sz="2000" i="1" u="sng" dirty="0" smtClean="0"/>
              <a:t>Execute</a:t>
            </a:r>
            <a:r>
              <a:rPr lang="en-US" altLang="es-MX" sz="2000" dirty="0" smtClean="0"/>
              <a:t> programs and make solving user problems easier.</a:t>
            </a:r>
          </a:p>
          <a:p>
            <a:pPr lvl="1"/>
            <a:r>
              <a:rPr lang="en-US" altLang="es-MX" sz="2000" dirty="0" smtClean="0"/>
              <a:t>Make the computer system </a:t>
            </a:r>
            <a:r>
              <a:rPr lang="en-US" altLang="es-MX" sz="2000" i="1" u="sng" dirty="0" smtClean="0"/>
              <a:t>convenient</a:t>
            </a:r>
            <a:r>
              <a:rPr lang="en-US" altLang="es-MX" sz="2000" dirty="0" smtClean="0"/>
              <a:t> to use</a:t>
            </a:r>
          </a:p>
          <a:p>
            <a:pPr lvl="1"/>
            <a:r>
              <a:rPr lang="en-US" altLang="es-MX" sz="2000" dirty="0" smtClean="0"/>
              <a:t>Use the computer hardware in an </a:t>
            </a:r>
            <a:r>
              <a:rPr lang="en-US" altLang="es-MX" sz="2000" i="1" u="sng" dirty="0" smtClean="0"/>
              <a:t>efficient</a:t>
            </a:r>
            <a:r>
              <a:rPr lang="en-US" altLang="es-MX" sz="2000" dirty="0" smtClean="0"/>
              <a:t> manner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1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Program and Process definitions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50" y="1365250"/>
            <a:ext cx="7029450" cy="4873625"/>
          </a:xfrm>
        </p:spPr>
        <p:txBody>
          <a:bodyPr>
            <a:normAutofit lnSpcReduction="10000"/>
          </a:bodyPr>
          <a:lstStyle/>
          <a:p>
            <a:endParaRPr lang="en-US" altLang="es-MX" dirty="0" smtClean="0">
              <a:solidFill>
                <a:srgbClr val="0000FF"/>
              </a:solidFill>
            </a:endParaRPr>
          </a:p>
          <a:p>
            <a:pPr algn="just"/>
            <a:r>
              <a:rPr lang="en-US" altLang="es-MX" dirty="0" smtClean="0">
                <a:solidFill>
                  <a:srgbClr val="0000FF"/>
                </a:solidFill>
              </a:rPr>
              <a:t>Program</a:t>
            </a:r>
            <a:r>
              <a:rPr lang="en-US" altLang="es-MX" dirty="0" smtClean="0"/>
              <a:t> –  </a:t>
            </a:r>
            <a:r>
              <a:rPr lang="en-US" altLang="es-MX" sz="2400" dirty="0" err="1" smtClean="0"/>
              <a:t>Conjunto</a:t>
            </a:r>
            <a:r>
              <a:rPr lang="en-US" altLang="es-MX" sz="2400" dirty="0" smtClean="0"/>
              <a:t> de </a:t>
            </a:r>
            <a:r>
              <a:rPr lang="en-US" altLang="es-MX" sz="2400" dirty="0" err="1" smtClean="0"/>
              <a:t>instrucciones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secuenciales</a:t>
            </a:r>
            <a:r>
              <a:rPr lang="en-US" altLang="es-MX" sz="2400" dirty="0" smtClean="0"/>
              <a:t>, que </a:t>
            </a:r>
            <a:r>
              <a:rPr lang="en-US" altLang="es-MX" sz="2400" dirty="0" err="1" smtClean="0"/>
              <a:t>siguiendo</a:t>
            </a:r>
            <a:r>
              <a:rPr lang="en-US" altLang="es-MX" sz="2400" dirty="0" smtClean="0"/>
              <a:t> las </a:t>
            </a:r>
            <a:r>
              <a:rPr lang="en-US" altLang="es-MX" sz="2400" dirty="0" err="1" smtClean="0"/>
              <a:t>reglas</a:t>
            </a:r>
            <a:r>
              <a:rPr lang="en-US" altLang="es-MX" sz="2400" dirty="0" smtClean="0"/>
              <a:t> de </a:t>
            </a:r>
            <a:r>
              <a:rPr lang="en-US" altLang="es-MX" sz="2400" dirty="0" err="1" smtClean="0"/>
              <a:t>algún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lenguaje</a:t>
            </a:r>
            <a:r>
              <a:rPr lang="en-US" altLang="es-MX" sz="2400" dirty="0" smtClean="0"/>
              <a:t>, </a:t>
            </a:r>
            <a:r>
              <a:rPr lang="en-US" altLang="es-MX" sz="2400" dirty="0" err="1" smtClean="0"/>
              <a:t>implementan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algún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algoritmo</a:t>
            </a:r>
            <a:r>
              <a:rPr lang="en-US" altLang="es-MX" sz="2400" dirty="0" smtClean="0"/>
              <a:t>. Reside </a:t>
            </a:r>
            <a:r>
              <a:rPr lang="en-US" altLang="es-MX" sz="2400" dirty="0" err="1" smtClean="0"/>
              <a:t>en</a:t>
            </a:r>
            <a:r>
              <a:rPr lang="en-US" altLang="es-MX" sz="2400" dirty="0" smtClean="0"/>
              <a:t> un </a:t>
            </a:r>
            <a:r>
              <a:rPr lang="en-US" altLang="es-MX" sz="2400" dirty="0" err="1" smtClean="0"/>
              <a:t>archivo</a:t>
            </a:r>
            <a:r>
              <a:rPr lang="en-US" altLang="es-MX" sz="2400" dirty="0" smtClean="0"/>
              <a:t>, </a:t>
            </a:r>
            <a:r>
              <a:rPr lang="en-US" altLang="es-MX" sz="2400" dirty="0" err="1" smtClean="0"/>
              <a:t>constituyendo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una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entidad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pasiva</a:t>
            </a:r>
            <a:r>
              <a:rPr lang="en-US" altLang="es-MX" sz="2400" dirty="0" smtClean="0"/>
              <a:t>.</a:t>
            </a:r>
          </a:p>
          <a:p>
            <a:pPr lvl="1"/>
            <a:r>
              <a:rPr lang="en-US" altLang="es-MX" sz="2000" dirty="0" smtClean="0"/>
              <a:t>Source Program - </a:t>
            </a:r>
          </a:p>
          <a:p>
            <a:pPr lvl="1"/>
            <a:r>
              <a:rPr lang="en-US" altLang="es-MX" sz="2000" dirty="0" smtClean="0"/>
              <a:t>Object Program - </a:t>
            </a:r>
          </a:p>
          <a:p>
            <a:pPr lvl="1"/>
            <a:r>
              <a:rPr lang="en-US" altLang="es-MX" sz="2000" dirty="0" smtClean="0"/>
              <a:t>Executable Program - </a:t>
            </a:r>
          </a:p>
          <a:p>
            <a:pPr>
              <a:buFont typeface="Monotype Sorts" pitchFamily="2" charset="2"/>
              <a:buNone/>
            </a:pPr>
            <a:endParaRPr lang="en-US" altLang="es-MX" dirty="0" smtClean="0"/>
          </a:p>
          <a:p>
            <a:pPr algn="just"/>
            <a:r>
              <a:rPr lang="en-US" altLang="es-MX" dirty="0" smtClean="0">
                <a:solidFill>
                  <a:srgbClr val="0000FF"/>
                </a:solidFill>
              </a:rPr>
              <a:t>Process</a:t>
            </a:r>
            <a:r>
              <a:rPr lang="en-US" altLang="es-MX" dirty="0" smtClean="0"/>
              <a:t> (</a:t>
            </a:r>
            <a:r>
              <a:rPr lang="en-US" altLang="es-MX" i="1" dirty="0" smtClean="0"/>
              <a:t>job</a:t>
            </a:r>
            <a:r>
              <a:rPr lang="en-US" altLang="es-MX" dirty="0" smtClean="0"/>
              <a:t>, or </a:t>
            </a:r>
            <a:r>
              <a:rPr lang="en-US" altLang="es-MX" i="1" dirty="0" smtClean="0"/>
              <a:t>task</a:t>
            </a:r>
            <a:r>
              <a:rPr lang="en-US" altLang="es-MX" dirty="0" smtClean="0"/>
              <a:t>) – </a:t>
            </a:r>
            <a:r>
              <a:rPr lang="en-US" altLang="es-MX" sz="2400" dirty="0" err="1" smtClean="0"/>
              <a:t>Es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una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instancia</a:t>
            </a:r>
            <a:r>
              <a:rPr lang="en-US" altLang="es-MX" sz="2400" dirty="0" smtClean="0"/>
              <a:t> de un </a:t>
            </a:r>
            <a:r>
              <a:rPr lang="en-US" altLang="es-MX" sz="2400" dirty="0" err="1" smtClean="0"/>
              <a:t>programa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en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ejecución</a:t>
            </a:r>
            <a:r>
              <a:rPr lang="en-US" altLang="es-MX" sz="2400" dirty="0" smtClean="0"/>
              <a:t>, que reside </a:t>
            </a:r>
            <a:r>
              <a:rPr lang="en-US" altLang="es-MX" sz="2400" dirty="0" err="1" smtClean="0"/>
              <a:t>en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memoria</a:t>
            </a:r>
            <a:r>
              <a:rPr lang="en-US" altLang="es-MX" sz="2400" dirty="0" smtClean="0"/>
              <a:t> central y </a:t>
            </a:r>
            <a:r>
              <a:rPr lang="en-US" altLang="es-MX" sz="2400" dirty="0" err="1" smtClean="0"/>
              <a:t>constituye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una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entidad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activa</a:t>
            </a:r>
            <a:r>
              <a:rPr lang="en-US" altLang="es-MX" sz="2400" dirty="0" smtClean="0"/>
              <a:t>.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64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Units of execution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50" y="1646238"/>
            <a:ext cx="7029450" cy="459263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altLang="es-MX" dirty="0" smtClean="0">
                <a:solidFill>
                  <a:srgbClr val="0000FF"/>
                </a:solidFill>
              </a:rPr>
              <a:t>The </a:t>
            </a:r>
            <a:r>
              <a:rPr lang="en-US" altLang="es-MX" i="1" dirty="0" smtClean="0">
                <a:solidFill>
                  <a:srgbClr val="FF0000"/>
                </a:solidFill>
              </a:rPr>
              <a:t>PROGRAM</a:t>
            </a:r>
            <a:r>
              <a:rPr lang="en-US" altLang="es-MX" dirty="0" smtClean="0">
                <a:solidFill>
                  <a:srgbClr val="0000FF"/>
                </a:solidFill>
              </a:rPr>
              <a:t> in the CPU</a:t>
            </a:r>
            <a:r>
              <a:rPr lang="en-US" altLang="es-MX" dirty="0" smtClean="0"/>
              <a:t> – for the CPU there is only one </a:t>
            </a:r>
            <a:r>
              <a:rPr lang="en-US" altLang="es-MX" i="1" dirty="0" smtClean="0"/>
              <a:t>PROGRAM</a:t>
            </a:r>
            <a:r>
              <a:rPr lang="en-US" altLang="es-MX" dirty="0" smtClean="0"/>
              <a:t> in the whole memory (the </a:t>
            </a:r>
            <a:r>
              <a:rPr lang="en-US" altLang="es-MX" u="sng" dirty="0" smtClean="0"/>
              <a:t>P</a:t>
            </a:r>
            <a:r>
              <a:rPr lang="en-US" altLang="es-MX" dirty="0" smtClean="0"/>
              <a:t>rogram </a:t>
            </a:r>
            <a:r>
              <a:rPr lang="en-US" altLang="es-MX" u="sng" dirty="0" smtClean="0"/>
              <a:t>C</a:t>
            </a:r>
            <a:r>
              <a:rPr lang="en-US" altLang="es-MX" dirty="0" smtClean="0"/>
              <a:t>ounter contains the address of the next executable instruction). </a:t>
            </a:r>
            <a:r>
              <a:rPr lang="en-US" altLang="es-MX" i="1" dirty="0" smtClean="0"/>
              <a:t>Executable program for the CPU</a:t>
            </a:r>
            <a:r>
              <a:rPr lang="en-US" altLang="es-MX" dirty="0" smtClean="0"/>
              <a:t>.</a:t>
            </a:r>
          </a:p>
          <a:p>
            <a:endParaRPr lang="en-US" altLang="es-MX" dirty="0" smtClean="0"/>
          </a:p>
          <a:p>
            <a:pPr algn="just"/>
            <a:r>
              <a:rPr lang="en-US" altLang="es-MX" dirty="0" smtClean="0">
                <a:solidFill>
                  <a:srgbClr val="0000FF"/>
                </a:solidFill>
              </a:rPr>
              <a:t>The </a:t>
            </a:r>
            <a:r>
              <a:rPr lang="en-US" altLang="es-MX" i="1" dirty="0" smtClean="0">
                <a:solidFill>
                  <a:srgbClr val="FF0000"/>
                </a:solidFill>
              </a:rPr>
              <a:t>PROCESS</a:t>
            </a:r>
            <a:r>
              <a:rPr lang="en-US" altLang="es-MX" dirty="0" smtClean="0">
                <a:solidFill>
                  <a:srgbClr val="0000FF"/>
                </a:solidFill>
              </a:rPr>
              <a:t> in the Operating System</a:t>
            </a:r>
            <a:r>
              <a:rPr lang="en-US" altLang="es-MX" dirty="0" smtClean="0"/>
              <a:t> – the Operating System places a </a:t>
            </a:r>
            <a:r>
              <a:rPr lang="en-US" altLang="es-MX" i="1" dirty="0" smtClean="0"/>
              <a:t>PROGRAM</a:t>
            </a:r>
            <a:r>
              <a:rPr lang="en-US" altLang="es-MX" dirty="0" smtClean="0"/>
              <a:t> inside a </a:t>
            </a:r>
            <a:r>
              <a:rPr lang="en-US" altLang="es-MX" i="1" dirty="0" smtClean="0"/>
              <a:t>PROCESS</a:t>
            </a:r>
            <a:r>
              <a:rPr lang="en-US" altLang="es-MX" dirty="0" smtClean="0"/>
              <a:t>, in the memory. The Operating System can place several </a:t>
            </a:r>
            <a:r>
              <a:rPr lang="en-US" altLang="es-MX" i="1" dirty="0" err="1" smtClean="0"/>
              <a:t>PROCCESSes</a:t>
            </a:r>
            <a:r>
              <a:rPr lang="en-US" altLang="es-MX" dirty="0" smtClean="0"/>
              <a:t> in memory. Then the Operating System tells the CPU which PROGRAM, that is inside a PROCCESS, must execute by replacing the content of the </a:t>
            </a:r>
            <a:r>
              <a:rPr lang="en-US" altLang="es-MX" u="sng" dirty="0" smtClean="0"/>
              <a:t>P</a:t>
            </a:r>
            <a:r>
              <a:rPr lang="en-US" altLang="es-MX" dirty="0" smtClean="0"/>
              <a:t>rogram </a:t>
            </a:r>
            <a:r>
              <a:rPr lang="en-US" altLang="es-MX" u="sng" dirty="0" smtClean="0"/>
              <a:t>C</a:t>
            </a:r>
            <a:r>
              <a:rPr lang="en-US" altLang="es-MX" dirty="0" smtClean="0"/>
              <a:t>ounter.  </a:t>
            </a:r>
            <a:r>
              <a:rPr lang="en-US" altLang="es-MX" i="1" dirty="0" smtClean="0"/>
              <a:t>ID per process</a:t>
            </a:r>
            <a:r>
              <a:rPr lang="en-US" altLang="es-MX" dirty="0" smtClean="0"/>
              <a:t>.</a:t>
            </a:r>
          </a:p>
          <a:p>
            <a:endParaRPr lang="en-US" altLang="es-MX" dirty="0" smtClean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44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>
                <a:latin typeface="Arial" charset="0"/>
              </a:rPr>
              <a:t>View of </a:t>
            </a:r>
            <a:r>
              <a:rPr lang="en-US" sz="3200" i="1" dirty="0" smtClean="0">
                <a:solidFill>
                  <a:srgbClr val="FF0000"/>
                </a:solidFill>
                <a:latin typeface="Arial" charset="0"/>
              </a:rPr>
              <a:t>Computer System</a:t>
            </a:r>
            <a:r>
              <a:rPr lang="en-US" sz="3200" dirty="0" smtClean="0">
                <a:latin typeface="Arial" charset="0"/>
              </a:rPr>
              <a:t> Components</a:t>
            </a:r>
            <a:endParaRPr lang="en-US" sz="3200" dirty="0" smtClean="0"/>
          </a:p>
        </p:txBody>
      </p:sp>
      <p:grpSp>
        <p:nvGrpSpPr>
          <p:cNvPr id="9219" name="Group 28"/>
          <p:cNvGrpSpPr>
            <a:grpSpLocks/>
          </p:cNvGrpSpPr>
          <p:nvPr/>
        </p:nvGrpSpPr>
        <p:grpSpPr bwMode="auto">
          <a:xfrm>
            <a:off x="739389" y="1484784"/>
            <a:ext cx="7096125" cy="4975225"/>
            <a:chOff x="0" y="767"/>
            <a:chExt cx="4470" cy="3134"/>
          </a:xfrm>
        </p:grpSpPr>
        <p:pic>
          <p:nvPicPr>
            <p:cNvPr id="9220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5" t="7478" r="7574" b="5096"/>
            <a:stretch>
              <a:fillRect/>
            </a:stretch>
          </p:blipFill>
          <p:spPr bwMode="auto">
            <a:xfrm>
              <a:off x="642" y="767"/>
              <a:ext cx="3828" cy="3134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23" name="AutoShape 26"/>
            <p:cNvSpPr>
              <a:spLocks/>
            </p:cNvSpPr>
            <p:nvPr/>
          </p:nvSpPr>
          <p:spPr bwMode="auto">
            <a:xfrm>
              <a:off x="476" y="1878"/>
              <a:ext cx="142" cy="1461"/>
            </a:xfrm>
            <a:prstGeom prst="leftBrace">
              <a:avLst>
                <a:gd name="adj1" fmla="val 85739"/>
                <a:gd name="adj2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9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90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s-MX" altLang="es-MX" sz="1800"/>
            </a:p>
          </p:txBody>
        </p:sp>
        <p:sp>
          <p:nvSpPr>
            <p:cNvPr id="9224" name="Text Box 27"/>
            <p:cNvSpPr txBox="1">
              <a:spLocks noChangeArrowheads="1"/>
            </p:cNvSpPr>
            <p:nvPr/>
          </p:nvSpPr>
          <p:spPr bwMode="auto">
            <a:xfrm>
              <a:off x="0" y="2521"/>
              <a:ext cx="54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9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90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s-MX" altLang="es-MX" sz="1200" b="1"/>
                <a:t>Software</a:t>
              </a:r>
            </a:p>
          </p:txBody>
        </p:sp>
      </p:grp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3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Computer System</a:t>
            </a:r>
            <a:r>
              <a:rPr lang="en-US" smtClean="0"/>
              <a:t> Components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218487" cy="4621559"/>
          </a:xfrm>
        </p:spPr>
        <p:txBody>
          <a:bodyPr>
            <a:normAutofit fontScale="70000" lnSpcReduction="20000"/>
          </a:bodyPr>
          <a:lstStyle/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4"/>
            </a:pPr>
            <a:r>
              <a:rPr lang="en-US" altLang="es-MX" b="1" i="1" dirty="0" smtClean="0">
                <a:solidFill>
                  <a:srgbClr val="0000FF"/>
                </a:solidFill>
              </a:rPr>
              <a:t>Users</a:t>
            </a:r>
            <a:r>
              <a:rPr lang="en-US" altLang="es-MX" dirty="0" smtClean="0"/>
              <a:t> (people, machines, other computers)</a:t>
            </a:r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4"/>
            </a:pPr>
            <a:endParaRPr lang="en-US" altLang="es-MX" dirty="0" smtClean="0"/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3"/>
            </a:pPr>
            <a:r>
              <a:rPr lang="en-US" altLang="es-MX" b="1" i="1" dirty="0" smtClean="0">
                <a:solidFill>
                  <a:srgbClr val="0000FF"/>
                </a:solidFill>
              </a:rPr>
              <a:t>System and Applications programs</a:t>
            </a:r>
            <a:r>
              <a:rPr lang="en-US" altLang="es-MX" b="1" dirty="0" smtClean="0"/>
              <a:t> :</a:t>
            </a:r>
            <a:r>
              <a:rPr lang="en-US" altLang="es-MX" dirty="0" smtClean="0"/>
              <a:t> </a:t>
            </a:r>
            <a:r>
              <a:rPr lang="en-US" altLang="es-MX" b="1" i="1" dirty="0" smtClean="0"/>
              <a:t>System programs</a:t>
            </a:r>
            <a:r>
              <a:rPr lang="en-US" altLang="es-MX" dirty="0" smtClean="0"/>
              <a:t> – help the users to develop applications (compilers, assemblers, database systems, line text editors, etc.).  </a:t>
            </a:r>
            <a:r>
              <a:rPr lang="en-US" altLang="es-MX" b="1" i="1" dirty="0" smtClean="0"/>
              <a:t>Applications programs</a:t>
            </a:r>
            <a:r>
              <a:rPr lang="en-US" altLang="es-MX" dirty="0" smtClean="0"/>
              <a:t> – help the users to solve their computing problems (spreadsheets, web explorers, video games, business programs, word processors). </a:t>
            </a:r>
            <a:r>
              <a:rPr lang="en-US" altLang="es-MX" dirty="0" smtClean="0">
                <a:solidFill>
                  <a:srgbClr val="FF0000"/>
                </a:solidFill>
              </a:rPr>
              <a:t>-Software-</a:t>
            </a:r>
            <a:r>
              <a:rPr lang="en-US" altLang="es-MX" dirty="0" smtClean="0"/>
              <a:t>.</a:t>
            </a:r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2"/>
            </a:pPr>
            <a:r>
              <a:rPr lang="en-US" altLang="es-MX" b="1" i="1" dirty="0" smtClean="0">
                <a:solidFill>
                  <a:srgbClr val="0000FF"/>
                </a:solidFill>
              </a:rPr>
              <a:t>Operating system</a:t>
            </a:r>
            <a:r>
              <a:rPr lang="en-US" altLang="es-MX" dirty="0" smtClean="0"/>
              <a:t> – controls and coordinates the use of the hardware among the various application programs for the various users. For these tasks contains programs and subprograms (kernel) </a:t>
            </a:r>
            <a:r>
              <a:rPr lang="en-US" altLang="es-MX" dirty="0" smtClean="0">
                <a:solidFill>
                  <a:srgbClr val="FF0000"/>
                </a:solidFill>
              </a:rPr>
              <a:t>-Software-</a:t>
            </a:r>
            <a:r>
              <a:rPr lang="en-US" altLang="es-MX" dirty="0" smtClean="0"/>
              <a:t>.</a:t>
            </a:r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2"/>
            </a:pPr>
            <a:endParaRPr lang="en-US" altLang="es-MX" dirty="0" smtClean="0"/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/>
            </a:pPr>
            <a:r>
              <a:rPr lang="en-US" altLang="es-MX" b="1" i="1" dirty="0" smtClean="0">
                <a:solidFill>
                  <a:srgbClr val="0000FF"/>
                </a:solidFill>
              </a:rPr>
              <a:t>Hardware</a:t>
            </a:r>
            <a:r>
              <a:rPr lang="en-US" altLang="es-MX" dirty="0" smtClean="0"/>
              <a:t> – provides basic computing resources (CPU, memory, I/O devices)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75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modern </a:t>
            </a:r>
            <a:r>
              <a:rPr lang="en-US" i="1" smtClean="0"/>
              <a:t>Operating System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993775"/>
            <a:ext cx="7759700" cy="54800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s-MX" dirty="0" smtClean="0"/>
          </a:p>
          <a:p>
            <a:r>
              <a:rPr lang="en-US" altLang="es-MX" dirty="0" smtClean="0"/>
              <a:t>Main services:</a:t>
            </a:r>
          </a:p>
          <a:p>
            <a:pPr lvl="1"/>
            <a:r>
              <a:rPr lang="en-US" altLang="es-MX" b="1" i="1" dirty="0" smtClean="0"/>
              <a:t>Execution</a:t>
            </a:r>
            <a:r>
              <a:rPr lang="en-US" altLang="es-MX" dirty="0" smtClean="0"/>
              <a:t>  of  programs // objects: </a:t>
            </a:r>
            <a:r>
              <a:rPr lang="en-US" altLang="es-MX" b="1" i="1" dirty="0" smtClean="0"/>
              <a:t>processes</a:t>
            </a:r>
            <a:r>
              <a:rPr lang="en-US" altLang="es-MX" dirty="0" smtClean="0"/>
              <a:t> </a:t>
            </a:r>
          </a:p>
          <a:p>
            <a:pPr lvl="1"/>
            <a:r>
              <a:rPr lang="en-US" altLang="es-MX" b="1" i="1" dirty="0" smtClean="0"/>
              <a:t>Storage</a:t>
            </a:r>
            <a:r>
              <a:rPr lang="en-US" altLang="es-MX" dirty="0" smtClean="0"/>
              <a:t> of user information // objects: </a:t>
            </a:r>
            <a:r>
              <a:rPr lang="en-US" altLang="es-MX" b="1" i="1" dirty="0" smtClean="0"/>
              <a:t>files</a:t>
            </a:r>
            <a:r>
              <a:rPr lang="en-US" altLang="es-MX" dirty="0" smtClean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es-MX" dirty="0" smtClean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8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i="1" dirty="0" smtClean="0"/>
              <a:t>Computer System views of the Op. Sys.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50" y="1772816"/>
            <a:ext cx="7029450" cy="446605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altLang="es-MX" dirty="0" smtClean="0">
              <a:solidFill>
                <a:srgbClr val="0000FF"/>
              </a:solidFill>
            </a:endParaRPr>
          </a:p>
          <a:p>
            <a:pPr algn="just"/>
            <a:r>
              <a:rPr lang="en-US" altLang="es-MX" dirty="0" smtClean="0">
                <a:solidFill>
                  <a:srgbClr val="0000FF"/>
                </a:solidFill>
              </a:rPr>
              <a:t>Resource allocator</a:t>
            </a:r>
            <a:r>
              <a:rPr lang="en-US" altLang="es-MX" dirty="0" smtClean="0"/>
              <a:t> – manages and allocates resources (CPU time, memory space, file-storage space, I/O devices, etc.,…)</a:t>
            </a:r>
          </a:p>
          <a:p>
            <a:endParaRPr lang="en-US" altLang="es-MX" dirty="0" smtClean="0"/>
          </a:p>
          <a:p>
            <a:pPr algn="just"/>
            <a:r>
              <a:rPr lang="en-US" altLang="es-MX" dirty="0" smtClean="0">
                <a:solidFill>
                  <a:srgbClr val="0000FF"/>
                </a:solidFill>
              </a:rPr>
              <a:t>Control program</a:t>
            </a:r>
            <a:r>
              <a:rPr lang="en-US" altLang="es-MX" dirty="0" smtClean="0"/>
              <a:t> – controls the execution of user programs and operations of I/O devices</a:t>
            </a:r>
          </a:p>
          <a:p>
            <a:endParaRPr lang="en-US" altLang="es-MX" dirty="0" smtClean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70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21</a:t>
            </a:r>
            <a:r>
              <a:rPr lang="en-US" dirty="0" smtClean="0"/>
              <a:t>-ene-2020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476</Words>
  <Application>Microsoft Office PowerPoint</Application>
  <PresentationFormat>Presentación en pantalla (4:3)</PresentationFormat>
  <Paragraphs>66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</vt:lpstr>
      <vt:lpstr>Monotype Sorts</vt:lpstr>
      <vt:lpstr>Times New Roman</vt:lpstr>
      <vt:lpstr>Tema de Office</vt:lpstr>
      <vt:lpstr>Diseño personalizado</vt:lpstr>
      <vt:lpstr>SISTEMAS OPERATIVOS</vt:lpstr>
      <vt:lpstr>What is an Operating System?</vt:lpstr>
      <vt:lpstr>Program and Process definitions</vt:lpstr>
      <vt:lpstr>Units of execution</vt:lpstr>
      <vt:lpstr>View of Computer System Components</vt:lpstr>
      <vt:lpstr>Computer System Components</vt:lpstr>
      <vt:lpstr>A modern Operating System</vt:lpstr>
      <vt:lpstr>Computer System views of the Op. Sys.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322</cp:revision>
  <cp:lastPrinted>2016-01-12T17:50:45Z</cp:lastPrinted>
  <dcterms:created xsi:type="dcterms:W3CDTF">2014-08-28T12:23:32Z</dcterms:created>
  <dcterms:modified xsi:type="dcterms:W3CDTF">2020-01-21T18:25:29Z</dcterms:modified>
</cp:coreProperties>
</file>