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handoutMasterIdLst>
    <p:handoutMasterId r:id="rId11"/>
  </p:handoutMasterIdLst>
  <p:sldIdLst>
    <p:sldId id="310" r:id="rId4"/>
    <p:sldId id="256" r:id="rId5"/>
    <p:sldId id="308" r:id="rId6"/>
    <p:sldId id="307" r:id="rId7"/>
    <p:sldId id="266" r:id="rId8"/>
    <p:sldId id="311" r:id="rId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660"/>
    <a:srgbClr val="F8955E"/>
    <a:srgbClr val="F3B563"/>
    <a:srgbClr val="F8A05E"/>
    <a:srgbClr val="F9AF5D"/>
    <a:srgbClr val="FBE85B"/>
    <a:srgbClr val="F7CF5F"/>
    <a:srgbClr val="F7B65F"/>
    <a:srgbClr val="F4C06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 snapToGrid="0">
      <p:cViewPr varScale="1">
        <p:scale>
          <a:sx n="88" d="100"/>
          <a:sy n="88" d="100"/>
        </p:scale>
        <p:origin x="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203" cy="464263"/>
          </a:xfrm>
          <a:prstGeom prst="rect">
            <a:avLst/>
          </a:prstGeom>
        </p:spPr>
        <p:txBody>
          <a:bodyPr vert="horz" lIns="91623" tIns="45811" rIns="91623" bIns="45811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1606" y="0"/>
            <a:ext cx="3037203" cy="464263"/>
          </a:xfrm>
          <a:prstGeom prst="rect">
            <a:avLst/>
          </a:prstGeom>
        </p:spPr>
        <p:txBody>
          <a:bodyPr vert="horz" lIns="91623" tIns="45811" rIns="91623" bIns="45811" rtlCol="0"/>
          <a:lstStyle>
            <a:lvl1pPr algn="r">
              <a:defRPr sz="1200"/>
            </a:lvl1pPr>
          </a:lstStyle>
          <a:p>
            <a:fld id="{B4BD7791-B677-467C-B7F7-593FD2686532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30546"/>
            <a:ext cx="3037203" cy="464263"/>
          </a:xfrm>
          <a:prstGeom prst="rect">
            <a:avLst/>
          </a:prstGeom>
        </p:spPr>
        <p:txBody>
          <a:bodyPr vert="horz" lIns="91623" tIns="45811" rIns="91623" bIns="45811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1606" y="8830546"/>
            <a:ext cx="3037203" cy="464263"/>
          </a:xfrm>
          <a:prstGeom prst="rect">
            <a:avLst/>
          </a:prstGeom>
        </p:spPr>
        <p:txBody>
          <a:bodyPr vert="horz" lIns="91623" tIns="45811" rIns="91623" bIns="45811" rtlCol="0" anchor="b"/>
          <a:lstStyle>
            <a:lvl1pPr algn="r">
              <a:defRPr sz="1200"/>
            </a:lvl1pPr>
          </a:lstStyle>
          <a:p>
            <a:fld id="{E8455EC2-5AF0-46C8-9354-13DBFF4E6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43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203" cy="4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ctr" anchorCtr="0" compatLnSpc="1">
            <a:prstTxWarp prst="textNoShape">
              <a:avLst/>
            </a:prstTxWarp>
          </a:bodyPr>
          <a:lstStyle>
            <a:lvl1pPr algn="l" defTabSz="93213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197" y="0"/>
            <a:ext cx="3037203" cy="4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ctr" anchorCtr="0" compatLnSpc="1">
            <a:prstTxWarp prst="textNoShape">
              <a:avLst/>
            </a:prstTxWarp>
          </a:bodyPr>
          <a:lstStyle>
            <a:lvl1pPr algn="r" defTabSz="93213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403" y="4415273"/>
            <a:ext cx="5141597" cy="418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37"/>
            <a:ext cx="3037203" cy="4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l" defTabSz="93213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197" y="8832137"/>
            <a:ext cx="3037203" cy="4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2136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EB53528-B957-4A77-AA3B-5081321C0B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99664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201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5229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73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589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72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16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342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412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991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8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797632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507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816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28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8476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90944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4871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01638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452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91036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6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95465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4337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887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66543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1983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642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776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6112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7460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9939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00581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6B6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/>
              <a:t>Sistemas Operativos</a:t>
            </a:r>
            <a:r>
              <a:rPr lang="en-US" altLang="es-MX" sz="140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/>
              <a:t>6.</a:t>
            </a:r>
            <a:fld id="{5EB58D0A-D64B-47F0-B320-AD47B1A042F4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23/04/2020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51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54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 – M  2019</a:t>
            </a:r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17767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Process 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s-ES_tradnl" altLang="es-MX" dirty="0"/>
          </a:p>
          <a:p>
            <a:pPr>
              <a:buFontTx/>
              <a:buNone/>
            </a:pPr>
            <a:endParaRPr lang="es-ES_tradnl" altLang="es-MX" dirty="0"/>
          </a:p>
          <a:p>
            <a:pPr>
              <a:buFontTx/>
              <a:buNone/>
            </a:pPr>
            <a:endParaRPr lang="es-ES_tradnl" altLang="es-MX" dirty="0"/>
          </a:p>
          <a:p>
            <a:pPr>
              <a:buFontTx/>
              <a:buNone/>
            </a:pPr>
            <a:endParaRPr lang="es-ES_tradnl" altLang="es-MX" dirty="0"/>
          </a:p>
          <a:p>
            <a:pPr algn="ctr">
              <a:buFontTx/>
              <a:buNone/>
            </a:pPr>
            <a:r>
              <a:rPr lang="es-ES_tradnl" altLang="es-MX" sz="2400" dirty="0"/>
              <a:t>PLANIFICACION DE LOS PROCESOS – 3</a:t>
            </a:r>
          </a:p>
          <a:p>
            <a:pPr algn="ctr">
              <a:buFontTx/>
              <a:buNone/>
            </a:pPr>
            <a:r>
              <a:rPr lang="es-ES_tradnl" altLang="es-MX" sz="2400" dirty="0"/>
              <a:t>PREEMPTIVE </a:t>
            </a:r>
            <a:r>
              <a:rPr lang="es-ES_tradnl" altLang="es-MX" sz="2400" dirty="0" err="1"/>
              <a:t>algorithms</a:t>
            </a:r>
            <a:r>
              <a:rPr lang="es-ES_tradnl" altLang="es-MX" sz="2400" dirty="0"/>
              <a:t> SRTF</a:t>
            </a:r>
            <a:endParaRPr lang="en-US" altLang="es-MX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95300"/>
            <a:ext cx="7572375" cy="457200"/>
          </a:xfrm>
        </p:spPr>
        <p:txBody>
          <a:bodyPr/>
          <a:lstStyle/>
          <a:p>
            <a:r>
              <a:rPr lang="en-US" altLang="es-MX"/>
              <a:t>Non-Preemptive vs Preemptive Scheduling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406525"/>
            <a:ext cx="7931150" cy="4432300"/>
          </a:xfrm>
        </p:spPr>
        <p:txBody>
          <a:bodyPr/>
          <a:lstStyle/>
          <a:p>
            <a:r>
              <a:rPr lang="en-US" altLang="es-MX"/>
              <a:t>Scheduling is NON-PREEMPTIVE if once the CPU has been allocated to a process, the process can keep the CPU until it releases it, either by terminating or switching to the waiting state.</a:t>
            </a:r>
          </a:p>
          <a:p>
            <a:endParaRPr lang="en-US" altLang="es-MX"/>
          </a:p>
          <a:p>
            <a:endParaRPr lang="en-US" altLang="es-MX"/>
          </a:p>
          <a:p>
            <a:endParaRPr lang="en-US" altLang="es-MX"/>
          </a:p>
          <a:p>
            <a:endParaRPr lang="en-US" altLang="es-MX"/>
          </a:p>
          <a:p>
            <a:r>
              <a:rPr lang="en-US" altLang="es-MX"/>
              <a:t>Scheduling is PREEMPTIVE if the CPU can be taken away from a process during its CPU burst execution. </a:t>
            </a:r>
            <a:r>
              <a:rPr lang="en-US" altLang="es-MX">
                <a:solidFill>
                  <a:srgbClr val="FF0000"/>
                </a:solidFill>
              </a:rPr>
              <a:t>(Timer interval feature)</a:t>
            </a:r>
            <a:r>
              <a:rPr lang="en-US" altLang="es-MX"/>
              <a:t>.</a:t>
            </a:r>
          </a:p>
          <a:p>
            <a:endParaRPr lang="en-US" altLang="es-MX"/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1384300" y="27432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2578100" y="26797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4216400" y="2654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6083300" y="26416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3543300" y="3289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3082" name="AutoShape 10"/>
          <p:cNvCxnSpPr>
            <a:cxnSpLocks noChangeShapeType="1"/>
            <a:stCxn id="3078" idx="6"/>
            <a:endCxn id="3079" idx="2"/>
          </p:cNvCxnSpPr>
          <p:nvPr/>
        </p:nvCxnSpPr>
        <p:spPr bwMode="auto">
          <a:xfrm flipV="1">
            <a:off x="3556000" y="28638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/>
          <p:cNvCxnSpPr>
            <a:cxnSpLocks noChangeShapeType="1"/>
            <a:stCxn id="3079" idx="6"/>
            <a:endCxn id="3080" idx="2"/>
          </p:cNvCxnSpPr>
          <p:nvPr/>
        </p:nvCxnSpPr>
        <p:spPr bwMode="auto">
          <a:xfrm>
            <a:off x="5194300" y="28638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/>
          <p:cNvCxnSpPr>
            <a:cxnSpLocks noChangeShapeType="1"/>
            <a:stCxn id="3079" idx="4"/>
            <a:endCxn id="3081" idx="6"/>
          </p:cNvCxnSpPr>
          <p:nvPr/>
        </p:nvCxnSpPr>
        <p:spPr bwMode="auto">
          <a:xfrm flipH="1">
            <a:off x="4521200" y="30734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/>
          <p:cNvCxnSpPr>
            <a:cxnSpLocks noChangeShapeType="1"/>
            <a:stCxn id="3081" idx="2"/>
            <a:endCxn id="3078" idx="4"/>
          </p:cNvCxnSpPr>
          <p:nvPr/>
        </p:nvCxnSpPr>
        <p:spPr bwMode="auto">
          <a:xfrm flipH="1" flipV="1">
            <a:off x="3067050" y="30861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/>
          <p:cNvCxnSpPr>
            <a:cxnSpLocks noChangeShapeType="1"/>
            <a:stCxn id="3077" idx="6"/>
            <a:endCxn id="3078" idx="2"/>
          </p:cNvCxnSpPr>
          <p:nvPr/>
        </p:nvCxnSpPr>
        <p:spPr bwMode="auto">
          <a:xfrm flipV="1">
            <a:off x="1892300" y="28829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1574800" y="49149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2768600" y="48514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4406900" y="4826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6273800" y="48133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3733800" y="5461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3092" name="AutoShape 20"/>
          <p:cNvCxnSpPr>
            <a:cxnSpLocks noChangeShapeType="1"/>
            <a:stCxn id="3088" idx="5"/>
            <a:endCxn id="3089" idx="3"/>
          </p:cNvCxnSpPr>
          <p:nvPr/>
        </p:nvCxnSpPr>
        <p:spPr bwMode="auto">
          <a:xfrm flipV="1">
            <a:off x="3603625" y="5183188"/>
            <a:ext cx="94615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AutoShape 21"/>
          <p:cNvCxnSpPr>
            <a:cxnSpLocks noChangeShapeType="1"/>
            <a:stCxn id="3089" idx="6"/>
            <a:endCxn id="3090" idx="2"/>
          </p:cNvCxnSpPr>
          <p:nvPr/>
        </p:nvCxnSpPr>
        <p:spPr bwMode="auto">
          <a:xfrm>
            <a:off x="5384800" y="50355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AutoShape 22"/>
          <p:cNvCxnSpPr>
            <a:cxnSpLocks noChangeShapeType="1"/>
            <a:stCxn id="3089" idx="4"/>
            <a:endCxn id="3091" idx="6"/>
          </p:cNvCxnSpPr>
          <p:nvPr/>
        </p:nvCxnSpPr>
        <p:spPr bwMode="auto">
          <a:xfrm flipH="1">
            <a:off x="4711700" y="52451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5" name="AutoShape 23"/>
          <p:cNvCxnSpPr>
            <a:cxnSpLocks noChangeShapeType="1"/>
            <a:stCxn id="3091" idx="2"/>
            <a:endCxn id="3088" idx="4"/>
          </p:cNvCxnSpPr>
          <p:nvPr/>
        </p:nvCxnSpPr>
        <p:spPr bwMode="auto">
          <a:xfrm flipH="1" flipV="1">
            <a:off x="3257550" y="52578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AutoShape 24"/>
          <p:cNvCxnSpPr>
            <a:cxnSpLocks noChangeShapeType="1"/>
            <a:stCxn id="3087" idx="6"/>
            <a:endCxn id="3088" idx="2"/>
          </p:cNvCxnSpPr>
          <p:nvPr/>
        </p:nvCxnSpPr>
        <p:spPr bwMode="auto">
          <a:xfrm flipV="1">
            <a:off x="2082800" y="50546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7" name="AutoShape 25"/>
          <p:cNvCxnSpPr>
            <a:cxnSpLocks noChangeShapeType="1"/>
            <a:stCxn id="3089" idx="1"/>
            <a:endCxn id="3088" idx="7"/>
          </p:cNvCxnSpPr>
          <p:nvPr/>
        </p:nvCxnSpPr>
        <p:spPr bwMode="auto">
          <a:xfrm flipH="1">
            <a:off x="3603625" y="4887913"/>
            <a:ext cx="946150" cy="2222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Shortest-Job-First (SJF) Scheduling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dirty="0"/>
              <a:t>Associate with each process the length of its next CPU burst.  Use these lengths to schedule the process with the shortest time.</a:t>
            </a:r>
          </a:p>
          <a:p>
            <a:r>
              <a:rPr lang="en-US" altLang="es-MX" dirty="0"/>
              <a:t>Two schemes: </a:t>
            </a:r>
          </a:p>
          <a:p>
            <a:pPr lvl="1"/>
            <a:r>
              <a:rPr lang="en-US" altLang="es-MX" i="1" dirty="0">
                <a:solidFill>
                  <a:srgbClr val="0070C0"/>
                </a:solidFill>
              </a:rPr>
              <a:t>Non-preemptive</a:t>
            </a:r>
            <a:r>
              <a:rPr lang="en-US" altLang="es-MX" dirty="0"/>
              <a:t> – once CPU given to the process it cannot be preempted until completes its CPU burst (SJF).</a:t>
            </a:r>
          </a:p>
          <a:p>
            <a:pPr lvl="1"/>
            <a:r>
              <a:rPr lang="en-US" altLang="es-MX" i="1" dirty="0">
                <a:solidFill>
                  <a:srgbClr val="FF0000"/>
                </a:solidFill>
              </a:rPr>
              <a:t>Preemptive</a:t>
            </a:r>
            <a:r>
              <a:rPr lang="en-US" altLang="es-MX" dirty="0"/>
              <a:t> – if a </a:t>
            </a:r>
            <a:r>
              <a:rPr lang="en-US" altLang="es-MX" i="1" dirty="0"/>
              <a:t>New</a:t>
            </a:r>
            <a:r>
              <a:rPr lang="en-US" altLang="es-MX" dirty="0"/>
              <a:t> process arrives to </a:t>
            </a:r>
            <a:r>
              <a:rPr lang="en-US" altLang="es-MX" i="1" dirty="0"/>
              <a:t>Ready</a:t>
            </a:r>
            <a:r>
              <a:rPr lang="en-US" altLang="es-MX" dirty="0"/>
              <a:t> with CPU burst length less than remaining time of current executing process, then </a:t>
            </a:r>
            <a:r>
              <a:rPr lang="en-US" altLang="es-MX" i="1" dirty="0"/>
              <a:t>preempt</a:t>
            </a:r>
            <a:r>
              <a:rPr lang="en-US" altLang="es-MX" dirty="0"/>
              <a:t>.  This scheme is know as the </a:t>
            </a:r>
            <a:br>
              <a:rPr lang="en-US" altLang="es-MX" dirty="0"/>
            </a:br>
            <a:r>
              <a:rPr lang="en-US" altLang="es-MX" dirty="0">
                <a:solidFill>
                  <a:srgbClr val="FF0000"/>
                </a:solidFill>
              </a:rPr>
              <a:t>Shortest-Remaining-Time-First (SRTF)</a:t>
            </a:r>
            <a:r>
              <a:rPr lang="en-US" altLang="es-MX" dirty="0"/>
              <a:t>. Without new process arriving it works like SJF non-preemptive.</a:t>
            </a:r>
          </a:p>
          <a:p>
            <a:r>
              <a:rPr lang="en-US" altLang="es-MX" dirty="0"/>
              <a:t>SRTF is optimal – gives minimum average waiting time for a given set of processes.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89956"/>
              </p:ext>
            </p:extLst>
          </p:nvPr>
        </p:nvGraphicFramePr>
        <p:xfrm>
          <a:off x="7517805" y="5129199"/>
          <a:ext cx="425860" cy="55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5829480" imgH="7543800" progId="AcroExch.Document.11">
                  <p:embed/>
                </p:oleObj>
              </mc:Choice>
              <mc:Fallback>
                <p:oleObj name="Acrobat Document" r:id="rId3" imgW="5829480" imgH="75438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7805" y="5129199"/>
                        <a:ext cx="425860" cy="55116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Example of Preemptive SRTF</a:t>
            </a:r>
          </a:p>
        </p:txBody>
      </p:sp>
      <p:sp>
        <p:nvSpPr>
          <p:cNvPr id="5124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</a:t>
            </a:r>
            <a:r>
              <a:rPr lang="en-US" altLang="es-MX" u="sng"/>
              <a:t>Process	Arrival Time</a:t>
            </a:r>
            <a:r>
              <a:rPr lang="en-US" altLang="es-MX"/>
              <a:t>	</a:t>
            </a:r>
            <a:r>
              <a:rPr lang="en-US" altLang="es-MX" u="sng"/>
              <a:t>Burst Time</a:t>
            </a:r>
            <a:endParaRPr lang="en-US" altLang="es-MX"/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</a:t>
            </a:r>
            <a:r>
              <a:rPr lang="en-US" altLang="es-MX" i="1"/>
              <a:t>P</a:t>
            </a:r>
            <a:r>
              <a:rPr lang="en-US" altLang="es-MX" i="1" baseline="-25000"/>
              <a:t>1</a:t>
            </a:r>
            <a:r>
              <a:rPr lang="en-US" altLang="es-MX"/>
              <a:t>	0.0	7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 </a:t>
            </a:r>
            <a:r>
              <a:rPr lang="en-US" altLang="es-MX" i="1"/>
              <a:t>P</a:t>
            </a:r>
            <a:r>
              <a:rPr lang="en-US" altLang="es-MX" i="1" baseline="-25000"/>
              <a:t>2	</a:t>
            </a:r>
            <a:r>
              <a:rPr lang="en-US" altLang="es-MX"/>
              <a:t>2.0	4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 </a:t>
            </a:r>
            <a:r>
              <a:rPr lang="en-US" altLang="es-MX" i="1"/>
              <a:t>P</a:t>
            </a:r>
            <a:r>
              <a:rPr lang="en-US" altLang="es-MX" i="1" baseline="-25000"/>
              <a:t>3</a:t>
            </a:r>
            <a:r>
              <a:rPr lang="en-US" altLang="es-MX"/>
              <a:t>	4.0	1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 </a:t>
            </a:r>
            <a:r>
              <a:rPr lang="en-US" altLang="es-MX" i="1"/>
              <a:t>P</a:t>
            </a:r>
            <a:r>
              <a:rPr lang="en-US" altLang="es-MX" i="1" baseline="-25000"/>
              <a:t>4</a:t>
            </a:r>
            <a:r>
              <a:rPr lang="en-US" altLang="es-MX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SRTF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Average waiting time = (9 + 1 + 0 +2)/4 = 3</a:t>
            </a:r>
            <a:endParaRPr lang="en-US" altLang="es-MX" i="1" baseline="-25000"/>
          </a:p>
        </p:txBody>
      </p:sp>
      <p:sp>
        <p:nvSpPr>
          <p:cNvPr id="5125" name="Rectangle 37"/>
          <p:cNvSpPr>
            <a:spLocks noChangeArrowheads="1"/>
          </p:cNvSpPr>
          <p:nvPr/>
        </p:nvSpPr>
        <p:spPr bwMode="auto">
          <a:xfrm flipH="1">
            <a:off x="1524000" y="4357688"/>
            <a:ext cx="5562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s-MX" altLang="es-MX"/>
          </a:p>
        </p:txBody>
      </p:sp>
      <p:sp>
        <p:nvSpPr>
          <p:cNvPr id="5126" name="Text Box 38"/>
          <p:cNvSpPr txBox="1">
            <a:spLocks noChangeArrowheads="1"/>
          </p:cNvSpPr>
          <p:nvPr/>
        </p:nvSpPr>
        <p:spPr bwMode="auto">
          <a:xfrm flipH="1">
            <a:off x="16002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1</a:t>
            </a:r>
            <a:endParaRPr lang="en-US" altLang="es-MX"/>
          </a:p>
        </p:txBody>
      </p:sp>
      <p:sp>
        <p:nvSpPr>
          <p:cNvPr id="5127" name="Text Box 39"/>
          <p:cNvSpPr txBox="1">
            <a:spLocks noChangeArrowheads="1"/>
          </p:cNvSpPr>
          <p:nvPr/>
        </p:nvSpPr>
        <p:spPr bwMode="auto">
          <a:xfrm flipH="1">
            <a:off x="28956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3</a:t>
            </a:r>
            <a:endParaRPr lang="en-US" altLang="es-MX"/>
          </a:p>
        </p:txBody>
      </p:sp>
      <p:sp>
        <p:nvSpPr>
          <p:cNvPr id="5128" name="Text Box 40"/>
          <p:cNvSpPr txBox="1">
            <a:spLocks noChangeArrowheads="1"/>
          </p:cNvSpPr>
          <p:nvPr/>
        </p:nvSpPr>
        <p:spPr bwMode="auto">
          <a:xfrm flipH="1">
            <a:off x="23622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2</a:t>
            </a:r>
            <a:endParaRPr lang="en-US" altLang="es-MX"/>
          </a:p>
        </p:txBody>
      </p:sp>
      <p:sp>
        <p:nvSpPr>
          <p:cNvPr id="5129" name="Line 41"/>
          <p:cNvSpPr>
            <a:spLocks noChangeShapeType="1"/>
          </p:cNvSpPr>
          <p:nvPr/>
        </p:nvSpPr>
        <p:spPr bwMode="auto">
          <a:xfrm flipH="1">
            <a:off x="706755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Line 42"/>
          <p:cNvSpPr>
            <a:spLocks noChangeShapeType="1"/>
          </p:cNvSpPr>
          <p:nvPr/>
        </p:nvSpPr>
        <p:spPr bwMode="auto">
          <a:xfrm flipH="1">
            <a:off x="1524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1" name="Line 43"/>
          <p:cNvSpPr>
            <a:spLocks noChangeShapeType="1"/>
          </p:cNvSpPr>
          <p:nvPr/>
        </p:nvSpPr>
        <p:spPr bwMode="auto">
          <a:xfrm flipH="1">
            <a:off x="42672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2" name="Line 44"/>
          <p:cNvSpPr>
            <a:spLocks noChangeShapeType="1"/>
          </p:cNvSpPr>
          <p:nvPr/>
        </p:nvSpPr>
        <p:spPr bwMode="auto">
          <a:xfrm flipH="1">
            <a:off x="21336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3" name="Line 45"/>
          <p:cNvSpPr>
            <a:spLocks noChangeShapeType="1"/>
          </p:cNvSpPr>
          <p:nvPr/>
        </p:nvSpPr>
        <p:spPr bwMode="auto">
          <a:xfrm flipH="1">
            <a:off x="3810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4" name="Text Box 47"/>
          <p:cNvSpPr txBox="1">
            <a:spLocks noChangeArrowheads="1"/>
          </p:cNvSpPr>
          <p:nvPr/>
        </p:nvSpPr>
        <p:spPr bwMode="auto">
          <a:xfrm flipH="1">
            <a:off x="2743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4</a:t>
            </a:r>
          </a:p>
        </p:txBody>
      </p:sp>
      <p:sp>
        <p:nvSpPr>
          <p:cNvPr id="5135" name="Text Box 48"/>
          <p:cNvSpPr txBox="1">
            <a:spLocks noChangeArrowheads="1"/>
          </p:cNvSpPr>
          <p:nvPr/>
        </p:nvSpPr>
        <p:spPr bwMode="auto">
          <a:xfrm flipH="1">
            <a:off x="1981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2</a:t>
            </a:r>
          </a:p>
        </p:txBody>
      </p:sp>
      <p:sp>
        <p:nvSpPr>
          <p:cNvPr id="5136" name="Text Box 49"/>
          <p:cNvSpPr txBox="1">
            <a:spLocks noChangeArrowheads="1"/>
          </p:cNvSpPr>
          <p:nvPr/>
        </p:nvSpPr>
        <p:spPr bwMode="auto">
          <a:xfrm flipH="1">
            <a:off x="5257800" y="5105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11</a:t>
            </a:r>
          </a:p>
        </p:txBody>
      </p:sp>
      <p:sp>
        <p:nvSpPr>
          <p:cNvPr id="5137" name="Text Box 50"/>
          <p:cNvSpPr txBox="1">
            <a:spLocks noChangeArrowheads="1"/>
          </p:cNvSpPr>
          <p:nvPr/>
        </p:nvSpPr>
        <p:spPr bwMode="auto">
          <a:xfrm flipH="1">
            <a:off x="1371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0</a:t>
            </a:r>
          </a:p>
        </p:txBody>
      </p:sp>
      <p:sp>
        <p:nvSpPr>
          <p:cNvPr id="5138" name="Text Box 51"/>
          <p:cNvSpPr txBox="1">
            <a:spLocks noChangeArrowheads="1"/>
          </p:cNvSpPr>
          <p:nvPr/>
        </p:nvSpPr>
        <p:spPr bwMode="auto">
          <a:xfrm flipH="1">
            <a:off x="47244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4</a:t>
            </a:r>
            <a:endParaRPr lang="en-US" altLang="es-MX"/>
          </a:p>
        </p:txBody>
      </p:sp>
      <p:sp>
        <p:nvSpPr>
          <p:cNvPr id="5139" name="Line 52"/>
          <p:cNvSpPr>
            <a:spLocks noChangeShapeType="1"/>
          </p:cNvSpPr>
          <p:nvPr/>
        </p:nvSpPr>
        <p:spPr bwMode="auto">
          <a:xfrm flipH="1">
            <a:off x="54864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0" name="Line 53"/>
          <p:cNvSpPr>
            <a:spLocks noChangeShapeType="1"/>
          </p:cNvSpPr>
          <p:nvPr/>
        </p:nvSpPr>
        <p:spPr bwMode="auto">
          <a:xfrm flipH="1">
            <a:off x="1828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1" name="Line 54"/>
          <p:cNvSpPr>
            <a:spLocks noChangeShapeType="1"/>
          </p:cNvSpPr>
          <p:nvPr/>
        </p:nvSpPr>
        <p:spPr bwMode="auto">
          <a:xfrm flipH="1">
            <a:off x="2590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2" name="Line 58"/>
          <p:cNvSpPr>
            <a:spLocks noChangeShapeType="1"/>
          </p:cNvSpPr>
          <p:nvPr/>
        </p:nvSpPr>
        <p:spPr bwMode="auto">
          <a:xfrm flipH="1">
            <a:off x="42672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3" name="Text Box 59"/>
          <p:cNvSpPr txBox="1">
            <a:spLocks noChangeArrowheads="1"/>
          </p:cNvSpPr>
          <p:nvPr/>
        </p:nvSpPr>
        <p:spPr bwMode="auto">
          <a:xfrm flipH="1">
            <a:off x="32766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5</a:t>
            </a:r>
          </a:p>
        </p:txBody>
      </p:sp>
      <p:sp>
        <p:nvSpPr>
          <p:cNvPr id="5144" name="Line 60"/>
          <p:cNvSpPr>
            <a:spLocks noChangeShapeType="1"/>
          </p:cNvSpPr>
          <p:nvPr/>
        </p:nvSpPr>
        <p:spPr bwMode="auto">
          <a:xfrm flipH="1">
            <a:off x="4648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5" name="Line 61"/>
          <p:cNvSpPr>
            <a:spLocks noChangeShapeType="1"/>
          </p:cNvSpPr>
          <p:nvPr/>
        </p:nvSpPr>
        <p:spPr bwMode="auto">
          <a:xfrm flipH="1">
            <a:off x="4953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6" name="Line 62"/>
          <p:cNvSpPr>
            <a:spLocks noChangeShapeType="1"/>
          </p:cNvSpPr>
          <p:nvPr/>
        </p:nvSpPr>
        <p:spPr bwMode="auto">
          <a:xfrm flipH="1">
            <a:off x="5257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7" name="Line 63"/>
          <p:cNvSpPr>
            <a:spLocks noChangeShapeType="1"/>
          </p:cNvSpPr>
          <p:nvPr/>
        </p:nvSpPr>
        <p:spPr bwMode="auto">
          <a:xfrm flipH="1">
            <a:off x="54864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8" name="Text Box 64"/>
          <p:cNvSpPr txBox="1">
            <a:spLocks noChangeArrowheads="1"/>
          </p:cNvSpPr>
          <p:nvPr/>
        </p:nvSpPr>
        <p:spPr bwMode="auto">
          <a:xfrm flipH="1">
            <a:off x="41148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7</a:t>
            </a:r>
          </a:p>
        </p:txBody>
      </p:sp>
      <p:sp>
        <p:nvSpPr>
          <p:cNvPr id="5149" name="Line 65"/>
          <p:cNvSpPr>
            <a:spLocks noChangeShapeType="1"/>
          </p:cNvSpPr>
          <p:nvPr/>
        </p:nvSpPr>
        <p:spPr bwMode="auto">
          <a:xfrm flipH="1">
            <a:off x="5867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0" name="Line 66"/>
          <p:cNvSpPr>
            <a:spLocks noChangeShapeType="1"/>
          </p:cNvSpPr>
          <p:nvPr/>
        </p:nvSpPr>
        <p:spPr bwMode="auto">
          <a:xfrm flipH="1">
            <a:off x="6172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1" name="Line 67"/>
          <p:cNvSpPr>
            <a:spLocks noChangeShapeType="1"/>
          </p:cNvSpPr>
          <p:nvPr/>
        </p:nvSpPr>
        <p:spPr bwMode="auto">
          <a:xfrm flipH="1">
            <a:off x="6477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2" name="Line 68"/>
          <p:cNvSpPr>
            <a:spLocks noChangeShapeType="1"/>
          </p:cNvSpPr>
          <p:nvPr/>
        </p:nvSpPr>
        <p:spPr bwMode="auto">
          <a:xfrm flipH="1">
            <a:off x="28956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3" name="Line 69"/>
          <p:cNvSpPr>
            <a:spLocks noChangeShapeType="1"/>
          </p:cNvSpPr>
          <p:nvPr/>
        </p:nvSpPr>
        <p:spPr bwMode="auto">
          <a:xfrm flipH="1">
            <a:off x="34290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4" name="Text Box 70"/>
          <p:cNvSpPr txBox="1">
            <a:spLocks noChangeArrowheads="1"/>
          </p:cNvSpPr>
          <p:nvPr/>
        </p:nvSpPr>
        <p:spPr bwMode="auto">
          <a:xfrm flipH="1">
            <a:off x="35814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2</a:t>
            </a:r>
            <a:endParaRPr lang="en-US" altLang="es-MX"/>
          </a:p>
        </p:txBody>
      </p:sp>
      <p:sp>
        <p:nvSpPr>
          <p:cNvPr id="5155" name="Text Box 71"/>
          <p:cNvSpPr txBox="1">
            <a:spLocks noChangeArrowheads="1"/>
          </p:cNvSpPr>
          <p:nvPr/>
        </p:nvSpPr>
        <p:spPr bwMode="auto">
          <a:xfrm flipH="1">
            <a:off x="60960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1</a:t>
            </a:r>
            <a:endParaRPr lang="en-US" altLang="es-MX"/>
          </a:p>
        </p:txBody>
      </p:sp>
      <p:sp>
        <p:nvSpPr>
          <p:cNvPr id="5156" name="Line 72"/>
          <p:cNvSpPr>
            <a:spLocks noChangeShapeType="1"/>
          </p:cNvSpPr>
          <p:nvPr/>
        </p:nvSpPr>
        <p:spPr bwMode="auto">
          <a:xfrm flipH="1">
            <a:off x="6781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7" name="Text Box 73"/>
          <p:cNvSpPr txBox="1">
            <a:spLocks noChangeArrowheads="1"/>
          </p:cNvSpPr>
          <p:nvPr/>
        </p:nvSpPr>
        <p:spPr bwMode="auto">
          <a:xfrm flipH="1">
            <a:off x="6858000" y="5105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/>
              <a:t>Presentación</a:t>
            </a:r>
            <a:r>
              <a:rPr lang="en-US" altLang="es-MX" dirty="0"/>
              <a:t> de Ramón Ríos.</a:t>
            </a:r>
          </a:p>
          <a:p>
            <a:r>
              <a:rPr lang="en-US" altLang="es-MX" dirty="0" err="1"/>
              <a:t>Capítulos</a:t>
            </a:r>
            <a:r>
              <a:rPr lang="en-US" altLang="es-MX" dirty="0"/>
              <a:t>: Operating System Concepts; </a:t>
            </a:r>
            <a:r>
              <a:rPr lang="en-US" altLang="es-MX" dirty="0" err="1"/>
              <a:t>Silberschatz</a:t>
            </a:r>
            <a:r>
              <a:rPr lang="en-US" altLang="es-MX" dirty="0"/>
              <a:t>, Galvin, Gagne.</a:t>
            </a:r>
          </a:p>
          <a:p>
            <a:r>
              <a:rPr lang="en-US" altLang="es-MX" dirty="0"/>
              <a:t>09-abr-2019</a:t>
            </a:r>
          </a:p>
          <a:p>
            <a:endParaRPr lang="es-MX" altLang="es-MX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6</a:t>
            </a:fld>
            <a:endParaRPr lang="es-MX" altLang="es-MX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42303685"/>
      </p:ext>
    </p:extLst>
  </p:cSld>
  <p:clrMapOvr>
    <a:masterClrMapping/>
  </p:clrMapOvr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6437</TotalTime>
  <Words>224</Words>
  <Application>Microsoft Office PowerPoint</Application>
  <PresentationFormat>Presentación en pantalla (4:3)</PresentationFormat>
  <Paragraphs>70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Monotype Sorts</vt:lpstr>
      <vt:lpstr>Times New Roman</vt:lpstr>
      <vt:lpstr>avi</vt:lpstr>
      <vt:lpstr>Tema de Office</vt:lpstr>
      <vt:lpstr>1_unix</vt:lpstr>
      <vt:lpstr>Acrobat Document</vt:lpstr>
      <vt:lpstr>SISTEMAS OPERATIVOS</vt:lpstr>
      <vt:lpstr>Process Scheduling</vt:lpstr>
      <vt:lpstr>Non-Preemptive vs Preemptive Scheduling</vt:lpstr>
      <vt:lpstr>Shortest-Job-First (SJF) Scheduling</vt:lpstr>
      <vt:lpstr>Example of Preemptive SRTF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j-ramon</cp:lastModifiedBy>
  <cp:revision>93</cp:revision>
  <cp:lastPrinted>2016-04-11T18:20:04Z</cp:lastPrinted>
  <dcterms:created xsi:type="dcterms:W3CDTF">1999-07-20T17:58:50Z</dcterms:created>
  <dcterms:modified xsi:type="dcterms:W3CDTF">2020-04-23T17:02:21Z</dcterms:modified>
</cp:coreProperties>
</file>