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1"/>
  </p:notesMasterIdLst>
  <p:handoutMasterIdLst>
    <p:handoutMasterId r:id="rId12"/>
  </p:handoutMasterIdLst>
  <p:sldIdLst>
    <p:sldId id="258" r:id="rId4"/>
    <p:sldId id="328" r:id="rId5"/>
    <p:sldId id="329" r:id="rId6"/>
    <p:sldId id="326" r:id="rId7"/>
    <p:sldId id="325" r:id="rId8"/>
    <p:sldId id="327" r:id="rId9"/>
    <p:sldId id="260" r:id="rId10"/>
  </p:sldIdLst>
  <p:sldSz cx="9144000" cy="6858000" type="screen4x3"/>
  <p:notesSz cx="68580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3" autoAdjust="0"/>
    <p:restoredTop sz="94660"/>
  </p:normalViewPr>
  <p:slideViewPr>
    <p:cSldViewPr>
      <p:cViewPr varScale="1">
        <p:scale>
          <a:sx n="88" d="100"/>
          <a:sy n="88" d="100"/>
        </p:scale>
        <p:origin x="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07/05/2020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07/05/2020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07/05/2020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07/05/2020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07/05/2020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07/05/2020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07/05/2020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07/05/2020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07/05/2020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07/05/2020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07/05/2020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07/05/2020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07/05/2020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07/05/2020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07/05/2020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07/05/2020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07/05/2020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07/05/2020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07/05/2020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07/05/2020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07/05/2020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07/05/2020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07/05/2020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07/05/2020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07/05/2020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07/05/2020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07/05/2020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07/05/2020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07/05/2020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07/05/2020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07/05/2020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07/05/2020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07/05/2020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07/05/2020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07/05/2020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07/05/2020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07/05/2020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07/05/2020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Sistemas Operativos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SO</a:t>
            </a:r>
          </a:p>
          <a:p>
            <a:r>
              <a:rPr lang="es-MX" dirty="0"/>
              <a:t>E – M  2020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98658-0284-4060-9862-942DD732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Java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Sun</a:t>
            </a:r>
            <a:r>
              <a:rPr lang="es-MX" dirty="0"/>
              <a:t> Microsystems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163B8D-7961-45D0-BD08-3CF8E563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i="1" dirty="0"/>
              <a:t>James Gosling</a:t>
            </a:r>
            <a:r>
              <a:rPr lang="es-MX" dirty="0"/>
              <a:t>, Mike Sheridan and Patrick </a:t>
            </a:r>
            <a:r>
              <a:rPr lang="es-MX" dirty="0" err="1"/>
              <a:t>Naughton</a:t>
            </a:r>
            <a:r>
              <a:rPr lang="es-MX" dirty="0"/>
              <a:t>, </a:t>
            </a:r>
            <a:r>
              <a:rPr lang="es-MX" dirty="0" err="1"/>
              <a:t>initiated</a:t>
            </a:r>
            <a:r>
              <a:rPr lang="es-MX" dirty="0"/>
              <a:t> a </a:t>
            </a:r>
            <a:r>
              <a:rPr lang="es-MX" dirty="0" err="1"/>
              <a:t>language</a:t>
            </a:r>
            <a:r>
              <a:rPr lang="es-MX" dirty="0"/>
              <a:t> Project in June 1991</a:t>
            </a:r>
          </a:p>
          <a:p>
            <a:pPr lvl="1"/>
            <a:r>
              <a:rPr lang="es-MX" dirty="0"/>
              <a:t>A </a:t>
            </a:r>
            <a:r>
              <a:rPr lang="es-MX" dirty="0" err="1"/>
              <a:t>team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Engineers</a:t>
            </a:r>
            <a:r>
              <a:rPr lang="es-MX" dirty="0"/>
              <a:t> </a:t>
            </a:r>
            <a:r>
              <a:rPr lang="es-MX" dirty="0" err="1"/>
              <a:t>part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Green Project</a:t>
            </a:r>
          </a:p>
          <a:p>
            <a:pPr lvl="1"/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small</a:t>
            </a:r>
            <a:r>
              <a:rPr lang="es-MX" dirty="0"/>
              <a:t>, </a:t>
            </a:r>
            <a:r>
              <a:rPr lang="es-MX" dirty="0" err="1"/>
              <a:t>embedded</a:t>
            </a:r>
            <a:r>
              <a:rPr lang="es-MX" dirty="0"/>
              <a:t> </a:t>
            </a:r>
            <a:r>
              <a:rPr lang="es-MX" dirty="0" err="1"/>
              <a:t>systems</a:t>
            </a:r>
            <a:r>
              <a:rPr lang="es-MX" dirty="0"/>
              <a:t> in </a:t>
            </a:r>
            <a:r>
              <a:rPr lang="es-MX" dirty="0" err="1"/>
              <a:t>electronic</a:t>
            </a:r>
            <a:r>
              <a:rPr lang="es-MX" dirty="0"/>
              <a:t> </a:t>
            </a:r>
            <a:r>
              <a:rPr lang="es-MX" dirty="0" err="1"/>
              <a:t>apliances</a:t>
            </a:r>
            <a:r>
              <a:rPr lang="es-MX" dirty="0"/>
              <a:t>, in digital </a:t>
            </a:r>
            <a:r>
              <a:rPr lang="es-MX" dirty="0" err="1"/>
              <a:t>systems</a:t>
            </a:r>
            <a:r>
              <a:rPr lang="es-MX" dirty="0"/>
              <a:t>, </a:t>
            </a:r>
            <a:r>
              <a:rPr lang="es-MX" dirty="0" err="1"/>
              <a:t>like</a:t>
            </a:r>
            <a:r>
              <a:rPr lang="es-MX" dirty="0"/>
              <a:t> CATV (</a:t>
            </a:r>
            <a:r>
              <a:rPr lang="es-MX" dirty="0" err="1"/>
              <a:t>TVs</a:t>
            </a:r>
            <a:r>
              <a:rPr lang="es-MX" dirty="0"/>
              <a:t> and set-top boxes)</a:t>
            </a:r>
          </a:p>
          <a:p>
            <a:r>
              <a:rPr lang="es-MX" dirty="0" err="1"/>
              <a:t>Names</a:t>
            </a:r>
            <a:r>
              <a:rPr lang="es-MX" dirty="0"/>
              <a:t>: 1st- </a:t>
            </a:r>
            <a:r>
              <a:rPr lang="es-MX" i="1" dirty="0" err="1"/>
              <a:t>Greentalk</a:t>
            </a:r>
            <a:r>
              <a:rPr lang="es-MX" i="1" dirty="0"/>
              <a:t>, </a:t>
            </a:r>
            <a:r>
              <a:rPr lang="es-MX" dirty="0"/>
              <a:t>2nd- </a:t>
            </a:r>
            <a:r>
              <a:rPr lang="es-MX" i="1" dirty="0" err="1"/>
              <a:t>Oak</a:t>
            </a:r>
            <a:endParaRPr lang="es-MX" i="1" dirty="0"/>
          </a:p>
          <a:p>
            <a:r>
              <a:rPr lang="es-MX" dirty="0"/>
              <a:t>In 1995, </a:t>
            </a:r>
            <a:r>
              <a:rPr lang="es-MX" i="1" dirty="0" err="1"/>
              <a:t>Oak</a:t>
            </a:r>
            <a:r>
              <a:rPr lang="es-MX" dirty="0"/>
              <a:t> </a:t>
            </a:r>
            <a:r>
              <a:rPr lang="es-MX" dirty="0" err="1"/>
              <a:t>renamed</a:t>
            </a:r>
            <a:r>
              <a:rPr lang="es-MX" dirty="0"/>
              <a:t> as </a:t>
            </a:r>
            <a:r>
              <a:rPr lang="es-MX" i="1" dirty="0"/>
              <a:t>Java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89D8AD-B30E-4A90-AF4A-40D791DF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409743-47A9-408E-90A8-6B002168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538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98658-0284-4060-9862-942DD732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Java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Sun</a:t>
            </a:r>
            <a:r>
              <a:rPr lang="es-MX" dirty="0"/>
              <a:t> Microsystems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163B8D-7961-45D0-BD08-3CF8E563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Java </a:t>
            </a:r>
            <a:r>
              <a:rPr lang="es-MX" dirty="0" err="1"/>
              <a:t>name</a:t>
            </a:r>
            <a:endParaRPr lang="es-MX" dirty="0"/>
          </a:p>
          <a:p>
            <a:pPr lvl="1"/>
            <a:r>
              <a:rPr lang="es-MX" dirty="0"/>
              <a:t>Island </a:t>
            </a:r>
            <a:r>
              <a:rPr lang="es-MX" dirty="0" err="1"/>
              <a:t>of</a:t>
            </a:r>
            <a:r>
              <a:rPr lang="es-MX" dirty="0"/>
              <a:t> Indonesia, a java </a:t>
            </a:r>
            <a:r>
              <a:rPr lang="es-MX" dirty="0" err="1"/>
              <a:t>coffee</a:t>
            </a:r>
            <a:r>
              <a:rPr lang="es-MX" dirty="0"/>
              <a:t> </a:t>
            </a:r>
            <a:r>
              <a:rPr lang="es-MX" dirty="0" err="1"/>
              <a:t>producer</a:t>
            </a:r>
            <a:endParaRPr lang="es-MX" dirty="0"/>
          </a:p>
          <a:p>
            <a:r>
              <a:rPr lang="es-MX" dirty="0"/>
              <a:t>Java </a:t>
            </a:r>
            <a:r>
              <a:rPr lang="es-MX" dirty="0" err="1"/>
              <a:t>principles</a:t>
            </a:r>
            <a:endParaRPr lang="es-MX" dirty="0"/>
          </a:p>
          <a:p>
            <a:pPr lvl="1"/>
            <a:r>
              <a:rPr lang="es-MX" dirty="0" err="1"/>
              <a:t>Object-Oriented</a:t>
            </a:r>
            <a:r>
              <a:rPr lang="es-MX" dirty="0"/>
              <a:t>, </a:t>
            </a:r>
            <a:r>
              <a:rPr lang="es-MX" dirty="0" err="1"/>
              <a:t>Secured</a:t>
            </a:r>
            <a:r>
              <a:rPr lang="es-MX" dirty="0"/>
              <a:t>, </a:t>
            </a:r>
            <a:r>
              <a:rPr lang="es-MX" dirty="0" err="1"/>
              <a:t>Multithreaded</a:t>
            </a:r>
            <a:endParaRPr lang="es-MX" dirty="0"/>
          </a:p>
          <a:p>
            <a:pPr lvl="1"/>
            <a:r>
              <a:rPr lang="es-MX" dirty="0" err="1"/>
              <a:t>Interpreted</a:t>
            </a:r>
            <a:r>
              <a:rPr lang="es-MX" dirty="0"/>
              <a:t>, </a:t>
            </a:r>
            <a:r>
              <a:rPr lang="es-MX" dirty="0" err="1"/>
              <a:t>Platform-independent</a:t>
            </a:r>
            <a:r>
              <a:rPr lang="es-MX" dirty="0"/>
              <a:t>, Portable</a:t>
            </a:r>
          </a:p>
          <a:p>
            <a:r>
              <a:rPr lang="es-MX" dirty="0"/>
              <a:t>Java 1.0 </a:t>
            </a:r>
            <a:r>
              <a:rPr lang="es-MX" dirty="0" err="1"/>
              <a:t>release</a:t>
            </a:r>
            <a:r>
              <a:rPr lang="es-MX" dirty="0"/>
              <a:t>, 1996</a:t>
            </a:r>
          </a:p>
          <a:p>
            <a:endParaRPr lang="en-US" dirty="0"/>
          </a:p>
          <a:p>
            <a:r>
              <a:rPr lang="en-US" u="sng" dirty="0"/>
              <a:t>Oracle</a:t>
            </a:r>
            <a:r>
              <a:rPr lang="en-US" dirty="0"/>
              <a:t> bought </a:t>
            </a:r>
            <a:r>
              <a:rPr lang="en-US" u="sng" dirty="0"/>
              <a:t>Sun Microsystems</a:t>
            </a:r>
            <a:r>
              <a:rPr lang="en-US" dirty="0"/>
              <a:t>: 2009</a:t>
            </a:r>
          </a:p>
          <a:p>
            <a:pPr lvl="1"/>
            <a:r>
              <a:rPr lang="en-US" dirty="0"/>
              <a:t>with Java inside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89D8AD-B30E-4A90-AF4A-40D791DF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409743-47A9-408E-90A8-6B002168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170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Java </a:t>
            </a:r>
            <a:r>
              <a:rPr lang="es-MX" dirty="0" err="1"/>
              <a:t>Development</a:t>
            </a:r>
            <a:r>
              <a:rPr lang="es-MX" dirty="0"/>
              <a:t> (</a:t>
            </a:r>
            <a:r>
              <a:rPr lang="es-MX" sz="2400" dirty="0" err="1"/>
              <a:t>Environment</a:t>
            </a:r>
            <a:r>
              <a:rPr lang="es-MX" dirty="0"/>
              <a:t>) Kit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C43F7F3-66E8-4351-A3D2-0558F1329B36}"/>
              </a:ext>
            </a:extLst>
          </p:cNvPr>
          <p:cNvGrpSpPr/>
          <p:nvPr/>
        </p:nvGrpSpPr>
        <p:grpSpPr>
          <a:xfrm>
            <a:off x="728090" y="1514475"/>
            <a:ext cx="7319270" cy="4745038"/>
            <a:chOff x="728090" y="1514475"/>
            <a:chExt cx="7319270" cy="4745038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00" t="760" r="8717" b="562"/>
            <a:stretch>
              <a:fillRect/>
            </a:stretch>
          </p:blipFill>
          <p:spPr bwMode="auto">
            <a:xfrm>
              <a:off x="2267744" y="1514475"/>
              <a:ext cx="4951413" cy="4745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98D8190F-A385-4E43-9F2C-782C47564D5F}"/>
                </a:ext>
              </a:extLst>
            </p:cNvPr>
            <p:cNvCxnSpPr/>
            <p:nvPr/>
          </p:nvCxnSpPr>
          <p:spPr>
            <a:xfrm>
              <a:off x="2304728" y="3822433"/>
              <a:ext cx="4248472" cy="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F1E74665-9662-47D4-81A5-60CADB194FE2}"/>
                </a:ext>
              </a:extLst>
            </p:cNvPr>
            <p:cNvCxnSpPr/>
            <p:nvPr/>
          </p:nvCxnSpPr>
          <p:spPr>
            <a:xfrm>
              <a:off x="2267744" y="5661248"/>
              <a:ext cx="4248472" cy="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Abrir llave 9">
              <a:extLst>
                <a:ext uri="{FF2B5EF4-FFF2-40B4-BE49-F238E27FC236}">
                  <a16:creationId xmlns:a16="http://schemas.microsoft.com/office/drawing/2014/main" id="{331F4386-F722-4077-8C35-B9ACC38FF1A6}"/>
                </a:ext>
              </a:extLst>
            </p:cNvPr>
            <p:cNvSpPr/>
            <p:nvPr/>
          </p:nvSpPr>
          <p:spPr>
            <a:xfrm>
              <a:off x="1331640" y="1514475"/>
              <a:ext cx="593203" cy="414677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errar llave 10">
              <a:extLst>
                <a:ext uri="{FF2B5EF4-FFF2-40B4-BE49-F238E27FC236}">
                  <a16:creationId xmlns:a16="http://schemas.microsoft.com/office/drawing/2014/main" id="{B9382951-4A93-400D-95C6-CA10F0FF83F2}"/>
                </a:ext>
              </a:extLst>
            </p:cNvPr>
            <p:cNvSpPr/>
            <p:nvPr/>
          </p:nvSpPr>
          <p:spPr>
            <a:xfrm>
              <a:off x="7219157" y="3822433"/>
              <a:ext cx="342901" cy="183879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E42BDB1E-8696-4C4A-8F34-FFECB3815B7C}"/>
                </a:ext>
              </a:extLst>
            </p:cNvPr>
            <p:cNvSpPr txBox="1"/>
            <p:nvPr/>
          </p:nvSpPr>
          <p:spPr>
            <a:xfrm>
              <a:off x="728090" y="3403195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JDK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10B170FD-CD8E-495A-BAA9-981A52C50558}"/>
                </a:ext>
              </a:extLst>
            </p:cNvPr>
            <p:cNvSpPr txBox="1"/>
            <p:nvPr/>
          </p:nvSpPr>
          <p:spPr>
            <a:xfrm>
              <a:off x="7551711" y="4557163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JRE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22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/>
              <a:t>The Java Virtual Machine - JVM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Sistemas Operativos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t="24522" r="543" b="24490"/>
          <a:stretch>
            <a:fillRect/>
          </a:stretch>
        </p:blipFill>
        <p:spPr bwMode="auto">
          <a:xfrm>
            <a:off x="994036" y="1772816"/>
            <a:ext cx="7240587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4 CuadroTexto"/>
          <p:cNvSpPr txBox="1">
            <a:spLocks noChangeArrowheads="1"/>
          </p:cNvSpPr>
          <p:nvPr/>
        </p:nvSpPr>
        <p:spPr bwMode="auto">
          <a:xfrm>
            <a:off x="992488" y="4941168"/>
            <a:ext cx="7575686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2800" b="0" dirty="0">
                <a:latin typeface="Times New Roman" panose="02020603050405020304" pitchFamily="18" charset="0"/>
              </a:rPr>
              <a:t>Virtual Machine </a:t>
            </a:r>
            <a:r>
              <a:rPr lang="es-ES" altLang="es-MX" sz="2800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supporting</a:t>
            </a:r>
            <a:r>
              <a:rPr lang="es-ES" altLang="es-MX" sz="2800" b="0" dirty="0">
                <a:latin typeface="Times New Roman" panose="02020603050405020304" pitchFamily="18" charset="0"/>
              </a:rPr>
              <a:t> </a:t>
            </a:r>
            <a:r>
              <a:rPr lang="es-ES" altLang="es-MX" sz="2800" b="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processing</a:t>
            </a:r>
            <a:r>
              <a:rPr lang="es-ES" altLang="es-MX" sz="2800" b="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2000" b="0" dirty="0">
                <a:latin typeface="Times New Roman" panose="02020603050405020304" pitchFamily="18" charset="0"/>
              </a:rPr>
              <a:t>Virtual OS </a:t>
            </a:r>
            <a:r>
              <a:rPr lang="es-ES" altLang="es-MX" sz="2000" b="0" dirty="0" err="1">
                <a:latin typeface="Times New Roman" panose="02020603050405020304" pitchFamily="18" charset="0"/>
              </a:rPr>
              <a:t>with</a:t>
            </a:r>
            <a:r>
              <a:rPr lang="es-ES" altLang="es-MX" sz="2000" b="0" dirty="0">
                <a:latin typeface="Times New Roman" panose="02020603050405020304" pitchFamily="18" charset="0"/>
              </a:rPr>
              <a:t> </a:t>
            </a:r>
            <a:r>
              <a:rPr lang="es-ES" altLang="es-MX" sz="20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no </a:t>
            </a:r>
            <a:r>
              <a:rPr lang="es-ES" altLang="es-MX" sz="2000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support</a:t>
            </a:r>
            <a:r>
              <a:rPr lang="es-ES" altLang="es-MX" sz="2000" b="0" dirty="0">
                <a:latin typeface="Times New Roman" panose="02020603050405020304" pitchFamily="18" charset="0"/>
              </a:rPr>
              <a:t> </a:t>
            </a:r>
            <a:r>
              <a:rPr lang="es-ES" altLang="es-MX" sz="2000" b="0" dirty="0" err="1">
                <a:latin typeface="Times New Roman" panose="02020603050405020304" pitchFamily="18" charset="0"/>
              </a:rPr>
              <a:t>for</a:t>
            </a:r>
            <a:r>
              <a:rPr lang="es-ES" altLang="es-MX" sz="2000" b="0" dirty="0">
                <a:latin typeface="Times New Roman" panose="02020603050405020304" pitchFamily="18" charset="0"/>
              </a:rPr>
              <a:t> </a:t>
            </a:r>
            <a:r>
              <a:rPr lang="es-ES" altLang="es-MX" sz="2000" b="0" dirty="0" err="1">
                <a:latin typeface="Times New Roman" panose="02020603050405020304" pitchFamily="18" charset="0"/>
              </a:rPr>
              <a:t>users</a:t>
            </a:r>
            <a:r>
              <a:rPr lang="es-ES" altLang="es-MX" sz="2000" b="0" dirty="0">
                <a:latin typeface="Times New Roman" panose="02020603050405020304" pitchFamily="18" charset="0"/>
              </a:rPr>
              <a:t> and </a:t>
            </a:r>
            <a:r>
              <a:rPr lang="es-ES" altLang="es-MX" sz="2000" b="0" dirty="0" err="1">
                <a:latin typeface="Times New Roman" panose="02020603050405020304" pitchFamily="18" charset="0"/>
              </a:rPr>
              <a:t>storage</a:t>
            </a:r>
            <a:r>
              <a:rPr lang="es-ES" altLang="es-MX" sz="2000" b="0" dirty="0">
                <a:latin typeface="Times New Roman" panose="02020603050405020304" pitchFamily="18" charset="0"/>
              </a:rPr>
              <a:t>.</a:t>
            </a:r>
            <a:endParaRPr lang="es-MX" altLang="es-MX" sz="20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3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.class File on Cross Platforms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t="25970" r="595" b="25677"/>
          <a:stretch>
            <a:fillRect/>
          </a:stretch>
        </p:blipFill>
        <p:spPr bwMode="auto">
          <a:xfrm>
            <a:off x="889000" y="2443162"/>
            <a:ext cx="7366000" cy="288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00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Presentación</a:t>
            </a:r>
            <a:r>
              <a:rPr lang="en-US" dirty="0"/>
              <a:t> de Ramon Ríos.</a:t>
            </a:r>
          </a:p>
          <a:p>
            <a:r>
              <a:rPr lang="en-US" dirty="0" err="1"/>
              <a:t>Capítulos</a:t>
            </a:r>
            <a:r>
              <a:rPr lang="en-US" dirty="0"/>
              <a:t>: Operating System Concepts; </a:t>
            </a:r>
            <a:r>
              <a:rPr lang="en-US" dirty="0" err="1"/>
              <a:t>Silberschatz</a:t>
            </a:r>
            <a:r>
              <a:rPr lang="en-US" dirty="0"/>
              <a:t>, Galvin, Gagne.</a:t>
            </a:r>
          </a:p>
          <a:p>
            <a:r>
              <a:rPr lang="en-US" dirty="0"/>
              <a:t>07-may-2020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187</Words>
  <Application>Microsoft Office PowerPoint</Application>
  <PresentationFormat>Presentación en pantalla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Tema de Office</vt:lpstr>
      <vt:lpstr>1_Diseño personalizado</vt:lpstr>
      <vt:lpstr>Diseño personalizado</vt:lpstr>
      <vt:lpstr>SISTEMAS OPERATIVOS</vt:lpstr>
      <vt:lpstr>Java by Sun Microsystems</vt:lpstr>
      <vt:lpstr>Java by Sun Microsystems</vt:lpstr>
      <vt:lpstr>Java Development (Environment) Kit</vt:lpstr>
      <vt:lpstr>The Java Virtual Machine - JVM</vt:lpstr>
      <vt:lpstr>Java .class File on Cross Platforms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j-ramon</cp:lastModifiedBy>
  <cp:revision>445</cp:revision>
  <cp:lastPrinted>2019-02-05T18:13:37Z</cp:lastPrinted>
  <dcterms:created xsi:type="dcterms:W3CDTF">2014-08-28T12:23:32Z</dcterms:created>
  <dcterms:modified xsi:type="dcterms:W3CDTF">2020-05-07T17:24:45Z</dcterms:modified>
</cp:coreProperties>
</file>