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7" r:id="rId4"/>
    <p:sldId id="279" r:id="rId5"/>
    <p:sldId id="27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80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9956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688"/>
    <a:srgbClr val="438E00"/>
    <a:srgbClr val="B3B900"/>
    <a:srgbClr val="767900"/>
    <a:srgbClr val="00B7A5"/>
    <a:srgbClr val="00DFCA"/>
    <a:srgbClr val="F35B1B"/>
    <a:srgbClr val="F95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19" autoAdjust="0"/>
    <p:restoredTop sz="94737" autoAdjust="0"/>
  </p:normalViewPr>
  <p:slideViewPr>
    <p:cSldViewPr>
      <p:cViewPr>
        <p:scale>
          <a:sx n="75" d="100"/>
          <a:sy n="75" d="100"/>
        </p:scale>
        <p:origin x="-1014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4"/>
    </p:cViewPr>
  </p:sorterViewPr>
  <p:notesViewPr>
    <p:cSldViewPr>
      <p:cViewPr varScale="1">
        <p:scale>
          <a:sx n="84" d="100"/>
          <a:sy n="84" d="100"/>
        </p:scale>
        <p:origin x="1944" y="84"/>
      </p:cViewPr>
      <p:guideLst>
        <p:guide orient="horz" pos="289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832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182938" y="8623300"/>
            <a:ext cx="539750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395315" y="8614185"/>
            <a:ext cx="1526060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s-MX" sz="1000" dirty="0" err="1" smtClean="0">
                <a:solidFill>
                  <a:schemeClr val="tx1"/>
                </a:solidFill>
                <a:effectLst/>
              </a:rPr>
              <a:t>Archivos</a:t>
            </a:r>
            <a:r>
              <a:rPr lang="en-US" altLang="es-MX" sz="1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es-MX" sz="1000" dirty="0" err="1" smtClean="0">
                <a:solidFill>
                  <a:schemeClr val="tx1"/>
                </a:solidFill>
                <a:effectLst/>
              </a:rPr>
              <a:t>en</a:t>
            </a:r>
            <a:r>
              <a:rPr lang="en-US" altLang="es-MX" sz="1000" dirty="0" smtClean="0">
                <a:solidFill>
                  <a:schemeClr val="tx1"/>
                </a:solidFill>
                <a:effectLst/>
              </a:rPr>
              <a:t> Linux  2.</a:t>
            </a:r>
            <a:fld id="{FC44CFFF-5F1E-4985-A27E-8DE5994FA734}" type="slidenum">
              <a:rPr lang="en-US" altLang="es-MX" sz="1000" smtClean="0">
                <a:solidFill>
                  <a:schemeClr val="tx1"/>
                </a:solidFill>
                <a:effectLst/>
              </a:rPr>
              <a:pPr>
                <a:defRPr/>
              </a:pPr>
              <a:t>‹Nº›</a:t>
            </a:fld>
            <a:endParaRPr lang="en-US" altLang="es-MX" sz="100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089025" y="8624888"/>
            <a:ext cx="1267977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s-MX" sz="1000" dirty="0" err="1" smtClean="0">
                <a:solidFill>
                  <a:schemeClr val="tx1"/>
                </a:solidFill>
                <a:effectLst/>
              </a:rPr>
              <a:t>Introducción</a:t>
            </a:r>
            <a:r>
              <a:rPr lang="en-US" altLang="es-MX" sz="1000" dirty="0" smtClean="0">
                <a:solidFill>
                  <a:schemeClr val="tx1"/>
                </a:solidFill>
                <a:effectLst/>
              </a:rPr>
              <a:t> a Linux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987425" y="8593138"/>
            <a:ext cx="4930775" cy="28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6913"/>
            <a:ext cx="4581525" cy="3435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306888"/>
            <a:ext cx="4876800" cy="3756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990600" y="230188"/>
            <a:ext cx="4930775" cy="284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895600" y="228600"/>
            <a:ext cx="10096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s-MX" sz="1200" smtClean="0">
                <a:solidFill>
                  <a:schemeClr val="tx1"/>
                </a:solidFill>
                <a:effectLst/>
              </a:rPr>
              <a:t>S. O. LINUX</a:t>
            </a:r>
          </a:p>
        </p:txBody>
      </p:sp>
      <p:pic>
        <p:nvPicPr>
          <p:cNvPr id="26634" name="Picture 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8629650"/>
            <a:ext cx="657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388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80000"/>
      </a:lnSpc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dirty="0" err="1" smtClean="0">
                <a:latin typeface="Times New Roman" pitchFamily="18" charset="0"/>
              </a:rPr>
              <a:t>Esta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definición</a:t>
            </a:r>
            <a:r>
              <a:rPr lang="en-US" altLang="es-MX" dirty="0" smtClean="0">
                <a:latin typeface="Times New Roman" pitchFamily="18" charset="0"/>
              </a:rPr>
              <a:t> se </a:t>
            </a:r>
            <a:r>
              <a:rPr lang="en-US" altLang="es-MX" dirty="0" err="1" smtClean="0">
                <a:latin typeface="Times New Roman" pitchFamily="18" charset="0"/>
              </a:rPr>
              <a:t>refiere</a:t>
            </a:r>
            <a:r>
              <a:rPr lang="en-US" altLang="es-MX" dirty="0" smtClean="0">
                <a:latin typeface="Times New Roman" pitchFamily="18" charset="0"/>
              </a:rPr>
              <a:t> al </a:t>
            </a:r>
            <a:r>
              <a:rPr lang="en-US" altLang="es-MX" dirty="0" err="1" smtClean="0">
                <a:latin typeface="Times New Roman" pitchFamily="18" charset="0"/>
              </a:rPr>
              <a:t>archivo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ordinario</a:t>
            </a:r>
            <a:r>
              <a:rPr lang="en-US" altLang="es-MX" dirty="0" smtClean="0">
                <a:latin typeface="Times New Roman" pitchFamily="18" charset="0"/>
              </a:rPr>
              <a:t> de Linux/Unix.</a:t>
            </a:r>
          </a:p>
          <a:p>
            <a:pPr algn="l"/>
            <a:r>
              <a:rPr lang="en-US" altLang="es-MX" dirty="0" smtClean="0">
                <a:latin typeface="Times New Roman" pitchFamily="18" charset="0"/>
              </a:rPr>
              <a:t>Un </a:t>
            </a:r>
            <a:r>
              <a:rPr lang="en-US" altLang="es-MX" dirty="0" err="1" smtClean="0">
                <a:latin typeface="Times New Roman" pitchFamily="18" charset="0"/>
              </a:rPr>
              <a:t>archivo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puede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ser</a:t>
            </a:r>
            <a:r>
              <a:rPr lang="en-US" altLang="es-MX" dirty="0" smtClean="0">
                <a:latin typeface="Times New Roman" pitchFamily="18" charset="0"/>
              </a:rPr>
              <a:t> un </a:t>
            </a:r>
            <a:r>
              <a:rPr lang="en-US" altLang="es-MX" dirty="0" err="1" smtClean="0">
                <a:latin typeface="Times New Roman" pitchFamily="18" charset="0"/>
              </a:rPr>
              <a:t>programa</a:t>
            </a:r>
            <a:r>
              <a:rPr lang="en-US" altLang="es-MX" dirty="0" smtClean="0">
                <a:latin typeface="Times New Roman" pitchFamily="18" charset="0"/>
              </a:rPr>
              <a:t> de </a:t>
            </a:r>
            <a:r>
              <a:rPr lang="en-US" altLang="es-MX" dirty="0" err="1" smtClean="0">
                <a:latin typeface="Times New Roman" pitchFamily="18" charset="0"/>
              </a:rPr>
              <a:t>usuario</a:t>
            </a:r>
            <a:r>
              <a:rPr lang="en-US" altLang="es-MX" dirty="0" smtClean="0">
                <a:latin typeface="Times New Roman" pitchFamily="18" charset="0"/>
              </a:rPr>
              <a:t>, un </a:t>
            </a:r>
            <a:r>
              <a:rPr lang="en-US" altLang="es-MX" dirty="0" err="1" smtClean="0">
                <a:latin typeface="Times New Roman" pitchFamily="18" charset="0"/>
              </a:rPr>
              <a:t>guión</a:t>
            </a:r>
            <a:r>
              <a:rPr lang="en-US" altLang="es-MX" dirty="0" smtClean="0">
                <a:latin typeface="Times New Roman" pitchFamily="18" charset="0"/>
              </a:rPr>
              <a:t> de </a:t>
            </a:r>
            <a:r>
              <a:rPr lang="en-US" altLang="es-MX" i="1" dirty="0" smtClean="0">
                <a:latin typeface="Times New Roman" pitchFamily="18" charset="0"/>
              </a:rPr>
              <a:t>shell</a:t>
            </a:r>
            <a:r>
              <a:rPr lang="en-US" altLang="es-MX" dirty="0" smtClean="0">
                <a:latin typeface="Times New Roman" pitchFamily="18" charset="0"/>
              </a:rPr>
              <a:t>, </a:t>
            </a:r>
            <a:r>
              <a:rPr lang="en-US" altLang="es-MX" dirty="0" err="1" smtClean="0">
                <a:latin typeface="Times New Roman" pitchFamily="18" charset="0"/>
              </a:rPr>
              <a:t>datos</a:t>
            </a:r>
            <a:r>
              <a:rPr lang="en-US" altLang="es-MX" dirty="0" smtClean="0">
                <a:latin typeface="Times New Roman" pitchFamily="18" charset="0"/>
              </a:rPr>
              <a:t> de un </a:t>
            </a:r>
            <a:r>
              <a:rPr lang="en-US" altLang="es-MX" dirty="0" err="1" smtClean="0">
                <a:latin typeface="Times New Roman" pitchFamily="18" charset="0"/>
              </a:rPr>
              <a:t>programa</a:t>
            </a:r>
            <a:r>
              <a:rPr lang="en-US" altLang="es-MX" dirty="0" smtClean="0">
                <a:latin typeface="Times New Roman" pitchFamily="18" charset="0"/>
              </a:rPr>
              <a:t>, </a:t>
            </a:r>
            <a:r>
              <a:rPr lang="en-US" altLang="es-MX" dirty="0" err="1" smtClean="0">
                <a:latin typeface="Times New Roman" pitchFamily="18" charset="0"/>
              </a:rPr>
              <a:t>texto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escrito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por</a:t>
            </a:r>
            <a:r>
              <a:rPr lang="en-US" altLang="es-MX" dirty="0" smtClean="0">
                <a:latin typeface="Times New Roman" pitchFamily="18" charset="0"/>
              </a:rPr>
              <a:t> un </a:t>
            </a:r>
            <a:r>
              <a:rPr lang="en-US" altLang="es-MX" dirty="0" err="1" smtClean="0">
                <a:latin typeface="Times New Roman" pitchFamily="18" charset="0"/>
              </a:rPr>
              <a:t>usuario</a:t>
            </a:r>
            <a:r>
              <a:rPr lang="en-US" altLang="es-MX" dirty="0" smtClean="0">
                <a:latin typeface="Times New Roman" pitchFamily="18" charset="0"/>
              </a:rPr>
              <a:t>, </a:t>
            </a:r>
            <a:r>
              <a:rPr lang="en-US" altLang="es-MX" dirty="0" err="1" smtClean="0">
                <a:latin typeface="Times New Roman" pitchFamily="18" charset="0"/>
              </a:rPr>
              <a:t>los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programas</a:t>
            </a:r>
            <a:r>
              <a:rPr lang="en-US" altLang="es-MX" dirty="0" smtClean="0">
                <a:latin typeface="Times New Roman" pitchFamily="18" charset="0"/>
              </a:rPr>
              <a:t> del </a:t>
            </a:r>
            <a:r>
              <a:rPr lang="en-US" altLang="es-MX" dirty="0" err="1" smtClean="0">
                <a:latin typeface="Times New Roman" pitchFamily="18" charset="0"/>
              </a:rPr>
              <a:t>sistema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operativo</a:t>
            </a:r>
            <a:r>
              <a:rPr lang="en-US" altLang="es-MX" dirty="0" smtClean="0">
                <a:latin typeface="Times New Roman" pitchFamily="18" charset="0"/>
              </a:rPr>
              <a:t>, etc.</a:t>
            </a:r>
            <a:br>
              <a:rPr lang="en-US" altLang="es-MX" dirty="0" smtClean="0">
                <a:latin typeface="Times New Roman" pitchFamily="18" charset="0"/>
              </a:rPr>
            </a:br>
            <a:endParaRPr lang="en-US" altLang="es-MX" dirty="0" smtClean="0">
              <a:latin typeface="Times New Roman" pitchFamily="18" charset="0"/>
            </a:endParaRPr>
          </a:p>
          <a:p>
            <a:r>
              <a:rPr lang="en-US" altLang="es-MX" dirty="0" smtClean="0">
                <a:latin typeface="Times New Roman" pitchFamily="18" charset="0"/>
              </a:rPr>
              <a:t>Un </a:t>
            </a:r>
            <a:r>
              <a:rPr lang="en-US" altLang="es-MX" dirty="0" err="1" smtClean="0">
                <a:latin typeface="Times New Roman" pitchFamily="18" charset="0"/>
              </a:rPr>
              <a:t>archivo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tiene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varios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componentes</a:t>
            </a:r>
            <a:r>
              <a:rPr lang="en-US" altLang="es-MX" dirty="0" smtClean="0">
                <a:latin typeface="Times New Roman" pitchFamily="18" charset="0"/>
              </a:rPr>
              <a:t>:</a:t>
            </a:r>
          </a:p>
          <a:p>
            <a:pPr lvl="1">
              <a:buFont typeface="Symbol" charset="2"/>
              <a:buChar char="Þ"/>
            </a:pP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Nombre</a:t>
            </a:r>
            <a:endParaRPr lang="en-US" altLang="es-MX" dirty="0" smtClean="0">
              <a:latin typeface="Times New Roman" pitchFamily="18" charset="0"/>
            </a:endParaRPr>
          </a:p>
          <a:p>
            <a:pPr lvl="1">
              <a:buFont typeface="Symbol" charset="2"/>
              <a:buChar char="Þ"/>
            </a:pPr>
            <a:r>
              <a:rPr lang="en-US" altLang="es-MX" dirty="0" err="1" smtClean="0">
                <a:latin typeface="Times New Roman" pitchFamily="18" charset="0"/>
              </a:rPr>
              <a:t>Contenido</a:t>
            </a:r>
            <a:endParaRPr lang="en-US" altLang="es-MX" dirty="0" smtClean="0">
              <a:latin typeface="Times New Roman" pitchFamily="18" charset="0"/>
            </a:endParaRPr>
          </a:p>
          <a:p>
            <a:pPr lvl="1">
              <a:buFont typeface="Symbol" charset="2"/>
              <a:buChar char="Þ"/>
            </a:pPr>
            <a:r>
              <a:rPr lang="en-US" altLang="es-MX" dirty="0" err="1" smtClean="0">
                <a:latin typeface="Times New Roman" pitchFamily="18" charset="0"/>
              </a:rPr>
              <a:t>Información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sobre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propietario</a:t>
            </a:r>
            <a:r>
              <a:rPr lang="en-US" altLang="es-MX" dirty="0" smtClean="0">
                <a:latin typeface="Times New Roman" pitchFamily="18" charset="0"/>
              </a:rPr>
              <a:t> y </a:t>
            </a:r>
            <a:r>
              <a:rPr lang="en-US" altLang="es-MX" dirty="0" err="1" smtClean="0">
                <a:latin typeface="Times New Roman" pitchFamily="18" charset="0"/>
              </a:rPr>
              <a:t>permisos</a:t>
            </a:r>
            <a:r>
              <a:rPr lang="en-US" altLang="es-MX" dirty="0" smtClean="0">
                <a:latin typeface="Times New Roman" pitchFamily="18" charset="0"/>
              </a:rPr>
              <a:t>; </a:t>
            </a:r>
            <a:r>
              <a:rPr lang="en-US" altLang="es-MX" dirty="0" err="1" smtClean="0">
                <a:latin typeface="Times New Roman" pitchFamily="18" charset="0"/>
              </a:rPr>
              <a:t>fecha</a:t>
            </a:r>
            <a:r>
              <a:rPr lang="en-US" altLang="es-MX" dirty="0" smtClean="0">
                <a:latin typeface="Times New Roman" pitchFamily="18" charset="0"/>
              </a:rPr>
              <a:t> de </a:t>
            </a:r>
            <a:r>
              <a:rPr lang="en-US" altLang="es-MX" dirty="0" err="1" smtClean="0">
                <a:latin typeface="Times New Roman" pitchFamily="18" charset="0"/>
              </a:rPr>
              <a:t>último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acceso</a:t>
            </a:r>
            <a:r>
              <a:rPr lang="en-US" altLang="es-MX" dirty="0" smtClean="0">
                <a:latin typeface="Times New Roman" pitchFamily="18" charset="0"/>
              </a:rPr>
              <a:t>, </a:t>
            </a:r>
            <a:r>
              <a:rPr lang="en-US" altLang="es-MX" dirty="0" err="1" smtClean="0">
                <a:latin typeface="Times New Roman" pitchFamily="18" charset="0"/>
              </a:rPr>
              <a:t>localización</a:t>
            </a:r>
            <a:r>
              <a:rPr lang="en-US" altLang="es-MX" dirty="0" smtClean="0">
                <a:latin typeface="Times New Roman" pitchFamily="18" charset="0"/>
              </a:rPr>
              <a:t> </a:t>
            </a:r>
            <a:r>
              <a:rPr lang="en-US" altLang="es-MX" dirty="0" err="1" smtClean="0">
                <a:latin typeface="Times New Roman" pitchFamily="18" charset="0"/>
              </a:rPr>
              <a:t>en</a:t>
            </a:r>
            <a:r>
              <a:rPr lang="en-US" altLang="es-MX" dirty="0" smtClean="0">
                <a:latin typeface="Times New Roman" pitchFamily="18" charset="0"/>
              </a:rPr>
              <a:t> el </a:t>
            </a:r>
            <a:r>
              <a:rPr lang="en-US" altLang="es-MX" dirty="0" err="1" smtClean="0">
                <a:latin typeface="Times New Roman" pitchFamily="18" charset="0"/>
              </a:rPr>
              <a:t>dispositivo</a:t>
            </a:r>
            <a:r>
              <a:rPr lang="en-US" altLang="es-MX" dirty="0" smtClean="0">
                <a:latin typeface="Times New Roman" pitchFamily="18" charset="0"/>
              </a:rPr>
              <a:t> de </a:t>
            </a:r>
            <a:r>
              <a:rPr lang="en-US" altLang="es-MX" dirty="0" err="1" smtClean="0">
                <a:latin typeface="Times New Roman" pitchFamily="18" charset="0"/>
              </a:rPr>
              <a:t>almacenamiento</a:t>
            </a:r>
            <a:r>
              <a:rPr lang="en-US" altLang="es-MX" dirty="0" smtClean="0">
                <a:latin typeface="Times New Roman" pitchFamily="18" charset="0"/>
              </a:rPr>
              <a:t>, etc.</a:t>
            </a:r>
          </a:p>
          <a:p>
            <a:endParaRPr lang="en-US" altLang="es-MX" dirty="0" smtClean="0">
              <a:latin typeface="Times New Roman" pitchFamily="18" charset="0"/>
            </a:endParaRPr>
          </a:p>
          <a:p>
            <a:endParaRPr lang="en-US" altLang="es-MX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15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>
                <a:latin typeface="Times New Roman" pitchFamily="18" charset="0"/>
              </a:rPr>
              <a:t>Los nuevos permisos de acceso también pueden especificarse en “modo absoluto”, el cual está formado por tres dígitos del 0 al 7 (base octal), uno por cada tipo de usuario.</a:t>
            </a:r>
          </a:p>
          <a:p>
            <a:r>
              <a:rPr lang="en-US" altLang="es-MX" smtClean="0">
                <a:latin typeface="Times New Roman" pitchFamily="18" charset="0"/>
              </a:rPr>
              <a:t>El valor de cada dígito se obtiene sumando el peso de los permisos asignados al usuario correspondiente de acuerdo a la tabla siguiente:</a:t>
            </a:r>
          </a:p>
          <a:p>
            <a:endParaRPr lang="en-US" altLang="es-MX" smtClean="0">
              <a:latin typeface="Times New Roman" pitchFamily="18" charset="0"/>
            </a:endParaRPr>
          </a:p>
          <a:p>
            <a:pPr algn="l"/>
            <a:r>
              <a:rPr lang="en-US" altLang="es-MX" smtClean="0">
                <a:latin typeface="Times New Roman" pitchFamily="18" charset="0"/>
              </a:rPr>
              <a:t>	Permiso de lectura (r)	4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	Permiso de escritura (w)	2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	Permiso de búsqueda/ejecución (x)	1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94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>
                <a:latin typeface="Times New Roman" pitchFamily="18" charset="0"/>
              </a:rPr>
              <a:t>Comandos  chown, chgrp.- Permiten cambiar la pertenencia de un archivo. El comando </a:t>
            </a:r>
            <a:r>
              <a:rPr lang="en-US" altLang="es-MX" i="1" smtClean="0">
                <a:latin typeface="Times New Roman" pitchFamily="18" charset="0"/>
              </a:rPr>
              <a:t>chown</a:t>
            </a:r>
            <a:r>
              <a:rPr lang="en-US" altLang="es-MX" smtClean="0">
                <a:latin typeface="Times New Roman" pitchFamily="18" charset="0"/>
              </a:rPr>
              <a:t> cambia de dueño el archivo, mientras que </a:t>
            </a:r>
            <a:r>
              <a:rPr lang="en-US" altLang="es-MX" i="1" smtClean="0">
                <a:latin typeface="Times New Roman" pitchFamily="18" charset="0"/>
              </a:rPr>
              <a:t>chgrp</a:t>
            </a:r>
            <a:r>
              <a:rPr lang="en-US" altLang="es-MX" smtClean="0">
                <a:latin typeface="Times New Roman" pitchFamily="18" charset="0"/>
              </a:rPr>
              <a:t> cambia al grupo del archivo.</a:t>
            </a:r>
          </a:p>
          <a:p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chown usuario archivo ...  chgrp  grupo archivo ...</a:t>
            </a:r>
          </a:p>
          <a:p>
            <a:r>
              <a:rPr lang="en-US" altLang="es-MX" smtClean="0">
                <a:latin typeface="Times New Roman" pitchFamily="18" charset="0"/>
              </a:rPr>
              <a:t>Descripción:  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En cada caso, el </a:t>
            </a:r>
            <a:r>
              <a:rPr lang="en-US" altLang="es-MX" i="1" smtClean="0">
                <a:latin typeface="Times New Roman" pitchFamily="18" charset="0"/>
              </a:rPr>
              <a:t>archivo</a:t>
            </a:r>
            <a:r>
              <a:rPr lang="en-US" altLang="es-MX" smtClean="0">
                <a:latin typeface="Times New Roman" pitchFamily="18" charset="0"/>
              </a:rPr>
              <a:t> pertenecerá al </a:t>
            </a:r>
            <a:r>
              <a:rPr lang="en-US" altLang="es-MX" i="1" smtClean="0">
                <a:latin typeface="Times New Roman" pitchFamily="18" charset="0"/>
              </a:rPr>
              <a:t>usuario</a:t>
            </a:r>
            <a:r>
              <a:rPr lang="en-US" altLang="es-MX" smtClean="0">
                <a:latin typeface="Times New Roman" pitchFamily="18" charset="0"/>
              </a:rPr>
              <a:t> ó al </a:t>
            </a:r>
            <a:r>
              <a:rPr lang="en-US" altLang="es-MX" i="1" smtClean="0">
                <a:latin typeface="Times New Roman" pitchFamily="18" charset="0"/>
              </a:rPr>
              <a:t>grupo</a:t>
            </a:r>
            <a:r>
              <a:rPr lang="en-US" altLang="es-MX" smtClean="0">
                <a:latin typeface="Times New Roman" pitchFamily="18" charset="0"/>
              </a:rPr>
              <a:t> especificado.</a:t>
            </a:r>
          </a:p>
          <a:p>
            <a:r>
              <a:rPr lang="en-US" altLang="es-MX" smtClean="0">
                <a:latin typeface="Times New Roman" pitchFamily="18" charset="0"/>
              </a:rPr>
              <a:t>	El comando </a:t>
            </a:r>
            <a:r>
              <a:rPr lang="en-US" altLang="es-MX" i="1" smtClean="0">
                <a:latin typeface="Times New Roman" pitchFamily="18" charset="0"/>
              </a:rPr>
              <a:t>chown</a:t>
            </a:r>
            <a:r>
              <a:rPr lang="en-US" altLang="es-MX" smtClean="0">
                <a:latin typeface="Times New Roman" pitchFamily="18" charset="0"/>
              </a:rPr>
              <a:t> únicamente lo puede ejecutar el superusuario en BSD-Unix.  En System V pueden ejecutarlo el superusuario y el dueño del archivo, pero en este último caso ya no podrá recuperarlo (pues ya no será el dueño del archivo).</a:t>
            </a:r>
          </a:p>
          <a:p>
            <a:r>
              <a:rPr lang="en-US" altLang="es-MX" smtClean="0">
                <a:latin typeface="Times New Roman" pitchFamily="18" charset="0"/>
              </a:rPr>
              <a:t>	El comando </a:t>
            </a:r>
            <a:r>
              <a:rPr lang="en-US" altLang="es-MX" i="1" smtClean="0">
                <a:latin typeface="Times New Roman" pitchFamily="18" charset="0"/>
              </a:rPr>
              <a:t>chgrp</a:t>
            </a:r>
            <a:r>
              <a:rPr lang="en-US" altLang="es-MX" smtClean="0">
                <a:latin typeface="Times New Roman" pitchFamily="18" charset="0"/>
              </a:rPr>
              <a:t> únicamente lo pueden ejecutar el superusuario y el dueño del archivo, pero sólo si éste es miembro del grupo que quiere asignar.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785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99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>
                <a:latin typeface="Times New Roman" pitchFamily="18" charset="0"/>
              </a:rPr>
              <a:t>Comando cat.- Concatena, copia y despliega archivos.</a:t>
            </a:r>
          </a:p>
          <a:p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cat [opciones] archivo ...</a:t>
            </a:r>
          </a:p>
          <a:p>
            <a:r>
              <a:rPr lang="en-US" altLang="es-MX" smtClean="0">
                <a:latin typeface="Times New Roman" pitchFamily="18" charset="0"/>
              </a:rPr>
              <a:t>Descripción: 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Lee el ó los archivos que recibe como argumento y los despliega en la “salida estándar”.</a:t>
            </a:r>
          </a:p>
          <a:p>
            <a:r>
              <a:rPr lang="en-US" altLang="es-MX" sz="1000" smtClean="0">
                <a:latin typeface="Times New Roman" pitchFamily="18" charset="0"/>
              </a:rPr>
              <a:t/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Con ayuda de los redirectores de UNIX, la salida puede ser enviada a otro archivo. (Precaución: Si el archivo destino ya existía, su contenido se sustituirá por el resultado de ejecutar el comando).</a:t>
            </a:r>
          </a:p>
          <a:p>
            <a:r>
              <a:rPr lang="en-US" altLang="es-MX" smtClean="0">
                <a:latin typeface="Times New Roman" pitchFamily="18" charset="0"/>
              </a:rPr>
              <a:t>Cat es el más simple de los llamados </a:t>
            </a:r>
            <a:r>
              <a:rPr lang="en-US" altLang="es-MX" i="1" smtClean="0">
                <a:latin typeface="Times New Roman" pitchFamily="18" charset="0"/>
              </a:rPr>
              <a:t>“filtros”</a:t>
            </a:r>
            <a:r>
              <a:rPr lang="en-US" altLang="es-MX" smtClean="0">
                <a:latin typeface="Times New Roman" pitchFamily="18" charset="0"/>
              </a:rPr>
              <a:t> de UNIX, los cuales leen información de una  entrada, realizan un procesamiento (simple) sobre ella, y generan una salida.</a:t>
            </a:r>
          </a:p>
          <a:p>
            <a:r>
              <a:rPr lang="en-US" altLang="es-MX" smtClean="0">
                <a:latin typeface="Times New Roman" pitchFamily="18" charset="0"/>
              </a:rPr>
              <a:t>	&lt;Ctrl&gt;d significa fin de archivo.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>
                <a:latin typeface="Times New Roman" pitchFamily="18" charset="0"/>
              </a:rPr>
              <a:t>En los sistemas BSD el paginador de uso frecuente es </a:t>
            </a:r>
            <a:r>
              <a:rPr lang="en-US" altLang="es-MX" i="1" smtClean="0">
                <a:latin typeface="Times New Roman" pitchFamily="18" charset="0"/>
              </a:rPr>
              <a:t>more.</a:t>
            </a:r>
            <a:endParaRPr lang="en-US" altLang="es-MX" smtClean="0">
              <a:latin typeface="Times New Roman" pitchFamily="18" charset="0"/>
            </a:endParaRPr>
          </a:p>
          <a:p>
            <a:r>
              <a:rPr lang="en-US" altLang="es-MX" smtClean="0">
                <a:latin typeface="Times New Roman" pitchFamily="18" charset="0"/>
              </a:rPr>
              <a:t>Cuando se desea ver con más detalle la información contenida en un archivo, o bien cuando se desea modificarla, es conveniente utilizar un editor de textos, no un paginador.</a:t>
            </a:r>
          </a:p>
          <a:p>
            <a:r>
              <a:rPr lang="en-US" altLang="es-MX" smtClean="0">
                <a:latin typeface="Times New Roman" pitchFamily="18" charset="0"/>
              </a:rPr>
              <a:t>Algunas versiones de </a:t>
            </a:r>
            <a:r>
              <a:rPr lang="en-US" altLang="es-MX" i="1" smtClean="0">
                <a:latin typeface="Times New Roman" pitchFamily="18" charset="0"/>
              </a:rPr>
              <a:t>more</a:t>
            </a:r>
            <a:r>
              <a:rPr lang="en-US" altLang="es-MX" smtClean="0">
                <a:latin typeface="Times New Roman" pitchFamily="18" charset="0"/>
              </a:rPr>
              <a:t> permiten editar un archivo al presionar el caracter de escape “!”.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73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>
                <a:latin typeface="Times New Roman" pitchFamily="18" charset="0"/>
              </a:rPr>
              <a:t>Comando mv.- Mueve o Renombra archivos.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mv [-if] nombre  directorio</a:t>
            </a:r>
            <a:br>
              <a:rPr lang="en-US" altLang="es-MX" i="1" smtClean="0">
                <a:latin typeface="Times New Roman" pitchFamily="18" charset="0"/>
              </a:rPr>
            </a:br>
            <a:r>
              <a:rPr lang="en-US" altLang="es-MX" i="1" smtClean="0">
                <a:latin typeface="Times New Roman" pitchFamily="18" charset="0"/>
              </a:rPr>
              <a:t>	    archfte   archdest</a:t>
            </a:r>
          </a:p>
          <a:p>
            <a:r>
              <a:rPr lang="en-US" altLang="es-MX" smtClean="0">
                <a:latin typeface="Times New Roman" pitchFamily="18" charset="0"/>
              </a:rPr>
              <a:t>Descripción:  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La primera forma cambia de lugar un archivo, grupo de archivos ó directorio (</a:t>
            </a:r>
            <a:r>
              <a:rPr lang="en-US" altLang="es-MX" i="1" smtClean="0">
                <a:latin typeface="Times New Roman" pitchFamily="18" charset="0"/>
              </a:rPr>
              <a:t>nombre) </a:t>
            </a:r>
            <a:r>
              <a:rPr lang="en-US" altLang="es-MX" smtClean="0">
                <a:latin typeface="Times New Roman" pitchFamily="18" charset="0"/>
              </a:rPr>
              <a:t>hacia el </a:t>
            </a:r>
            <a:r>
              <a:rPr lang="en-US" altLang="es-MX" i="1" smtClean="0">
                <a:latin typeface="Times New Roman" pitchFamily="18" charset="0"/>
              </a:rPr>
              <a:t>directorio</a:t>
            </a:r>
            <a:r>
              <a:rPr lang="en-US" altLang="es-MX" smtClean="0">
                <a:latin typeface="Times New Roman" pitchFamily="18" charset="0"/>
              </a:rPr>
              <a:t>. La segunda forma permite cambiar de nombre un archivo, de </a:t>
            </a:r>
            <a:r>
              <a:rPr lang="en-US" altLang="es-MX" i="1" smtClean="0">
                <a:latin typeface="Times New Roman" pitchFamily="18" charset="0"/>
              </a:rPr>
              <a:t>archfte </a:t>
            </a:r>
            <a:r>
              <a:rPr lang="en-US" altLang="es-MX" smtClean="0">
                <a:latin typeface="Times New Roman" pitchFamily="18" charset="0"/>
              </a:rPr>
              <a:t>a </a:t>
            </a:r>
            <a:r>
              <a:rPr lang="en-US" altLang="es-MX" i="1" smtClean="0">
                <a:latin typeface="Times New Roman" pitchFamily="18" charset="0"/>
              </a:rPr>
              <a:t>archdest.</a:t>
            </a:r>
            <a:r>
              <a:rPr lang="en-US" altLang="es-MX" smtClean="0">
                <a:latin typeface="Times New Roman" pitchFamily="18" charset="0"/>
              </a:rPr>
              <a:t/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/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-i</a:t>
            </a:r>
            <a:r>
              <a:rPr lang="en-US" altLang="es-MX" smtClean="0">
                <a:latin typeface="Times New Roman" pitchFamily="18" charset="0"/>
              </a:rPr>
              <a:t> solicita confirmación antes de reescribir un archivo que ya existía en el directorio destino.</a:t>
            </a:r>
          </a:p>
          <a:p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-f</a:t>
            </a:r>
            <a:r>
              <a:rPr lang="en-US" altLang="es-MX" smtClean="0">
                <a:latin typeface="Times New Roman" pitchFamily="18" charset="0"/>
              </a:rPr>
              <a:t>  forza la transferencia, aún si existe un archivo en el directorio destino con el mismo nombre, sin permisos de escritura.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/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Si el destino se encuentra en el mismo sistema de archivos, únicamente se cambia la liga sin transferir datos.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86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s-MX" smtClean="0">
                <a:latin typeface="Times New Roman" pitchFamily="18" charset="0"/>
              </a:rPr>
              <a:t>Comando cp.- Copia archivos.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cp [-r][-ip]	archfte     archdest</a:t>
            </a:r>
            <a:br>
              <a:rPr lang="en-US" altLang="es-MX" i="1" smtClean="0">
                <a:latin typeface="Times New Roman" pitchFamily="18" charset="0"/>
              </a:rPr>
            </a:br>
            <a:r>
              <a:rPr lang="en-US" altLang="es-MX" i="1" smtClean="0">
                <a:latin typeface="Times New Roman" pitchFamily="18" charset="0"/>
              </a:rPr>
              <a:t>	nombre   directorio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Descripción:  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La primera forma copia el </a:t>
            </a:r>
            <a:r>
              <a:rPr lang="en-US" altLang="es-MX" i="1" smtClean="0">
                <a:latin typeface="Times New Roman" pitchFamily="18" charset="0"/>
              </a:rPr>
              <a:t>archfte </a:t>
            </a:r>
            <a:r>
              <a:rPr lang="en-US" altLang="es-MX" smtClean="0">
                <a:latin typeface="Times New Roman" pitchFamily="18" charset="0"/>
              </a:rPr>
              <a:t>en </a:t>
            </a:r>
            <a:r>
              <a:rPr lang="en-US" altLang="es-MX" i="1" smtClean="0">
                <a:latin typeface="Times New Roman" pitchFamily="18" charset="0"/>
              </a:rPr>
              <a:t>archdest</a:t>
            </a:r>
            <a:r>
              <a:rPr lang="en-US" altLang="es-MX" smtClean="0">
                <a:latin typeface="Times New Roman" pitchFamily="18" charset="0"/>
              </a:rPr>
              <a:t>. La segunda forma permite copiar un archivo ó directorio (</a:t>
            </a:r>
            <a:r>
              <a:rPr lang="en-US" altLang="es-MX" i="1" smtClean="0">
                <a:latin typeface="Times New Roman" pitchFamily="18" charset="0"/>
              </a:rPr>
              <a:t>nombre</a:t>
            </a:r>
            <a:r>
              <a:rPr lang="en-US" altLang="es-MX" smtClean="0">
                <a:latin typeface="Times New Roman" pitchFamily="18" charset="0"/>
              </a:rPr>
              <a:t>) hacia un directorio.  Si éste no existe, se crea</a:t>
            </a:r>
            <a:r>
              <a:rPr lang="en-US" altLang="es-MX" i="1" smtClean="0">
                <a:latin typeface="Times New Roman" pitchFamily="18" charset="0"/>
              </a:rPr>
              <a:t>. </a:t>
            </a:r>
            <a:r>
              <a:rPr lang="en-US" altLang="es-MX" smtClean="0">
                <a:latin typeface="Times New Roman" pitchFamily="18" charset="0"/>
              </a:rPr>
              <a:t/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/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-i</a:t>
            </a:r>
            <a:r>
              <a:rPr lang="en-US" altLang="es-MX" smtClean="0">
                <a:latin typeface="Times New Roman" pitchFamily="18" charset="0"/>
              </a:rPr>
              <a:t> solicita confirmación antes de reescribir un archivo que ya existía y que perderá su contenido.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El archivo copiado toma la fecha y permisos del archivo </a:t>
            </a:r>
            <a:r>
              <a:rPr lang="en-US" altLang="es-MX" i="1" smtClean="0">
                <a:latin typeface="Times New Roman" pitchFamily="18" charset="0"/>
              </a:rPr>
              <a:t>archdest</a:t>
            </a:r>
            <a:r>
              <a:rPr lang="en-US" altLang="es-MX" smtClean="0">
                <a:latin typeface="Times New Roman" pitchFamily="18" charset="0"/>
              </a:rPr>
              <a:t>  si éste existía, si no, toma los del archivo fuente. La opción </a:t>
            </a:r>
            <a:r>
              <a:rPr lang="en-US" altLang="es-MX" i="1" smtClean="0">
                <a:latin typeface="Times New Roman" pitchFamily="18" charset="0"/>
              </a:rPr>
              <a:t>-p</a:t>
            </a:r>
            <a:r>
              <a:rPr lang="en-US" altLang="es-MX" smtClean="0">
                <a:latin typeface="Times New Roman" pitchFamily="18" charset="0"/>
              </a:rPr>
              <a:t>  obliga a que se copien siempre los permisos y la fecha del archivo fuente.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/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La opción -r permite hacer una copia recursiva de directorios y subdirectorios.  En este caso, </a:t>
            </a:r>
            <a:r>
              <a:rPr lang="en-US" altLang="es-MX" i="1" smtClean="0">
                <a:latin typeface="Times New Roman" pitchFamily="18" charset="0"/>
              </a:rPr>
              <a:t>nombre</a:t>
            </a:r>
            <a:r>
              <a:rPr lang="en-US" altLang="es-MX" smtClean="0">
                <a:latin typeface="Times New Roman" pitchFamily="18" charset="0"/>
              </a:rPr>
              <a:t> se refiere a un directorio.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68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s-MX" smtClean="0">
                <a:latin typeface="Times New Roman" pitchFamily="18" charset="0"/>
              </a:rPr>
              <a:t>Comando rm.- Remueve (elimina) archivo.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rm [-irf]	nombre ...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Descripción: 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En realidad elimina el enlace con el archivo</a:t>
            </a:r>
            <a:r>
              <a:rPr lang="en-US" altLang="es-MX" i="1" smtClean="0">
                <a:latin typeface="Times New Roman" pitchFamily="18" charset="0"/>
              </a:rPr>
              <a:t>.  </a:t>
            </a:r>
            <a:r>
              <a:rPr lang="en-US" altLang="es-MX" smtClean="0">
                <a:latin typeface="Times New Roman" pitchFamily="18" charset="0"/>
              </a:rPr>
              <a:t>Únicamente si se trata del último enlace, el archivo se borrará.  NO HAY MANERA DE RECUPERAR UN ARCHIVO QUE HA SIDO ELIMINADO.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Para borrar un archivo, se requieren permisos de escritura en el directorio, no en el archivo.</a:t>
            </a:r>
            <a:r>
              <a:rPr lang="en-US" altLang="es-MX" i="1" smtClean="0">
                <a:latin typeface="Times New Roman" pitchFamily="18" charset="0"/>
              </a:rPr>
              <a:t> </a:t>
            </a:r>
            <a:endParaRPr lang="en-US" altLang="es-MX" smtClean="0">
              <a:latin typeface="Times New Roman" pitchFamily="18" charset="0"/>
            </a:endParaRPr>
          </a:p>
          <a:p>
            <a:pPr algn="l"/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-i</a:t>
            </a:r>
            <a:r>
              <a:rPr lang="en-US" altLang="es-MX" smtClean="0">
                <a:latin typeface="Times New Roman" pitchFamily="18" charset="0"/>
              </a:rPr>
              <a:t> solicita confirmación antes de reescribir un archivo que ya existía y que perderá su contenido.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-f</a:t>
            </a:r>
            <a:r>
              <a:rPr lang="en-US" altLang="es-MX" smtClean="0">
                <a:latin typeface="Times New Roman" pitchFamily="18" charset="0"/>
              </a:rPr>
              <a:t> elimina el archivo sin pedir confirmación, aún si el archivo no tiene permisos de escritura.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-r </a:t>
            </a:r>
            <a:r>
              <a:rPr lang="en-US" altLang="es-MX" smtClean="0">
                <a:latin typeface="Times New Roman" pitchFamily="18" charset="0"/>
              </a:rPr>
              <a:t>permite hacer un borrado recursivo de directorios y subdirectorios. De hecho, es la única manera de eliminar un subdirectorio no vacío.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Se recomienda revisar en qué subdirectorio se encuentra (pwd) antes de realizar un borrado recursivo utilizando comodines en el nombre.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00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86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s-MX" smtClean="0">
                <a:latin typeface="Times New Roman" pitchFamily="18" charset="0"/>
              </a:rPr>
              <a:t>Comando touch.- “Retoca” fecha y hora de última modificación de un archivo.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touch   archivo ...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Descripción:  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Cambia la fecha y hora de última modificación del (los) archivo especificado(s).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Si el archivo no existe, se crea con longitud cero.</a:t>
            </a:r>
            <a:r>
              <a:rPr lang="en-US" altLang="es-MX" i="1" smtClean="0">
                <a:latin typeface="Times New Roman" pitchFamily="18" charset="0"/>
              </a:rPr>
              <a:t> </a:t>
            </a:r>
            <a:endParaRPr lang="en-US" altLang="es-MX" smtClean="0">
              <a:latin typeface="Times New Roman" pitchFamily="18" charset="0"/>
            </a:endParaRPr>
          </a:p>
          <a:p>
            <a:pPr algn="l"/>
            <a:r>
              <a:rPr lang="en-US" altLang="es-MX" smtClean="0">
                <a:latin typeface="Times New Roman" pitchFamily="18" charset="0"/>
              </a:rPr>
              <a:t>Algunos sistemas permiten especificar la fecha y hora con que se desea modificar el archivo.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5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>
                <a:latin typeface="Times New Roman" pitchFamily="18" charset="0"/>
              </a:rPr>
              <a:t>Es posible, pero no recomendable, que se utilicen caracteres especiales para UNIX en el nombre de un archivo (*,?,&gt;,&lt;,$,|,&amp;,!,’,).</a:t>
            </a:r>
          </a:p>
          <a:p>
            <a:r>
              <a:rPr lang="en-US" altLang="es-MX" smtClean="0">
                <a:latin typeface="Times New Roman" pitchFamily="18" charset="0"/>
              </a:rPr>
              <a:t>Algunos sistemas antiguos únicamente reconocen 14 caracteres para el nombre de un archivo.</a:t>
            </a:r>
          </a:p>
          <a:p>
            <a:r>
              <a:rPr lang="en-US" altLang="es-MX" smtClean="0">
                <a:latin typeface="Times New Roman" pitchFamily="18" charset="0"/>
              </a:rPr>
              <a:t>No se  debe nombrar un archivo con el nombre de un comando, aunque no está prohibido.</a:t>
            </a:r>
          </a:p>
          <a:p>
            <a:r>
              <a:rPr lang="en-US" altLang="es-MX" smtClean="0">
                <a:latin typeface="Times New Roman" pitchFamily="18" charset="0"/>
              </a:rPr>
              <a:t>Por convención, los archivos que comienzan con un punto contienen información de inicialización (.cshrc, .login), de terminación (.logout) ó de mantenimiento para un programa (.mailrc, .exrc, .netrc)</a:t>
            </a:r>
          </a:p>
          <a:p>
            <a:r>
              <a:rPr lang="en-US" altLang="es-MX" smtClean="0">
                <a:latin typeface="Times New Roman" pitchFamily="18" charset="0"/>
              </a:rPr>
              <a:t>Algunos programas requieren que el archivo contenga un nombre y una extensión, es decir, un nombre seguido de un punto y algunas letras de identificación (pgma.c, datos.Z, info.tar, libxt.a).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grpSp>
        <p:nvGrpSpPr>
          <p:cNvPr id="28676" name="Group 11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437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s-MX" smtClean="0">
                <a:latin typeface="Times New Roman" pitchFamily="18" charset="0"/>
              </a:rPr>
              <a:t>Comando file.- Clasifica archivo.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file [-f ArchClasif] [-c] [-m ArchMagico] archivo ...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Descripción:  Analiza los primeros </a:t>
            </a:r>
            <a:r>
              <a:rPr lang="en-US" altLang="es-MX" i="1" smtClean="0">
                <a:latin typeface="Times New Roman" pitchFamily="18" charset="0"/>
              </a:rPr>
              <a:t>bytes</a:t>
            </a:r>
            <a:r>
              <a:rPr lang="en-US" altLang="es-MX" smtClean="0">
                <a:latin typeface="Times New Roman" pitchFamily="18" charset="0"/>
              </a:rPr>
              <a:t> del archivo y trata de clasificarlo como directorio, texto ASCII, ejecutable, guión de </a:t>
            </a:r>
            <a:r>
              <a:rPr lang="en-US" altLang="es-MX" i="1" smtClean="0">
                <a:latin typeface="Times New Roman" pitchFamily="18" charset="0"/>
              </a:rPr>
              <a:t>shell</a:t>
            </a:r>
            <a:r>
              <a:rPr lang="en-US" altLang="es-MX" smtClean="0">
                <a:latin typeface="Times New Roman" pitchFamily="18" charset="0"/>
              </a:rPr>
              <a:t>, etc.   Utiliza el archivo /etc/magic para obtener “</a:t>
            </a:r>
            <a:r>
              <a:rPr lang="en-US" altLang="es-MX" i="1" smtClean="0">
                <a:latin typeface="Times New Roman" pitchFamily="18" charset="0"/>
              </a:rPr>
              <a:t>números mágicos”</a:t>
            </a:r>
            <a:r>
              <a:rPr lang="en-US" altLang="es-MX" smtClean="0">
                <a:latin typeface="Times New Roman" pitchFamily="18" charset="0"/>
              </a:rPr>
              <a:t> que le permitan tomar la decisión.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-f</a:t>
            </a:r>
            <a:r>
              <a:rPr lang="en-US" altLang="es-MX" smtClean="0">
                <a:latin typeface="Times New Roman" pitchFamily="18" charset="0"/>
              </a:rPr>
              <a:t> permite clasificar los archivos indicados en </a:t>
            </a:r>
            <a:r>
              <a:rPr lang="en-US" altLang="es-MX" i="1" smtClean="0">
                <a:latin typeface="Times New Roman" pitchFamily="18" charset="0"/>
              </a:rPr>
              <a:t>ArchClasif</a:t>
            </a:r>
            <a:endParaRPr lang="es-MX" altLang="es-MX" smtClean="0">
              <a:latin typeface="Times New Roman" pitchFamily="18" charset="0"/>
            </a:endParaRPr>
          </a:p>
          <a:p>
            <a:pPr algn="l"/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-m </a:t>
            </a:r>
            <a:r>
              <a:rPr lang="en-US" altLang="es-MX" smtClean="0">
                <a:latin typeface="Times New Roman" pitchFamily="18" charset="0"/>
              </a:rPr>
              <a:t>permite especificar otro </a:t>
            </a:r>
            <a:r>
              <a:rPr lang="en-US" altLang="es-MX" i="1" smtClean="0">
                <a:latin typeface="Times New Roman" pitchFamily="18" charset="0"/>
              </a:rPr>
              <a:t>archivo mágico</a:t>
            </a:r>
            <a:r>
              <a:rPr lang="en-US" altLang="es-MX" smtClean="0">
                <a:latin typeface="Times New Roman" pitchFamily="18" charset="0"/>
              </a:rPr>
              <a:t>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-c </a:t>
            </a:r>
            <a:r>
              <a:rPr lang="en-US" altLang="es-MX" smtClean="0">
                <a:latin typeface="Times New Roman" pitchFamily="18" charset="0"/>
              </a:rPr>
              <a:t>verifica que el </a:t>
            </a:r>
            <a:r>
              <a:rPr lang="en-US" altLang="es-MX" i="1" smtClean="0">
                <a:latin typeface="Times New Roman" pitchFamily="18" charset="0"/>
              </a:rPr>
              <a:t>archivo mágico </a:t>
            </a:r>
            <a:r>
              <a:rPr lang="en-US" altLang="es-MX" smtClean="0">
                <a:latin typeface="Times New Roman" pitchFamily="18" charset="0"/>
              </a:rPr>
              <a:t>tenga el formato correcto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72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s-MX" smtClean="0">
                <a:latin typeface="Times New Roman" pitchFamily="18" charset="0"/>
              </a:rPr>
              <a:t>Comando cmp.- Compara dos archivos.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cmp [-l -s]   archivo1 archivo2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Descripción:  Compara los dos archivos. Si son iguales, no despliega nada.  Si existe alguna diferencia, despliega el número de línea y el número de caracter en donde ocurrió la primera diferencia.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-l</a:t>
            </a:r>
            <a:r>
              <a:rPr lang="en-US" altLang="es-MX" smtClean="0">
                <a:latin typeface="Times New Roman" pitchFamily="18" charset="0"/>
              </a:rPr>
              <a:t> busca todas las diferencias y las despliega mostrando el número de </a:t>
            </a:r>
            <a:r>
              <a:rPr lang="en-US" altLang="es-MX" i="1" smtClean="0">
                <a:latin typeface="Times New Roman" pitchFamily="18" charset="0"/>
              </a:rPr>
              <a:t>byte</a:t>
            </a:r>
            <a:r>
              <a:rPr lang="en-US" altLang="es-MX" smtClean="0">
                <a:latin typeface="Times New Roman" pitchFamily="18" charset="0"/>
              </a:rPr>
              <a:t> y el valor octal del </a:t>
            </a:r>
            <a:r>
              <a:rPr lang="en-US" altLang="es-MX" i="1" smtClean="0">
                <a:latin typeface="Times New Roman" pitchFamily="18" charset="0"/>
              </a:rPr>
              <a:t>byte</a:t>
            </a:r>
            <a:r>
              <a:rPr lang="en-US" altLang="es-MX" smtClean="0">
                <a:latin typeface="Times New Roman" pitchFamily="18" charset="0"/>
              </a:rPr>
              <a:t> en cada archivo.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La opción </a:t>
            </a:r>
            <a:r>
              <a:rPr lang="en-US" altLang="es-MX" i="1" smtClean="0">
                <a:latin typeface="Times New Roman" pitchFamily="18" charset="0"/>
              </a:rPr>
              <a:t>-s</a:t>
            </a:r>
            <a:r>
              <a:rPr lang="en-US" altLang="es-MX" smtClean="0">
                <a:latin typeface="Times New Roman" pitchFamily="18" charset="0"/>
              </a:rPr>
              <a:t> no despliega nada aún si los archivos son distintos.  Esta opción se utiliza en programas, ya que </a:t>
            </a:r>
            <a:r>
              <a:rPr lang="en-US" altLang="es-MX" i="1" smtClean="0">
                <a:latin typeface="Times New Roman" pitchFamily="18" charset="0"/>
              </a:rPr>
              <a:t>cmp</a:t>
            </a:r>
            <a:r>
              <a:rPr lang="en-US" altLang="es-MX" smtClean="0">
                <a:latin typeface="Times New Roman" pitchFamily="18" charset="0"/>
              </a:rPr>
              <a:t> devuelve un código 0 si los archivos son iguales, un 1 si son distintos y un 2 si alguno de los dos archivos no pudo ser abierto.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64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s-MX" smtClean="0">
                <a:latin typeface="Times New Roman" pitchFamily="18" charset="0"/>
              </a:rPr>
              <a:t>Comando head.- Despliega las primeras líneas de un archivo.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head [-n]   archivo ...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Descripción:  Despliega las primeras diez líneas de un archivo ó el número de líneas especificado en </a:t>
            </a:r>
            <a:r>
              <a:rPr lang="en-US" altLang="es-MX" i="1" smtClean="0">
                <a:latin typeface="Times New Roman" pitchFamily="18" charset="0"/>
              </a:rPr>
              <a:t>-n</a:t>
            </a:r>
            <a:r>
              <a:rPr lang="en-US" altLang="es-MX" smtClean="0">
                <a:latin typeface="Times New Roman" pitchFamily="18" charset="0"/>
              </a:rPr>
              <a:t>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Se permite incluir más de un archivo como argumento.  Cada uno de ellos estará separado por una línea del tipo: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/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	====&gt; </a:t>
            </a:r>
            <a:r>
              <a:rPr lang="en-US" altLang="es-MX" i="1" smtClean="0">
                <a:latin typeface="Times New Roman" pitchFamily="18" charset="0"/>
              </a:rPr>
              <a:t>archivo &lt;</a:t>
            </a:r>
            <a:r>
              <a:rPr lang="en-US" altLang="es-MX" smtClean="0">
                <a:latin typeface="Times New Roman" pitchFamily="18" charset="0"/>
              </a:rPr>
              <a:t>====</a:t>
            </a:r>
          </a:p>
          <a:p>
            <a:pPr algn="l" latinLnBrk="1"/>
            <a:endParaRPr lang="en-US" altLang="es-MX" smtClean="0">
              <a:latin typeface="Times New Roman" pitchFamily="18" charset="0"/>
            </a:endParaRP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847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s-MX" smtClean="0">
                <a:latin typeface="Times New Roman" pitchFamily="18" charset="0"/>
              </a:rPr>
              <a:t>Comando  tail.- Despliega la parte final de un archivo.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tail [+ -][n][f]   archivo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Descripción:  Despliega las últimas líneas de un archivo a partir del principio (</a:t>
            </a:r>
            <a:r>
              <a:rPr lang="en-US" altLang="es-MX" i="1" smtClean="0">
                <a:latin typeface="Times New Roman" pitchFamily="18" charset="0"/>
              </a:rPr>
              <a:t>+n</a:t>
            </a:r>
            <a:r>
              <a:rPr lang="en-US" altLang="es-MX" smtClean="0">
                <a:latin typeface="Times New Roman" pitchFamily="18" charset="0"/>
              </a:rPr>
              <a:t>) ó del final (</a:t>
            </a:r>
            <a:r>
              <a:rPr lang="en-US" altLang="es-MX" i="1" smtClean="0">
                <a:latin typeface="Times New Roman" pitchFamily="18" charset="0"/>
              </a:rPr>
              <a:t>-n</a:t>
            </a:r>
            <a:r>
              <a:rPr lang="en-US" altLang="es-MX" smtClean="0">
                <a:latin typeface="Times New Roman" pitchFamily="18" charset="0"/>
              </a:rPr>
              <a:t>).  Por omisión despliega las últimas diez líneas.</a:t>
            </a:r>
          </a:p>
          <a:p>
            <a:pPr algn="l"/>
            <a:r>
              <a:rPr lang="en-US" altLang="es-MX" smtClean="0">
                <a:latin typeface="Times New Roman" pitchFamily="18" charset="0"/>
              </a:rPr>
              <a:t>Con la opción </a:t>
            </a:r>
            <a:r>
              <a:rPr lang="en-US" altLang="es-MX" i="1" smtClean="0">
                <a:latin typeface="Times New Roman" pitchFamily="18" charset="0"/>
              </a:rPr>
              <a:t>-f</a:t>
            </a:r>
            <a:r>
              <a:rPr lang="en-US" altLang="es-MX" smtClean="0">
                <a:latin typeface="Times New Roman" pitchFamily="18" charset="0"/>
              </a:rPr>
              <a:t> el comando no termina al llegar al fin de archivo sino hasta que se interrumpa (&lt;Ctrl&gt; c).  De esa manera se podría estar observando cómo crece un archivo con sus últimas entradas.</a:t>
            </a:r>
          </a:p>
          <a:p>
            <a:pPr algn="l" latinLnBrk="1"/>
            <a:endParaRPr lang="en-US" altLang="es-MX" smtClean="0">
              <a:latin typeface="Times New Roman" pitchFamily="18" charset="0"/>
            </a:endParaRP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47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 defTabSz="533400">
              <a:tabLst>
                <a:tab pos="1047750" algn="l"/>
                <a:tab pos="3333750" algn="l"/>
              </a:tabLst>
            </a:pPr>
            <a:r>
              <a:rPr lang="en-US" altLang="es-MX" smtClean="0">
                <a:latin typeface="Times New Roman" pitchFamily="18" charset="0"/>
              </a:rPr>
              <a:t>Comando  umask.- Permite desplegar ó modificar el valor de la máscara para asignación de permisos por omisión.</a:t>
            </a:r>
          </a:p>
          <a:p>
            <a:pPr marL="381000" indent="-381000" defTabSz="533400">
              <a:tabLst>
                <a:tab pos="1047750" algn="l"/>
                <a:tab pos="3333750" algn="l"/>
              </a:tabLst>
            </a:pPr>
            <a:r>
              <a:rPr lang="en-US" altLang="es-MX" smtClean="0">
                <a:latin typeface="Times New Roman" pitchFamily="18" charset="0"/>
              </a:rPr>
              <a:t>Sintaxis: </a:t>
            </a:r>
            <a:r>
              <a:rPr lang="en-US" altLang="es-MX" i="1" smtClean="0">
                <a:latin typeface="Times New Roman" pitchFamily="18" charset="0"/>
              </a:rPr>
              <a:t>umask [n].</a:t>
            </a:r>
          </a:p>
          <a:p>
            <a:pPr marL="381000" indent="-381000" defTabSz="533400">
              <a:tabLst>
                <a:tab pos="1047750" algn="l"/>
                <a:tab pos="3333750" algn="l"/>
              </a:tabLst>
            </a:pPr>
            <a:r>
              <a:rPr lang="en-US" altLang="es-MX" smtClean="0">
                <a:latin typeface="Times New Roman" pitchFamily="18" charset="0"/>
              </a:rPr>
              <a:t>Descripción:  Al crear un archivo, UNIX utiliza el valor de una máscara </a:t>
            </a:r>
            <a:r>
              <a:rPr lang="en-US" altLang="es-MX" i="1" smtClean="0">
                <a:latin typeface="Times New Roman" pitchFamily="18" charset="0"/>
              </a:rPr>
              <a:t>umask</a:t>
            </a:r>
            <a:r>
              <a:rPr lang="en-US" altLang="es-MX" smtClean="0">
                <a:latin typeface="Times New Roman" pitchFamily="18" charset="0"/>
              </a:rPr>
              <a:t> para establecer qué permisos se asignarán al archivo.  La máscara se define en modo absoluto, y establece los permisos QUE SE QUIEREN NEGAR.</a:t>
            </a:r>
          </a:p>
          <a:p>
            <a:pPr marL="381000" indent="-381000" defTabSz="533400">
              <a:tabLst>
                <a:tab pos="1047750" algn="l"/>
                <a:tab pos="3333750" algn="l"/>
              </a:tabLst>
            </a:pPr>
            <a:r>
              <a:rPr lang="en-US" altLang="es-MX" smtClean="0">
                <a:latin typeface="Times New Roman" pitchFamily="18" charset="0"/>
              </a:rPr>
              <a:t>	Si no se especifica ninguna opción, se muestra el valor de la máscara actual.  Si se especifica un valor octal de tres dígitos, ésta será la nueva máscara.</a:t>
            </a:r>
          </a:p>
          <a:p>
            <a:pPr marL="381000" indent="-381000" defTabSz="533400">
              <a:tabLst>
                <a:tab pos="1047750" algn="l"/>
                <a:tab pos="3333750" algn="l"/>
              </a:tabLst>
            </a:pPr>
            <a:r>
              <a:rPr lang="en-US" altLang="es-MX" smtClean="0">
                <a:latin typeface="Times New Roman" pitchFamily="18" charset="0"/>
              </a:rPr>
              <a:t>	Si se modifica la máscara, el cambio será válido únicamente durante la sesión.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grpSp>
        <p:nvGrpSpPr>
          <p:cNvPr id="51204" name="Group 11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48132" name="Line 4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72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grpSp>
        <p:nvGrpSpPr>
          <p:cNvPr id="29699" name="Group 10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7171" name="Line 3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7172" name="Line 4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06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54276" name="Line 4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54277" name="Line 5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54278" name="Line 6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</p:grpSp>
      <p:sp>
        <p:nvSpPr>
          <p:cNvPr id="30724" name="Rectangle 1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z="1400" smtClean="0">
                <a:latin typeface="Times New Roman" pitchFamily="18" charset="0"/>
              </a:rPr>
              <a:t>Un archivo </a:t>
            </a:r>
            <a:r>
              <a:rPr lang="en-US" altLang="es-MX" sz="1400" b="1" i="1" smtClean="0">
                <a:latin typeface="Times New Roman" pitchFamily="18" charset="0"/>
              </a:rPr>
              <a:t>regular (ordinary) [-]</a:t>
            </a:r>
            <a:r>
              <a:rPr lang="en-US" altLang="es-MX" sz="1400" smtClean="0">
                <a:latin typeface="Times New Roman" pitchFamily="18" charset="0"/>
              </a:rPr>
              <a:t> contiene cero o más bytes de información.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z="1400" smtClean="0">
                <a:latin typeface="Times New Roman" pitchFamily="18" charset="0"/>
              </a:rPr>
              <a:t>Un archivo </a:t>
            </a:r>
            <a:r>
              <a:rPr lang="en-US" altLang="es-MX" sz="1400" b="1" i="1" smtClean="0">
                <a:latin typeface="Times New Roman" pitchFamily="18" charset="0"/>
              </a:rPr>
              <a:t>directory [d]</a:t>
            </a:r>
            <a:r>
              <a:rPr lang="en-US" altLang="es-MX" sz="1400" smtClean="0">
                <a:latin typeface="Times New Roman" pitchFamily="18" charset="0"/>
              </a:rPr>
              <a:t> contiene los nombres y referencias de los archivos allí contenidos.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z="1400" smtClean="0">
                <a:latin typeface="Times New Roman" pitchFamily="18" charset="0"/>
              </a:rPr>
              <a:t>Los archivos </a:t>
            </a:r>
            <a:r>
              <a:rPr lang="en-US" altLang="es-MX" sz="1400" b="1" i="1" smtClean="0">
                <a:latin typeface="Times New Roman" pitchFamily="18" charset="0"/>
              </a:rPr>
              <a:t>character special [c]</a:t>
            </a:r>
            <a:r>
              <a:rPr lang="en-US" altLang="es-MX" sz="1400" smtClean="0">
                <a:latin typeface="Times New Roman" pitchFamily="18" charset="0"/>
              </a:rPr>
              <a:t> y </a:t>
            </a:r>
            <a:r>
              <a:rPr lang="en-US" altLang="es-MX" sz="1400" b="1" i="1" smtClean="0">
                <a:latin typeface="Times New Roman" pitchFamily="18" charset="0"/>
              </a:rPr>
              <a:t>block special [b]</a:t>
            </a:r>
            <a:r>
              <a:rPr lang="en-US" altLang="es-MX" sz="1400" smtClean="0">
                <a:latin typeface="Times New Roman" pitchFamily="18" charset="0"/>
              </a:rPr>
              <a:t> representan dispositivos de E/S. Estos aparecen como si fueran archivos regulares del sistema de archivos de LINUX.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z="1400" smtClean="0">
                <a:latin typeface="Times New Roman" pitchFamily="18" charset="0"/>
              </a:rPr>
              <a:t>Un archivo </a:t>
            </a:r>
            <a:r>
              <a:rPr lang="en-US" altLang="es-MX" sz="1400" b="1" i="1" smtClean="0">
                <a:latin typeface="Times New Roman" pitchFamily="18" charset="0"/>
              </a:rPr>
              <a:t>fifo [p]</a:t>
            </a:r>
            <a:r>
              <a:rPr lang="en-US" altLang="es-MX" sz="1400" smtClean="0">
                <a:latin typeface="Times New Roman" pitchFamily="18" charset="0"/>
              </a:rPr>
              <a:t> es una cola First-in First-out, también conocido como </a:t>
            </a:r>
            <a:r>
              <a:rPr lang="en-US" altLang="es-MX" sz="1400" i="1" smtClean="0">
                <a:latin typeface="Times New Roman" pitchFamily="18" charset="0"/>
              </a:rPr>
              <a:t>named pipe</a:t>
            </a:r>
            <a:r>
              <a:rPr lang="en-US" altLang="es-MX" sz="1400" smtClean="0">
                <a:latin typeface="Times New Roman" pitchFamily="18" charset="0"/>
              </a:rPr>
              <a:t>., sirve para interconectar procesos.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z="1400" smtClean="0">
                <a:latin typeface="Times New Roman" pitchFamily="18" charset="0"/>
              </a:rPr>
              <a:t>Un archivo </a:t>
            </a:r>
            <a:r>
              <a:rPr lang="en-US" altLang="es-MX" sz="1400" b="1" i="1" smtClean="0">
                <a:latin typeface="Times New Roman" pitchFamily="18" charset="0"/>
              </a:rPr>
              <a:t>symbolic link [l]</a:t>
            </a:r>
            <a:r>
              <a:rPr lang="en-US" altLang="es-MX" sz="1400" smtClean="0">
                <a:latin typeface="Times New Roman" pitchFamily="18" charset="0"/>
              </a:rPr>
              <a:t> contiene el </a:t>
            </a:r>
            <a:r>
              <a:rPr lang="en-US" altLang="es-MX" sz="1400" i="1" smtClean="0">
                <a:latin typeface="Times New Roman" pitchFamily="18" charset="0"/>
              </a:rPr>
              <a:t>pathname</a:t>
            </a:r>
            <a:r>
              <a:rPr lang="en-US" altLang="es-MX" sz="1400" smtClean="0">
                <a:latin typeface="Times New Roman" pitchFamily="18" charset="0"/>
              </a:rPr>
              <a:t> de otro archivo o directorio.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z="1400" smtClean="0">
                <a:latin typeface="Times New Roman" pitchFamily="18" charset="0"/>
              </a:rPr>
              <a:t>Un </a:t>
            </a:r>
            <a:r>
              <a:rPr lang="en-US" altLang="es-MX" sz="1400" b="1" i="1" smtClean="0">
                <a:latin typeface="Times New Roman" pitchFamily="18" charset="0"/>
              </a:rPr>
              <a:t>socket [s]</a:t>
            </a:r>
            <a:r>
              <a:rPr lang="en-US" altLang="es-MX" sz="1400" smtClean="0">
                <a:latin typeface="Times New Roman" pitchFamily="18" charset="0"/>
              </a:rPr>
              <a:t> es un tipo especial de archivo (similar al </a:t>
            </a:r>
            <a:r>
              <a:rPr lang="en-US" altLang="es-MX" sz="1400" i="1" smtClean="0">
                <a:latin typeface="Times New Roman" pitchFamily="18" charset="0"/>
              </a:rPr>
              <a:t>pipe</a:t>
            </a:r>
            <a:r>
              <a:rPr lang="en-US" altLang="es-MX" sz="1400" smtClean="0">
                <a:latin typeface="Times New Roman" pitchFamily="18" charset="0"/>
              </a:rPr>
              <a:t>) que permite que un proceso se ligue a un SAP de las capas de redes 4, 3 ó 2.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853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mtClean="0">
                <a:latin typeface="Times New Roman" pitchFamily="18" charset="0"/>
              </a:rPr>
              <a:t>UNIX toma una línea que se ha introducido en una terminal “leyendo” su archivo especial asociado.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mtClean="0">
                <a:latin typeface="Times New Roman" pitchFamily="18" charset="0"/>
              </a:rPr>
              <a:t>Los archivos especiales se encuentran en el directorio /dev y se distinguen al listarlos en el formato “largo” porque el primer caracter es una letra ‘c’ o ‘b’ dependiendo de que el dispositivo correspondiente sea un dispositivo de caracteres o de bloques.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mtClean="0">
                <a:latin typeface="Times New Roman" pitchFamily="18" charset="0"/>
              </a:rPr>
              <a:t>Cada dispositivo tiene un </a:t>
            </a:r>
            <a:r>
              <a:rPr lang="en-US" altLang="es-MX" i="1" smtClean="0">
                <a:latin typeface="Times New Roman" pitchFamily="18" charset="0"/>
              </a:rPr>
              <a:t>manejador (driver)</a:t>
            </a:r>
            <a:r>
              <a:rPr lang="en-US" altLang="es-MX" smtClean="0">
                <a:latin typeface="Times New Roman" pitchFamily="18" charset="0"/>
              </a:rPr>
              <a:t> encargado de traducir las instrucciones de acceso a archivos a instrucciones particulares para el dispositivo.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mtClean="0">
                <a:latin typeface="Times New Roman" pitchFamily="18" charset="0"/>
              </a:rPr>
              <a:t>Hay tres archivos especiales muy útiles: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mtClean="0">
                <a:latin typeface="Times New Roman" pitchFamily="18" charset="0"/>
              </a:rPr>
              <a:t>	/dev/null	Es un “pozo de </a:t>
            </a:r>
            <a:r>
              <a:rPr lang="en-US" altLang="es-MX" i="1" smtClean="0">
                <a:latin typeface="Times New Roman" pitchFamily="18" charset="0"/>
              </a:rPr>
              <a:t>bytes</a:t>
            </a:r>
            <a:r>
              <a:rPr lang="en-US" altLang="es-MX" smtClean="0">
                <a:latin typeface="Times New Roman" pitchFamily="18" charset="0"/>
              </a:rPr>
              <a:t>”, todo lo que se envía ahí se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		pierde.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mtClean="0">
                <a:latin typeface="Times New Roman" pitchFamily="18" charset="0"/>
              </a:rPr>
              <a:t>	/dev/tty	Se refiere a la terminal que estamos utilizando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mtClean="0">
                <a:latin typeface="Times New Roman" pitchFamily="18" charset="0"/>
              </a:rPr>
              <a:t>	/dev/mem	Es una imagen de la memoria principal de  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		 la computadora.</a:t>
            </a:r>
          </a:p>
          <a:p>
            <a:pPr defTabSz="571500">
              <a:tabLst>
                <a:tab pos="381000" algn="l"/>
                <a:tab pos="1054100" algn="l"/>
              </a:tabLst>
            </a:pPr>
            <a:r>
              <a:rPr lang="en-US" altLang="es-MX" smtClean="0">
                <a:latin typeface="Times New Roman" pitchFamily="18" charset="0"/>
              </a:rPr>
              <a:t>Normalmente los dispositivos por bloque también poseen un archivo caracter.</a:t>
            </a:r>
          </a:p>
        </p:txBody>
      </p:sp>
      <p:sp>
        <p:nvSpPr>
          <p:cNvPr id="31747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8" name="Line 1028"/>
          <p:cNvSpPr>
            <a:spLocks noChangeShapeType="1"/>
          </p:cNvSpPr>
          <p:nvPr/>
        </p:nvSpPr>
        <p:spPr bwMode="auto">
          <a:xfrm>
            <a:off x="1149350" y="7666038"/>
            <a:ext cx="4616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52229" name="Line 1029"/>
          <p:cNvSpPr>
            <a:spLocks noChangeShapeType="1"/>
          </p:cNvSpPr>
          <p:nvPr/>
        </p:nvSpPr>
        <p:spPr bwMode="auto">
          <a:xfrm>
            <a:off x="1149350" y="7896225"/>
            <a:ext cx="4616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52230" name="Line 1030"/>
          <p:cNvSpPr>
            <a:spLocks noChangeShapeType="1"/>
          </p:cNvSpPr>
          <p:nvPr/>
        </p:nvSpPr>
        <p:spPr bwMode="auto">
          <a:xfrm>
            <a:off x="1149350" y="8126413"/>
            <a:ext cx="4616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52231" name="Line 1031"/>
          <p:cNvSpPr>
            <a:spLocks noChangeShapeType="1"/>
          </p:cNvSpPr>
          <p:nvPr/>
        </p:nvSpPr>
        <p:spPr bwMode="auto">
          <a:xfrm>
            <a:off x="1149350" y="8356600"/>
            <a:ext cx="4616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38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>
                <a:latin typeface="Times New Roman" pitchFamily="18" charset="0"/>
              </a:rPr>
              <a:t>Permiten hacer referencia a un conjunto de archivos que tienen un patrón común en su nombre.  Existen 3:</a:t>
            </a:r>
          </a:p>
          <a:p>
            <a:pPr lvl="1"/>
            <a:r>
              <a:rPr lang="en-US" altLang="es-MX" smtClean="0">
                <a:latin typeface="Times New Roman" pitchFamily="18" charset="0"/>
              </a:rPr>
              <a:t>“*”	Cualquier secuencia de cero ó mas caracteres.</a:t>
            </a:r>
          </a:p>
          <a:p>
            <a:pPr lvl="1"/>
            <a:r>
              <a:rPr lang="en-US" altLang="es-MX" smtClean="0">
                <a:latin typeface="Times New Roman" pitchFamily="18" charset="0"/>
              </a:rPr>
              <a:t>“?”	Cualquier caracter (uno solo)</a:t>
            </a:r>
          </a:p>
          <a:p>
            <a:pPr lvl="1"/>
            <a:r>
              <a:rPr lang="en-US" altLang="es-MX" smtClean="0">
                <a:latin typeface="Times New Roman" pitchFamily="18" charset="0"/>
              </a:rPr>
              <a:t>[</a:t>
            </a:r>
            <a:r>
              <a:rPr lang="en-US" altLang="es-MX" i="1" smtClean="0">
                <a:latin typeface="Times New Roman" pitchFamily="18" charset="0"/>
              </a:rPr>
              <a:t>conj</a:t>
            </a:r>
            <a:r>
              <a:rPr lang="en-US" altLang="es-MX" smtClean="0">
                <a:latin typeface="Times New Roman" pitchFamily="18" charset="0"/>
              </a:rPr>
              <a:t>]</a:t>
            </a:r>
            <a:r>
              <a:rPr lang="en-US" altLang="es-MX" i="1" smtClean="0">
                <a:latin typeface="Times New Roman" pitchFamily="18" charset="0"/>
              </a:rPr>
              <a:t>	</a:t>
            </a:r>
            <a:r>
              <a:rPr lang="en-US" altLang="es-MX" smtClean="0">
                <a:latin typeface="Times New Roman" pitchFamily="18" charset="0"/>
              </a:rPr>
              <a:t>Cualquier caracter definido en el conjunto.</a:t>
            </a:r>
          </a:p>
          <a:p>
            <a:pPr lvl="1"/>
            <a:endParaRPr lang="en-US" altLang="es-MX" smtClean="0">
              <a:latin typeface="Times New Roman" pitchFamily="18" charset="0"/>
            </a:endParaRPr>
          </a:p>
          <a:p>
            <a:r>
              <a:rPr lang="en-US" altLang="es-MX" smtClean="0">
                <a:latin typeface="Times New Roman" pitchFamily="18" charset="0"/>
              </a:rPr>
              <a:t>En el último formato, se pueden especificar todos los caracteres que pertenecen al conjunto, o bien rangos de caracteres de la forma </a:t>
            </a:r>
            <a:r>
              <a:rPr lang="en-US" altLang="es-MX" i="1" smtClean="0">
                <a:latin typeface="Times New Roman" pitchFamily="18" charset="0"/>
              </a:rPr>
              <a:t>c1-c2</a:t>
            </a:r>
            <a:r>
              <a:rPr lang="en-US" altLang="es-MX" smtClean="0">
                <a:latin typeface="Times New Roman" pitchFamily="18" charset="0"/>
              </a:rPr>
              <a:t>, formando el subconjunto de caracteres que se encuentra entre </a:t>
            </a:r>
            <a:r>
              <a:rPr lang="en-US" altLang="es-MX" i="1" smtClean="0">
                <a:latin typeface="Times New Roman" pitchFamily="18" charset="0"/>
              </a:rPr>
              <a:t>c1</a:t>
            </a:r>
            <a:r>
              <a:rPr lang="en-US" altLang="es-MX" smtClean="0">
                <a:latin typeface="Times New Roman" pitchFamily="18" charset="0"/>
              </a:rPr>
              <a:t> y </a:t>
            </a:r>
            <a:r>
              <a:rPr lang="en-US" altLang="es-MX" i="1" smtClean="0">
                <a:latin typeface="Times New Roman" pitchFamily="18" charset="0"/>
              </a:rPr>
              <a:t>c2</a:t>
            </a:r>
            <a:r>
              <a:rPr lang="en-US" altLang="es-MX" smtClean="0">
                <a:latin typeface="Times New Roman" pitchFamily="18" charset="0"/>
              </a:rPr>
              <a:t> inclusive de acuerdo al código ASCII.</a:t>
            </a: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grpSp>
        <p:nvGrpSpPr>
          <p:cNvPr id="32772" name="Group 11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90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762000"/>
            <a:r>
              <a:rPr lang="en-US" altLang="es-MX" smtClean="0">
                <a:latin typeface="Times New Roman" pitchFamily="18" charset="0"/>
              </a:rPr>
              <a:t>Para cada categoría de usuario, se otorgan ó inhiben los 3 permisos de acceso.</a:t>
            </a:r>
          </a:p>
          <a:p>
            <a:pPr defTabSz="762000"/>
            <a:r>
              <a:rPr lang="en-US" altLang="es-MX" smtClean="0">
                <a:latin typeface="Times New Roman" pitchFamily="18" charset="0"/>
              </a:rPr>
              <a:t>Los permisos con que cuenta un archivo pueden ser vistos con el formato largo  del comando </a:t>
            </a:r>
            <a:r>
              <a:rPr lang="en-US" altLang="es-MX" i="1" smtClean="0">
                <a:latin typeface="Times New Roman" pitchFamily="18" charset="0"/>
              </a:rPr>
              <a:t>ls</a:t>
            </a:r>
            <a:r>
              <a:rPr lang="en-US" altLang="es-MX" smtClean="0">
                <a:latin typeface="Times New Roman" pitchFamily="18" charset="0"/>
              </a:rPr>
              <a:t> (</a:t>
            </a:r>
            <a:r>
              <a:rPr lang="en-US" altLang="es-MX" i="1" smtClean="0">
                <a:latin typeface="Times New Roman" pitchFamily="18" charset="0"/>
              </a:rPr>
              <a:t>ls -l</a:t>
            </a:r>
            <a:r>
              <a:rPr lang="en-US" altLang="es-MX" smtClean="0">
                <a:latin typeface="Times New Roman" pitchFamily="18" charset="0"/>
              </a:rPr>
              <a:t>).</a:t>
            </a:r>
          </a:p>
          <a:p>
            <a:pPr defTabSz="762000"/>
            <a:r>
              <a:rPr lang="en-US" altLang="es-MX" smtClean="0">
                <a:latin typeface="Times New Roman" pitchFamily="18" charset="0"/>
              </a:rPr>
              <a:t>Para los directorios, los permisos de acceso se interpretan así:</a:t>
            </a:r>
          </a:p>
          <a:p>
            <a:pPr lvl="1" defTabSz="762000"/>
            <a:r>
              <a:rPr lang="en-US" altLang="es-MX" smtClean="0">
                <a:latin typeface="Times New Roman" pitchFamily="18" charset="0"/>
              </a:rPr>
              <a:t>(r)	Permite desplegar el contenido del directorio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(w)	Permite añadir y retirar archivos y subdirectorios</a:t>
            </a:r>
            <a:br>
              <a:rPr lang="en-US" altLang="es-MX" smtClean="0">
                <a:latin typeface="Times New Roman" pitchFamily="18" charset="0"/>
              </a:rPr>
            </a:br>
            <a:r>
              <a:rPr lang="en-US" altLang="es-MX" smtClean="0">
                <a:latin typeface="Times New Roman" pitchFamily="18" charset="0"/>
              </a:rPr>
              <a:t>(x)	Permite navegar en el directorio.</a:t>
            </a:r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grpSp>
        <p:nvGrpSpPr>
          <p:cNvPr id="33796" name="Group 11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MX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967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s-MX" smtClean="0">
                <a:latin typeface="Times New Roman" pitchFamily="18" charset="0"/>
              </a:rPr>
              <a:t>La presencia de un guión (-) en alguna posición, significa que no se tiene el permiso correspondiente.</a:t>
            </a:r>
          </a:p>
          <a:p>
            <a:r>
              <a:rPr lang="en-US" altLang="es-MX" smtClean="0">
                <a:latin typeface="Times New Roman" pitchFamily="18" charset="0"/>
              </a:rPr>
              <a:t>En el ejemplo, el directorio </a:t>
            </a:r>
            <a:r>
              <a:rPr lang="en-US" altLang="es-MX" i="1" smtClean="0">
                <a:latin typeface="Times New Roman" pitchFamily="18" charset="0"/>
              </a:rPr>
              <a:t>Otros</a:t>
            </a:r>
            <a:r>
              <a:rPr lang="en-US" altLang="es-MX" smtClean="0">
                <a:latin typeface="Times New Roman" pitchFamily="18" charset="0"/>
              </a:rPr>
              <a:t> puede ser leído, modificado y visitado por el dueño y únicamente puede ser leído por los demás, mientras que el archivo </a:t>
            </a:r>
            <a:r>
              <a:rPr lang="en-US" altLang="es-MX" i="1" smtClean="0">
                <a:latin typeface="Times New Roman" pitchFamily="18" charset="0"/>
              </a:rPr>
              <a:t>ejercicios</a:t>
            </a:r>
            <a:r>
              <a:rPr lang="en-US" altLang="es-MX" smtClean="0">
                <a:latin typeface="Times New Roman" pitchFamily="18" charset="0"/>
              </a:rPr>
              <a:t> puede ser leído y escrito por cualquier usuario.</a:t>
            </a:r>
          </a:p>
          <a:p>
            <a:r>
              <a:rPr lang="en-US" altLang="es-MX" smtClean="0">
                <a:latin typeface="Times New Roman" pitchFamily="18" charset="0"/>
              </a:rPr>
              <a:t>Se deben cambiar los permisos de acceso a archivos y directorios al menos por dos razones:</a:t>
            </a:r>
          </a:p>
          <a:p>
            <a:pPr lvl="1">
              <a:buFontTx/>
              <a:buChar char="•"/>
            </a:pPr>
            <a:r>
              <a:rPr lang="en-US" altLang="es-MX" smtClean="0">
                <a:latin typeface="Times New Roman" pitchFamily="18" charset="0"/>
              </a:rPr>
              <a:t>Para restringir el acceso a información privada a los demás usuarios</a:t>
            </a:r>
          </a:p>
          <a:p>
            <a:pPr lvl="1">
              <a:buFontTx/>
              <a:buChar char="•"/>
            </a:pPr>
            <a:r>
              <a:rPr lang="en-US" altLang="es-MX" smtClean="0">
                <a:latin typeface="Times New Roman" pitchFamily="18" charset="0"/>
              </a:rPr>
              <a:t>Para protegernos contra errores propios.</a:t>
            </a:r>
          </a:p>
          <a:p>
            <a:endParaRPr lang="en-US" altLang="es-MX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2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6250" indent="-476250" defTabSz="533400">
              <a:tabLst>
                <a:tab pos="1047750" algn="l"/>
              </a:tabLst>
            </a:pPr>
            <a:r>
              <a:rPr lang="en-US" altLang="es-MX" sz="1000" smtClean="0">
                <a:latin typeface="Times New Roman" pitchFamily="18" charset="0"/>
              </a:rPr>
              <a:t>Comando  chmod.- Permite modificar los modos de acceso a un archivo ó directorio.</a:t>
            </a:r>
          </a:p>
          <a:p>
            <a:pPr marL="476250" indent="-476250" defTabSz="533400">
              <a:tabLst>
                <a:tab pos="1047750" algn="l"/>
              </a:tabLst>
            </a:pPr>
            <a:r>
              <a:rPr lang="en-US" altLang="es-MX" sz="1000" smtClean="0">
                <a:latin typeface="Times New Roman" pitchFamily="18" charset="0"/>
              </a:rPr>
              <a:t>Sintaxis: </a:t>
            </a:r>
            <a:r>
              <a:rPr lang="en-US" altLang="es-MX" sz="1000" i="1" smtClean="0">
                <a:latin typeface="Times New Roman" pitchFamily="18" charset="0"/>
              </a:rPr>
              <a:t>chmod[-R] modo nombre ...</a:t>
            </a:r>
          </a:p>
          <a:p>
            <a:pPr marL="476250" indent="-476250" defTabSz="533400">
              <a:tabLst>
                <a:tab pos="1047750" algn="l"/>
              </a:tabLst>
            </a:pPr>
            <a:r>
              <a:rPr lang="en-US" altLang="es-MX" sz="1000" smtClean="0">
                <a:latin typeface="Times New Roman" pitchFamily="18" charset="0"/>
              </a:rPr>
              <a:t>Descripción:  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El </a:t>
            </a:r>
            <a:r>
              <a:rPr lang="en-US" altLang="es-MX" sz="1000" i="1" smtClean="0">
                <a:latin typeface="Times New Roman" pitchFamily="18" charset="0"/>
              </a:rPr>
              <a:t>modo</a:t>
            </a:r>
            <a:r>
              <a:rPr lang="en-US" altLang="es-MX" sz="1000" smtClean="0">
                <a:latin typeface="Times New Roman" pitchFamily="18" charset="0"/>
              </a:rPr>
              <a:t> de acceso puede especificarse en un formato “simbólico” o en un “modo absoluto”.</a:t>
            </a:r>
          </a:p>
          <a:p>
            <a:pPr marL="476250" indent="-476250" defTabSz="533400">
              <a:tabLst>
                <a:tab pos="1047750" algn="l"/>
              </a:tabLst>
            </a:pPr>
            <a:r>
              <a:rPr lang="en-US" altLang="es-MX" sz="1000" smtClean="0">
                <a:latin typeface="Times New Roman" pitchFamily="18" charset="0"/>
              </a:rPr>
              <a:t>	La opción  </a:t>
            </a:r>
            <a:r>
              <a:rPr lang="en-US" altLang="es-MX" sz="1000" i="1" smtClean="0">
                <a:latin typeface="Times New Roman" pitchFamily="18" charset="0"/>
              </a:rPr>
              <a:t>-R</a:t>
            </a:r>
            <a:r>
              <a:rPr lang="en-US" altLang="es-MX" sz="1000" smtClean="0">
                <a:latin typeface="Times New Roman" pitchFamily="18" charset="0"/>
              </a:rPr>
              <a:t> permite modificar recursivamente todos los subdirectorios y archivos contenidos en </a:t>
            </a:r>
            <a:r>
              <a:rPr lang="en-US" altLang="es-MX" sz="1000" i="1" smtClean="0">
                <a:latin typeface="Times New Roman" pitchFamily="18" charset="0"/>
              </a:rPr>
              <a:t>nombre</a:t>
            </a:r>
            <a:r>
              <a:rPr lang="en-US" altLang="es-MX" sz="1000" smtClean="0">
                <a:latin typeface="Times New Roman" pitchFamily="18" charset="0"/>
              </a:rPr>
              <a:t> si éste es un directorio</a:t>
            </a:r>
          </a:p>
          <a:p>
            <a:pPr marL="476250" indent="-476250" defTabSz="533400">
              <a:tabLst>
                <a:tab pos="1047750" algn="l"/>
              </a:tabLst>
            </a:pPr>
            <a:r>
              <a:rPr lang="en-US" altLang="es-MX" sz="1000" smtClean="0">
                <a:latin typeface="Times New Roman" pitchFamily="18" charset="0"/>
              </a:rPr>
              <a:t>	En formato simbólico, los nuevos permisos de acceso se especifican en una cadena de opciones cada una de las cuales tiene la forma  </a:t>
            </a:r>
            <a:r>
              <a:rPr lang="en-US" altLang="es-MX" sz="1000" i="1" smtClean="0">
                <a:latin typeface="Times New Roman" pitchFamily="18" charset="0"/>
              </a:rPr>
              <a:t>quien op permisos</a:t>
            </a:r>
            <a:r>
              <a:rPr lang="en-US" altLang="es-MX" sz="1000" smtClean="0">
                <a:latin typeface="Times New Roman" pitchFamily="18" charset="0"/>
              </a:rPr>
              <a:t>, donde</a:t>
            </a:r>
          </a:p>
          <a:p>
            <a:pPr marL="476250" indent="-476250" algn="l" defTabSz="533400">
              <a:tabLst>
                <a:tab pos="1047750" algn="l"/>
              </a:tabLst>
            </a:pPr>
            <a:r>
              <a:rPr lang="en-US" altLang="es-MX" sz="1000" smtClean="0">
                <a:latin typeface="Times New Roman" pitchFamily="18" charset="0"/>
              </a:rPr>
              <a:t>	</a:t>
            </a:r>
            <a:r>
              <a:rPr lang="en-US" altLang="es-MX" sz="1000" i="1" smtClean="0">
                <a:latin typeface="Times New Roman" pitchFamily="18" charset="0"/>
              </a:rPr>
              <a:t>quien </a:t>
            </a:r>
            <a:r>
              <a:rPr lang="en-US" altLang="es-MX" sz="1000" smtClean="0">
                <a:latin typeface="Times New Roman" pitchFamily="18" charset="0"/>
              </a:rPr>
              <a:t> puede ser 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u	El dueño del archivo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g	El grupo definido en el archivo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o	Los otros usuarios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a	Todos los usuarios</a:t>
            </a:r>
          </a:p>
          <a:p>
            <a:pPr marL="476250" indent="-476250" algn="l" defTabSz="533400">
              <a:tabLst>
                <a:tab pos="1047750" algn="l"/>
              </a:tabLst>
            </a:pPr>
            <a:r>
              <a:rPr lang="en-US" altLang="es-MX" sz="1000" smtClean="0">
                <a:latin typeface="Times New Roman" pitchFamily="18" charset="0"/>
              </a:rPr>
              <a:t>	</a:t>
            </a:r>
            <a:r>
              <a:rPr lang="en-US" altLang="es-MX" sz="1000" i="1" smtClean="0">
                <a:latin typeface="Times New Roman" pitchFamily="18" charset="0"/>
              </a:rPr>
              <a:t>op</a:t>
            </a:r>
            <a:r>
              <a:rPr lang="en-US" altLang="es-MX" sz="1000" smtClean="0">
                <a:latin typeface="Times New Roman" pitchFamily="18" charset="0"/>
              </a:rPr>
              <a:t> puede ser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+	Se abre el permiso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-	Se inhibe el permiso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= 	Se asignan únicamente los permisos especificados</a:t>
            </a:r>
          </a:p>
          <a:p>
            <a:pPr marL="476250" indent="-476250" algn="l" defTabSz="533400">
              <a:tabLst>
                <a:tab pos="1047750" algn="l"/>
              </a:tabLst>
            </a:pPr>
            <a:r>
              <a:rPr lang="en-US" altLang="es-MX" sz="1000" smtClean="0">
                <a:latin typeface="Times New Roman" pitchFamily="18" charset="0"/>
              </a:rPr>
              <a:t>	</a:t>
            </a:r>
            <a:r>
              <a:rPr lang="en-US" altLang="es-MX" sz="1000" i="1" smtClean="0">
                <a:latin typeface="Times New Roman" pitchFamily="18" charset="0"/>
              </a:rPr>
              <a:t>permisos</a:t>
            </a:r>
            <a:r>
              <a:rPr lang="en-US" altLang="es-MX" sz="1000" smtClean="0">
                <a:latin typeface="Times New Roman" pitchFamily="18" charset="0"/>
              </a:rPr>
              <a:t> puede ser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	r	Permiso de lectura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	w	Permiso de escritura</a:t>
            </a:r>
            <a:br>
              <a:rPr lang="en-US" altLang="es-MX" sz="1000" smtClean="0">
                <a:latin typeface="Times New Roman" pitchFamily="18" charset="0"/>
              </a:rPr>
            </a:br>
            <a:r>
              <a:rPr lang="en-US" altLang="es-MX" sz="1000" smtClean="0">
                <a:latin typeface="Times New Roman" pitchFamily="18" charset="0"/>
              </a:rPr>
              <a:t>		x	Permiso de ejecución</a:t>
            </a:r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1149350" y="7896225"/>
            <a:ext cx="4616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149350" y="8126413"/>
            <a:ext cx="4616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149350" y="8356600"/>
            <a:ext cx="4616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40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78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19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296863"/>
            <a:ext cx="1982787" cy="45831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6425" y="296863"/>
            <a:ext cx="5795963" cy="458311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04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2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9156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6425" y="2435225"/>
            <a:ext cx="3889375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435225"/>
            <a:ext cx="3889375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62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70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474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046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8241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31300" cy="6845300"/>
          </a:xfrm>
          <a:prstGeom prst="rect">
            <a:avLst/>
          </a:prstGeom>
          <a:solidFill>
            <a:srgbClr val="676767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96863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6425" y="2435225"/>
            <a:ext cx="7931150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3048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z="4000" dirty="0" err="1" smtClean="0">
                <a:latin typeface="Times New Roman" charset="0"/>
              </a:rPr>
              <a:t>Archivos</a:t>
            </a:r>
            <a:r>
              <a:rPr lang="en-US" sz="4000" dirty="0" smtClean="0">
                <a:latin typeface="Times New Roman" charset="0"/>
              </a:rPr>
              <a:t> en Linux (Unix)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193925" y="2803525"/>
            <a:ext cx="95964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2052" name="AutoShape 4"/>
          <p:cNvSpPr>
            <a:spLocks noGrp="1" noChangeArrowheads="1"/>
          </p:cNvSpPr>
          <p:nvPr>
            <p:ph type="body" idx="1"/>
          </p:nvPr>
        </p:nvSpPr>
        <p:spPr>
          <a:xfrm>
            <a:off x="612775" y="2728913"/>
            <a:ext cx="7920038" cy="1857375"/>
          </a:xfrm>
          <a:noFill/>
        </p:spPr>
        <p:txBody>
          <a:bodyPr/>
          <a:lstStyle/>
          <a:p>
            <a:r>
              <a:rPr lang="en-US" altLang="es-MX" smtClean="0"/>
              <a:t>Un archivo es una secuencia de </a:t>
            </a:r>
            <a:r>
              <a:rPr lang="en-US" altLang="es-MX" i="1" smtClean="0"/>
              <a:t>bytes</a:t>
            </a:r>
            <a:r>
              <a:rPr lang="en-US" altLang="es-MX" smtClean="0"/>
              <a:t> contenidos en un dispositivo de almacenamiento secundario.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chmod (2)</a:t>
            </a:r>
          </a:p>
        </p:txBody>
      </p:sp>
      <p:sp>
        <p:nvSpPr>
          <p:cNvPr id="1126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11175" y="1349375"/>
            <a:ext cx="8124825" cy="5010150"/>
          </a:xfrm>
          <a:noFill/>
        </p:spPr>
        <p:txBody>
          <a:bodyPr/>
          <a:lstStyle/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 000 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----------	1	jincera	divcomp	9316	Aug29	19:21	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331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--wx-wx--x	1	jincera	divcomp	9316	Aug29	19:21	notas-al 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775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-rwxrwxr-x  1	jincera	divcomp	9316	Aug29	19:21	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777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-rwxrwxrwx 1	jincera	divcomp	9316	Aug29	19:21	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764 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-rwxrw-r--	1	jincera	divcomp	9316	Aug29	19:21	notas-al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8423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chown, chgrp</a:t>
            </a:r>
          </a:p>
        </p:txBody>
      </p:sp>
      <p:sp>
        <p:nvSpPr>
          <p:cNvPr id="1229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66738" y="2003425"/>
            <a:ext cx="8407400" cy="3695700"/>
          </a:xfrm>
          <a:noFill/>
        </p:spPr>
        <p:txBody>
          <a:bodyPr/>
          <a:lstStyle/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s-ES_tradnl" altLang="es-MX" sz="2800" i="1" smtClean="0"/>
              <a:t>Vea y analice éste ejemplo, pero no lo lleve a cabo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endParaRPr lang="en-US" altLang="es-MX" sz="2800" i="1" smtClean="0"/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800" i="1" smtClean="0"/>
              <a:t>chen&gt;</a:t>
            </a:r>
            <a:r>
              <a:rPr lang="en-US" altLang="es-MX" sz="2800" smtClean="0"/>
              <a:t>ls -l notas-al</a:t>
            </a:r>
            <a:br>
              <a:rPr lang="en-US" altLang="es-MX" sz="2800" smtClean="0"/>
            </a:br>
            <a:r>
              <a:rPr lang="en-US" altLang="es-MX" sz="2400" i="1" smtClean="0"/>
              <a:t>-rwxrwxrwx  1  jincera  dcomp  9316  Aug29  19:21 notas-al </a:t>
            </a:r>
            <a:endParaRPr lang="en-US" altLang="es-MX" sz="2800" i="1" smtClean="0"/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800" i="1" smtClean="0"/>
              <a:t>chen&gt;</a:t>
            </a:r>
            <a:r>
              <a:rPr lang="en-US" altLang="es-MX" sz="2800" smtClean="0"/>
              <a:t>chown ufragoso notas-al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800" i="1" smtClean="0"/>
              <a:t>chen&gt;</a:t>
            </a:r>
            <a:r>
              <a:rPr lang="en-US" altLang="es-MX" sz="2800" smtClean="0"/>
              <a:t>chgrp dipunix notas-al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800" i="1" smtClean="0"/>
              <a:t>chen&gt;</a:t>
            </a:r>
            <a:r>
              <a:rPr lang="en-US" altLang="es-MX" sz="2800" smtClean="0"/>
              <a:t>ls -l notas-al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800" smtClean="0"/>
              <a:t>	</a:t>
            </a:r>
            <a:r>
              <a:rPr lang="en-US" altLang="es-MX" sz="2400" i="1" smtClean="0"/>
              <a:t>-rwxrwxr-x  1  ufragoso  dipunix  9316  Aug29 19:21 notas-al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Comandos para manejo de archivos(1)</a:t>
            </a:r>
          </a:p>
        </p:txBody>
      </p:sp>
      <p:sp>
        <p:nvSpPr>
          <p:cNvPr id="1331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03413"/>
            <a:ext cx="8066088" cy="4262437"/>
          </a:xfrm>
          <a:noFill/>
        </p:spPr>
        <p:txBody>
          <a:bodyPr/>
          <a:lstStyle/>
          <a:p>
            <a:pPr marL="857250" indent="-857250">
              <a:buFontTx/>
              <a:buNone/>
            </a:pPr>
            <a:r>
              <a:rPr lang="en-US" altLang="es-MX" sz="2800" smtClean="0"/>
              <a:t>cat	Concatena archivos y despliega el 	resultado</a:t>
            </a:r>
          </a:p>
          <a:p>
            <a:pPr marL="857250" indent="-857250">
              <a:buFontTx/>
              <a:buNone/>
            </a:pPr>
            <a:r>
              <a:rPr lang="en-US" altLang="es-MX" sz="2800" smtClean="0"/>
              <a:t>more  Permite desplegar un archivo una página a la vez; pg tiene la misma función</a:t>
            </a:r>
          </a:p>
          <a:p>
            <a:pPr marL="857250" indent="-857250">
              <a:buFontTx/>
              <a:buNone/>
            </a:pPr>
            <a:r>
              <a:rPr lang="en-US" altLang="es-MX" sz="2800" smtClean="0"/>
              <a:t>mv	Mueve un archivo de un lugar a otro en el sistema de archivos;  también permite renombrar archivos</a:t>
            </a:r>
          </a:p>
          <a:p>
            <a:pPr marL="857250" indent="-857250">
              <a:buFontTx/>
              <a:buNone/>
            </a:pPr>
            <a:r>
              <a:rPr lang="en-US" altLang="es-MX" sz="2800" smtClean="0"/>
              <a:t>cp	Copia archivos y directorios</a:t>
            </a:r>
          </a:p>
          <a:p>
            <a:pPr marL="857250" indent="-857250">
              <a:buFontTx/>
              <a:buNone/>
            </a:pPr>
            <a:r>
              <a:rPr lang="en-US" altLang="es-MX" sz="2800" smtClean="0"/>
              <a:t>rm	Remueve (borra) archivos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cat</a:t>
            </a:r>
          </a:p>
        </p:txBody>
      </p:sp>
      <p:sp>
        <p:nvSpPr>
          <p:cNvPr id="14339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519113" y="1254125"/>
            <a:ext cx="8107362" cy="48069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ls</a:t>
            </a:r>
            <a:br>
              <a:rPr lang="en-US" altLang="es-MX" sz="2400" smtClean="0"/>
            </a:br>
            <a:r>
              <a:rPr lang="en-US" altLang="es-MX" sz="2400" i="1" smtClean="0"/>
              <a:t>EjSes1 EjSes2</a:t>
            </a:r>
          </a:p>
          <a:p>
            <a:pPr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cat &gt; demo-cat</a:t>
            </a:r>
            <a:br>
              <a:rPr lang="en-US" altLang="es-MX" sz="2400" smtClean="0"/>
            </a:br>
            <a:r>
              <a:rPr lang="en-US" altLang="es-MX" sz="2400" smtClean="0"/>
              <a:t>Esta es una prueba del comando cat</a:t>
            </a:r>
            <a:br>
              <a:rPr lang="en-US" altLang="es-MX" sz="2400" smtClean="0"/>
            </a:br>
            <a:r>
              <a:rPr lang="en-US" altLang="es-MX" sz="2400" smtClean="0"/>
              <a:t>&lt;Ctrl&gt;d</a:t>
            </a:r>
          </a:p>
          <a:p>
            <a:pPr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ls </a:t>
            </a:r>
            <a:br>
              <a:rPr lang="en-US" altLang="es-MX" sz="2400" smtClean="0"/>
            </a:br>
            <a:r>
              <a:rPr lang="en-US" altLang="es-MX" sz="2400" smtClean="0"/>
              <a:t> </a:t>
            </a:r>
            <a:r>
              <a:rPr lang="en-US" altLang="es-MX" sz="2400" i="1" smtClean="0"/>
              <a:t>EjSes1 EjSes2 demo-cat</a:t>
            </a:r>
          </a:p>
          <a:p>
            <a:pPr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cat demo-cat</a:t>
            </a:r>
            <a:br>
              <a:rPr lang="en-US" altLang="es-MX" sz="2400" smtClean="0"/>
            </a:br>
            <a:r>
              <a:rPr lang="en-US" altLang="es-MX" sz="2400" smtClean="0"/>
              <a:t> </a:t>
            </a:r>
            <a:r>
              <a:rPr lang="en-US" altLang="es-MX" sz="2400" i="1" smtClean="0"/>
              <a:t>Esta es una prueba del comando cat</a:t>
            </a:r>
          </a:p>
          <a:p>
            <a:pPr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cat EjSes1 EjSes2 &gt; demo2-cat</a:t>
            </a:r>
          </a:p>
          <a:p>
            <a:pPr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ls </a:t>
            </a:r>
            <a:br>
              <a:rPr lang="en-US" altLang="es-MX" sz="2400" smtClean="0"/>
            </a:br>
            <a:r>
              <a:rPr lang="en-US" altLang="es-MX" sz="2400" smtClean="0"/>
              <a:t> </a:t>
            </a:r>
            <a:r>
              <a:rPr lang="en-US" altLang="es-MX" sz="2400" i="1" smtClean="0"/>
              <a:t>EjSes1 EjSes2 demo-cat demo2-cat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Comandos </a:t>
            </a:r>
            <a:r>
              <a:rPr lang="en-US" i="1" smtClean="0"/>
              <a:t>pg, more</a:t>
            </a:r>
          </a:p>
        </p:txBody>
      </p:sp>
      <p:sp>
        <p:nvSpPr>
          <p:cNvPr id="1536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54038" y="1565275"/>
            <a:ext cx="8037512" cy="42608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800" i="1" smtClean="0"/>
              <a:t>Despliegan el contenido de un archivo, una página a la vez.</a:t>
            </a:r>
          </a:p>
          <a:p>
            <a:pPr>
              <a:buFontTx/>
              <a:buNone/>
            </a:pPr>
            <a:endParaRPr lang="en-US" altLang="es-MX" sz="2800" i="1" smtClean="0"/>
          </a:p>
          <a:p>
            <a:pPr lvl="1"/>
            <a:r>
              <a:rPr lang="en-US" altLang="es-MX" sz="2400" smtClean="0"/>
              <a:t>En </a:t>
            </a:r>
            <a:r>
              <a:rPr lang="en-US" altLang="es-MX" sz="2400" i="1" smtClean="0"/>
              <a:t>more</a:t>
            </a:r>
            <a:r>
              <a:rPr lang="en-US" altLang="es-MX" sz="2400" smtClean="0"/>
              <a:t> se avanza una línea con &lt;cr&gt; o una página con &lt;espacio&gt;.</a:t>
            </a:r>
          </a:p>
          <a:p>
            <a:pPr lvl="1"/>
            <a:r>
              <a:rPr lang="en-US" altLang="es-MX" sz="2400" smtClean="0"/>
              <a:t>En </a:t>
            </a:r>
            <a:r>
              <a:rPr lang="en-US" altLang="es-MX" sz="2400" i="1" smtClean="0"/>
              <a:t>pg</a:t>
            </a:r>
            <a:r>
              <a:rPr lang="en-US" altLang="es-MX" sz="2400" smtClean="0"/>
              <a:t> se puede avanzar  una página con &lt;cr&gt;, avanzar </a:t>
            </a:r>
            <a:r>
              <a:rPr lang="en-US" altLang="es-MX" sz="2400" i="1" smtClean="0"/>
              <a:t>‘+n’</a:t>
            </a:r>
            <a:r>
              <a:rPr lang="en-US" altLang="es-MX" sz="2400" smtClean="0"/>
              <a:t> o retroceder </a:t>
            </a:r>
            <a:r>
              <a:rPr lang="en-US" altLang="es-MX" sz="2400" i="1" smtClean="0"/>
              <a:t>‘-n’</a:t>
            </a:r>
            <a:r>
              <a:rPr lang="en-US" altLang="es-MX" sz="2400" smtClean="0"/>
              <a:t> páginas;  o ir a una página en específico </a:t>
            </a:r>
            <a:r>
              <a:rPr lang="en-US" altLang="es-MX" sz="2400" i="1" smtClean="0"/>
              <a:t>‘n’</a:t>
            </a:r>
            <a:r>
              <a:rPr lang="en-US" altLang="es-MX" sz="2400" smtClean="0"/>
              <a:t>.</a:t>
            </a:r>
          </a:p>
          <a:p>
            <a:pPr lvl="1"/>
            <a:r>
              <a:rPr lang="en-US" altLang="es-MX" sz="2400" smtClean="0"/>
              <a:t>En ambos, el comando </a:t>
            </a:r>
            <a:r>
              <a:rPr lang="en-US" altLang="es-MX" sz="2400" i="1" smtClean="0"/>
              <a:t>h</a:t>
            </a:r>
            <a:r>
              <a:rPr lang="en-US" altLang="es-MX" sz="2400" smtClean="0"/>
              <a:t> despliega las opciones con que cuenta el comando en particular.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mv</a:t>
            </a:r>
          </a:p>
        </p:txBody>
      </p:sp>
      <p:sp>
        <p:nvSpPr>
          <p:cNvPr id="16387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449263" y="976313"/>
            <a:ext cx="8170862" cy="566737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-R</a:t>
            </a:r>
            <a:br>
              <a:rPr lang="en-US" altLang="es-MX" sz="2000" smtClean="0"/>
            </a:br>
            <a:r>
              <a:rPr lang="en-US" altLang="es-MX" sz="2000" i="1" smtClean="0"/>
              <a:t>sesion1 sesion2</a:t>
            </a:r>
            <a:br>
              <a:rPr lang="en-US" altLang="es-MX" sz="2000" i="1" smtClean="0"/>
            </a:br>
            <a:r>
              <a:rPr lang="en-US" altLang="es-MX" sz="2000" i="1" smtClean="0"/>
              <a:t>./sesion1:</a:t>
            </a:r>
            <a:br>
              <a:rPr lang="en-US" altLang="es-MX" sz="2000" i="1" smtClean="0"/>
            </a:br>
            <a:r>
              <a:rPr lang="en-US" altLang="es-MX" sz="2000" i="1" smtClean="0"/>
              <a:t>demo ej1 ej2 ej3</a:t>
            </a:r>
            <a:br>
              <a:rPr lang="en-US" altLang="es-MX" sz="2000" i="1" smtClean="0"/>
            </a:br>
            <a:r>
              <a:rPr lang="en-US" altLang="es-MX" sz="2000" i="1" smtClean="0"/>
              <a:t>./sesion2:</a:t>
            </a:r>
            <a:br>
              <a:rPr lang="en-US" altLang="es-MX" sz="2000" i="1" smtClean="0"/>
            </a:br>
            <a:r>
              <a:rPr lang="en-US" altLang="es-MX" sz="2000" i="1" smtClean="0"/>
              <a:t>ej3</a:t>
            </a:r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mv -i sesion1/ej? sesion2</a:t>
            </a:r>
            <a:br>
              <a:rPr lang="en-US" altLang="es-MX" sz="2000" smtClean="0"/>
            </a:br>
            <a:r>
              <a:rPr lang="en-US" altLang="es-MX" sz="2000" smtClean="0"/>
              <a:t> </a:t>
            </a:r>
            <a:r>
              <a:rPr lang="en-US" altLang="es-MX" sz="2000" i="1" smtClean="0"/>
              <a:t>Remove ej3? (y/n)</a:t>
            </a:r>
            <a:r>
              <a:rPr lang="en-US" altLang="es-MX" sz="2000" smtClean="0"/>
              <a:t> y</a:t>
            </a:r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mv sesion1 sesion3 </a:t>
            </a:r>
            <a:endParaRPr lang="en-US" altLang="es-MX" sz="2000" i="1" smtClean="0"/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-R</a:t>
            </a:r>
            <a:br>
              <a:rPr lang="en-US" altLang="es-MX" sz="2000" smtClean="0"/>
            </a:br>
            <a:r>
              <a:rPr lang="en-US" altLang="es-MX" sz="2000" i="1" smtClean="0"/>
              <a:t>sesion2 sesion3</a:t>
            </a:r>
            <a:br>
              <a:rPr lang="en-US" altLang="es-MX" sz="2000" i="1" smtClean="0"/>
            </a:br>
            <a:r>
              <a:rPr lang="en-US" altLang="es-MX" sz="2000" i="1" smtClean="0"/>
              <a:t>./sesion2:</a:t>
            </a:r>
            <a:br>
              <a:rPr lang="en-US" altLang="es-MX" sz="2000" i="1" smtClean="0"/>
            </a:br>
            <a:r>
              <a:rPr lang="en-US" altLang="es-MX" sz="2000" i="1" smtClean="0"/>
              <a:t>ej1 ej2 ej3</a:t>
            </a:r>
            <a:br>
              <a:rPr lang="en-US" altLang="es-MX" sz="2000" i="1" smtClean="0"/>
            </a:br>
            <a:r>
              <a:rPr lang="en-US" altLang="es-MX" sz="2000" i="1" smtClean="0"/>
              <a:t>./sesion3:</a:t>
            </a:r>
            <a:br>
              <a:rPr lang="en-US" altLang="es-MX" sz="2000" i="1" smtClean="0"/>
            </a:br>
            <a:r>
              <a:rPr lang="en-US" altLang="es-MX" sz="2000" i="1" smtClean="0"/>
              <a:t>demo</a:t>
            </a:r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cd  sesion2; mv ej3 ejercicio; ls</a:t>
            </a:r>
            <a:br>
              <a:rPr lang="en-US" altLang="es-MX" sz="2000" smtClean="0"/>
            </a:br>
            <a:r>
              <a:rPr lang="en-US" altLang="es-MX" sz="2000" i="1" smtClean="0"/>
              <a:t>ej1 ej2 ejercicio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cp</a:t>
            </a:r>
          </a:p>
        </p:txBody>
      </p:sp>
      <p:sp>
        <p:nvSpPr>
          <p:cNvPr id="1741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436563" y="808038"/>
            <a:ext cx="8196262" cy="60039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ls -R</a:t>
            </a:r>
            <a:br>
              <a:rPr lang="en-US" altLang="es-MX" sz="1800" smtClean="0"/>
            </a:br>
            <a:r>
              <a:rPr lang="en-US" altLang="es-MX" sz="1800" i="1" smtClean="0"/>
              <a:t>sesion1 introd.txt  eval.c</a:t>
            </a:r>
            <a:br>
              <a:rPr lang="en-US" altLang="es-MX" sz="1800" i="1" smtClean="0"/>
            </a:br>
            <a:r>
              <a:rPr lang="en-US" altLang="es-MX" sz="1800" i="1" smtClean="0"/>
              <a:t>./sesion1:</a:t>
            </a:r>
            <a:br>
              <a:rPr lang="en-US" altLang="es-MX" sz="1800" i="1" smtClean="0"/>
            </a:br>
            <a:r>
              <a:rPr lang="en-US" altLang="es-MX" sz="1800" i="1" smtClean="0"/>
              <a:t>introd.txt  ejemplos.dat  otros</a:t>
            </a:r>
            <a:br>
              <a:rPr lang="en-US" altLang="es-MX" sz="1800" i="1" smtClean="0"/>
            </a:br>
            <a:r>
              <a:rPr lang="en-US" altLang="es-MX" sz="1800" i="1" smtClean="0"/>
              <a:t>./sesion1/otros:</a:t>
            </a:r>
            <a:br>
              <a:rPr lang="en-US" altLang="es-MX" sz="1800" i="1" smtClean="0"/>
            </a:br>
            <a:r>
              <a:rPr lang="en-US" altLang="es-MX" sz="1800" i="1" smtClean="0"/>
              <a:t>ext-univ.dat  divcomp.dat </a:t>
            </a:r>
          </a:p>
          <a:p>
            <a:pPr>
              <a:buFontTx/>
              <a:buNone/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cp eval.c eval2.c</a:t>
            </a:r>
          </a:p>
          <a:p>
            <a:pPr>
              <a:buFontTx/>
              <a:buNone/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cp -i introd.txt sesion1</a:t>
            </a:r>
            <a:br>
              <a:rPr lang="en-US" altLang="es-MX" sz="1800" smtClean="0"/>
            </a:br>
            <a:r>
              <a:rPr lang="en-US" altLang="es-MX" sz="1800" i="1" smtClean="0"/>
              <a:t>Overwrite sesion1/introd.txt? (y/n)</a:t>
            </a:r>
            <a:r>
              <a:rPr lang="en-US" altLang="es-MX" sz="1800" smtClean="0"/>
              <a:t> y</a:t>
            </a:r>
          </a:p>
          <a:p>
            <a:pPr>
              <a:buFontTx/>
              <a:buNone/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cp -r sesion1 sesion2</a:t>
            </a:r>
            <a:endParaRPr lang="en-US" altLang="es-MX" sz="1800" i="1" smtClean="0"/>
          </a:p>
          <a:p>
            <a:pPr>
              <a:buFontTx/>
              <a:buNone/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ls -R</a:t>
            </a:r>
            <a:br>
              <a:rPr lang="en-US" altLang="es-MX" sz="1800" smtClean="0"/>
            </a:br>
            <a:r>
              <a:rPr lang="en-US" altLang="es-MX" sz="1800" i="1" smtClean="0"/>
              <a:t>eval.c  eval2.c i ntrod.txt  sesion1  sesion2</a:t>
            </a:r>
            <a:br>
              <a:rPr lang="en-US" altLang="es-MX" sz="1800" i="1" smtClean="0"/>
            </a:br>
            <a:r>
              <a:rPr lang="en-US" altLang="es-MX" sz="1800" i="1" smtClean="0"/>
              <a:t>./sesion1:</a:t>
            </a:r>
            <a:br>
              <a:rPr lang="en-US" altLang="es-MX" sz="1800" i="1" smtClean="0"/>
            </a:br>
            <a:r>
              <a:rPr lang="en-US" altLang="es-MX" sz="1800" i="1" smtClean="0"/>
              <a:t>ejemplos.dat  introd.txt  otros</a:t>
            </a:r>
            <a:br>
              <a:rPr lang="en-US" altLang="es-MX" sz="1800" i="1" smtClean="0"/>
            </a:br>
            <a:r>
              <a:rPr lang="en-US" altLang="es-MX" sz="1800" i="1" smtClean="0"/>
              <a:t>./sesion1/otros:</a:t>
            </a:r>
            <a:br>
              <a:rPr lang="en-US" altLang="es-MX" sz="1800" i="1" smtClean="0"/>
            </a:br>
            <a:r>
              <a:rPr lang="en-US" altLang="es-MX" sz="1800" i="1" smtClean="0"/>
              <a:t>divcomp.dat  ext-univ.dat</a:t>
            </a:r>
            <a:br>
              <a:rPr lang="en-US" altLang="es-MX" sz="1800" i="1" smtClean="0"/>
            </a:br>
            <a:r>
              <a:rPr lang="en-US" altLang="es-MX" sz="1800" i="1" smtClean="0"/>
              <a:t>./sesion2:</a:t>
            </a:r>
            <a:br>
              <a:rPr lang="en-US" altLang="es-MX" sz="1800" i="1" smtClean="0"/>
            </a:br>
            <a:r>
              <a:rPr lang="en-US" altLang="es-MX" sz="1800" i="1" smtClean="0"/>
              <a:t> ejemplos.dat  introd.txt  otros</a:t>
            </a:r>
            <a:br>
              <a:rPr lang="en-US" altLang="es-MX" sz="1800" i="1" smtClean="0"/>
            </a:br>
            <a:r>
              <a:rPr lang="en-US" altLang="es-MX" sz="1800" i="1" smtClean="0"/>
              <a:t>./sesion2/otros:</a:t>
            </a:r>
            <a:br>
              <a:rPr lang="en-US" altLang="es-MX" sz="1800" i="1" smtClean="0"/>
            </a:br>
            <a:r>
              <a:rPr lang="en-US" altLang="es-MX" sz="1800" i="1" smtClean="0"/>
              <a:t>divcomp.dat  ext-univ.dat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rm</a:t>
            </a:r>
          </a:p>
        </p:txBody>
      </p:sp>
      <p:sp>
        <p:nvSpPr>
          <p:cNvPr id="18435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485775" y="1466850"/>
            <a:ext cx="8097838" cy="46831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-R</a:t>
            </a:r>
            <a:br>
              <a:rPr lang="en-US" altLang="es-MX" sz="2000" smtClean="0"/>
            </a:br>
            <a:r>
              <a:rPr lang="en-US" altLang="es-MX" sz="2000" i="1" smtClean="0"/>
              <a:t>calif  ejercicios  introd.txt  eval.c  eval2.c</a:t>
            </a:r>
            <a:br>
              <a:rPr lang="en-US" altLang="es-MX" sz="2000" i="1" smtClean="0"/>
            </a:br>
            <a:r>
              <a:rPr lang="en-US" altLang="es-MX" sz="2000" i="1" smtClean="0"/>
              <a:t>./calif:</a:t>
            </a:r>
            <a:br>
              <a:rPr lang="en-US" altLang="es-MX" sz="2000" i="1" smtClean="0"/>
            </a:br>
            <a:r>
              <a:rPr lang="en-US" altLang="es-MX" sz="2000" i="1" smtClean="0"/>
              <a:t>mod1.xls  mod2.xls  mod3.xls  mod4.xls  mod5.xls</a:t>
            </a:r>
            <a:br>
              <a:rPr lang="en-US" altLang="es-MX" sz="2000" i="1" smtClean="0"/>
            </a:br>
            <a:r>
              <a:rPr lang="en-US" altLang="es-MX" sz="2000" i="1" smtClean="0"/>
              <a:t>./ejercicios:</a:t>
            </a:r>
            <a:br>
              <a:rPr lang="en-US" altLang="es-MX" sz="2000" i="1" smtClean="0"/>
            </a:br>
            <a:r>
              <a:rPr lang="en-US" altLang="es-MX" sz="2000" i="1" smtClean="0"/>
              <a:t>ej1  ej2  ej3  ej4  ej5  ej6  ej7  ej8</a:t>
            </a:r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rm -i introd.txt</a:t>
            </a:r>
            <a:br>
              <a:rPr lang="en-US" altLang="es-MX" sz="2000" smtClean="0"/>
            </a:br>
            <a:r>
              <a:rPr lang="en-US" altLang="es-MX" sz="2000" i="1" smtClean="0"/>
              <a:t>introd.txt? (y/n)</a:t>
            </a:r>
            <a:r>
              <a:rPr lang="en-US" altLang="es-MX" sz="2000" smtClean="0"/>
              <a:t> y</a:t>
            </a:r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rm -f ejercicios/ej[678]</a:t>
            </a:r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rm -r calif</a:t>
            </a:r>
            <a:endParaRPr lang="en-US" altLang="es-MX" sz="2000" i="1" smtClean="0"/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-R</a:t>
            </a:r>
            <a:br>
              <a:rPr lang="en-US" altLang="es-MX" sz="2000" smtClean="0"/>
            </a:br>
            <a:r>
              <a:rPr lang="en-US" altLang="es-MX" sz="2000" smtClean="0"/>
              <a:t> </a:t>
            </a:r>
            <a:r>
              <a:rPr lang="en-US" altLang="es-MX" sz="2000" i="1" smtClean="0"/>
              <a:t>ejercicios  eval.c  eval2.c</a:t>
            </a:r>
            <a:br>
              <a:rPr lang="en-US" altLang="es-MX" sz="2000" i="1" smtClean="0"/>
            </a:br>
            <a:r>
              <a:rPr lang="en-US" altLang="es-MX" sz="2000" i="1" smtClean="0"/>
              <a:t>./ejercicios:</a:t>
            </a:r>
            <a:br>
              <a:rPr lang="en-US" altLang="es-MX" sz="2000" i="1" smtClean="0"/>
            </a:br>
            <a:r>
              <a:rPr lang="en-US" altLang="es-MX" sz="2000" i="1" smtClean="0"/>
              <a:t>ej1  ej2  ej3  ej4  ej5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Comandos para manejo de archivos(2)</a:t>
            </a:r>
          </a:p>
        </p:txBody>
      </p:sp>
      <p:sp>
        <p:nvSpPr>
          <p:cNvPr id="1945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55625" y="1714500"/>
            <a:ext cx="8034338" cy="3765550"/>
          </a:xfrm>
          <a:noFill/>
        </p:spPr>
        <p:txBody>
          <a:bodyPr/>
          <a:lstStyle/>
          <a:p>
            <a:pPr marL="857250" indent="-857250">
              <a:buFontTx/>
              <a:buNone/>
            </a:pPr>
            <a:endParaRPr lang="en-US" altLang="es-MX" sz="2800" smtClean="0"/>
          </a:p>
          <a:p>
            <a:pPr marL="857250" indent="-857250">
              <a:buFontTx/>
              <a:buNone/>
            </a:pPr>
            <a:r>
              <a:rPr lang="en-US" altLang="es-MX" sz="2800" smtClean="0"/>
              <a:t>touch Crea archivos de longitud cero y/o actualiza  la fecha de última modificación</a:t>
            </a:r>
          </a:p>
          <a:p>
            <a:pPr marL="857250" indent="-857250">
              <a:buFontTx/>
              <a:buNone/>
            </a:pPr>
            <a:r>
              <a:rPr lang="en-US" altLang="es-MX" sz="2800" smtClean="0"/>
              <a:t>file	Determina el tipo de archivo</a:t>
            </a:r>
          </a:p>
          <a:p>
            <a:pPr marL="857250" indent="-857250">
              <a:buFontTx/>
              <a:buNone/>
            </a:pPr>
            <a:r>
              <a:rPr lang="en-US" altLang="es-MX" sz="2800" smtClean="0"/>
              <a:t>cmp	Compara dos archivos</a:t>
            </a:r>
          </a:p>
          <a:p>
            <a:pPr marL="857250" indent="-857250">
              <a:buFontTx/>
              <a:buNone/>
            </a:pPr>
            <a:r>
              <a:rPr lang="en-US" altLang="es-MX" sz="2800" smtClean="0"/>
              <a:t>head	Muestra las primeras líneas de un archivo</a:t>
            </a:r>
          </a:p>
          <a:p>
            <a:pPr marL="857250" indent="-857250">
              <a:buFontTx/>
              <a:buNone/>
            </a:pPr>
            <a:r>
              <a:rPr lang="en-US" altLang="es-MX" sz="2800" smtClean="0"/>
              <a:t>tail	Muestra la última parte de un archivo</a:t>
            </a:r>
          </a:p>
          <a:p>
            <a:pPr marL="857250" indent="-857250">
              <a:buFontTx/>
              <a:buNone/>
            </a:pPr>
            <a:endParaRPr lang="en-US" altLang="es-MX" sz="2800" smtClean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touch</a:t>
            </a:r>
          </a:p>
        </p:txBody>
      </p:sp>
      <p:sp>
        <p:nvSpPr>
          <p:cNvPr id="2048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01650" y="1695450"/>
            <a:ext cx="8066088" cy="4225925"/>
          </a:xfrm>
          <a:noFill/>
        </p:spPr>
        <p:txBody>
          <a:bodyPr/>
          <a:lstStyle/>
          <a:p>
            <a:pPr defTabSz="700088">
              <a:buFontTx/>
              <a:buNone/>
              <a:tabLst>
                <a:tab pos="1428750" algn="l"/>
                <a:tab pos="1714500" algn="l"/>
                <a:tab pos="2671763" algn="l"/>
                <a:tab pos="3529013" algn="l"/>
                <a:tab pos="4286250" algn="l"/>
                <a:tab pos="5329238" algn="l"/>
              </a:tabLst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date</a:t>
            </a:r>
            <a:br>
              <a:rPr lang="en-US" altLang="es-MX" sz="1800" smtClean="0"/>
            </a:br>
            <a:r>
              <a:rPr lang="en-US" altLang="es-MX" sz="1800" smtClean="0"/>
              <a:t> </a:t>
            </a:r>
            <a:r>
              <a:rPr lang="en-US" altLang="es-MX" sz="1800" i="1" smtClean="0"/>
              <a:t>Sat Sep 9 10:31:29 CDT 1995</a:t>
            </a:r>
          </a:p>
          <a:p>
            <a:pPr defTabSz="700088">
              <a:buFontTx/>
              <a:buNone/>
              <a:tabLst>
                <a:tab pos="1428750" algn="l"/>
                <a:tab pos="1714500" algn="l"/>
                <a:tab pos="2671763" algn="l"/>
                <a:tab pos="3529013" algn="l"/>
                <a:tab pos="4286250" algn="l"/>
                <a:tab pos="5329238" algn="l"/>
              </a:tabLst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ls -l </a:t>
            </a:r>
            <a:br>
              <a:rPr lang="en-US" altLang="es-MX" sz="1800" smtClean="0"/>
            </a:br>
            <a:r>
              <a:rPr lang="en-US" altLang="es-MX" sz="1800" i="1" smtClean="0"/>
              <a:t>total 6</a:t>
            </a:r>
            <a:br>
              <a:rPr lang="en-US" altLang="es-MX" sz="1800" i="1" smtClean="0"/>
            </a:br>
            <a:r>
              <a:rPr lang="en-US" altLang="es-MX" sz="1800" i="1" smtClean="0"/>
              <a:t>drw-r--r--	1	jincera	divcomp	  512	Aug 23	21:30	Otros</a:t>
            </a:r>
            <a:br>
              <a:rPr lang="en-US" altLang="es-MX" sz="1800" i="1" smtClean="0"/>
            </a:br>
            <a:r>
              <a:rPr lang="en-US" altLang="es-MX" sz="1800" i="1" smtClean="0"/>
              <a:t>-rw-rw-rw	2	jincera	divcomp	2324	Aug 12	11:02	ejercicios</a:t>
            </a:r>
            <a:br>
              <a:rPr lang="en-US" altLang="es-MX" sz="1800" i="1" smtClean="0"/>
            </a:br>
            <a:r>
              <a:rPr lang="en-US" altLang="es-MX" sz="1800" i="1" smtClean="0"/>
              <a:t>-rw-rw-rw	1	jincera	divcomp	9316	Aug29	19:21	notas-al</a:t>
            </a:r>
          </a:p>
          <a:p>
            <a:pPr defTabSz="700088">
              <a:buFontTx/>
              <a:buNone/>
              <a:tabLst>
                <a:tab pos="1428750" algn="l"/>
                <a:tab pos="1714500" algn="l"/>
                <a:tab pos="2671763" algn="l"/>
                <a:tab pos="3529013" algn="l"/>
                <a:tab pos="4286250" algn="l"/>
                <a:tab pos="5329238" algn="l"/>
              </a:tabLst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touch Otros notas-ma</a:t>
            </a:r>
          </a:p>
          <a:p>
            <a:pPr defTabSz="700088">
              <a:buFontTx/>
              <a:buNone/>
              <a:tabLst>
                <a:tab pos="1428750" algn="l"/>
                <a:tab pos="1714500" algn="l"/>
                <a:tab pos="2671763" algn="l"/>
                <a:tab pos="3529013" algn="l"/>
                <a:tab pos="4286250" algn="l"/>
                <a:tab pos="5329238" algn="l"/>
              </a:tabLst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ls -l</a:t>
            </a:r>
            <a:br>
              <a:rPr lang="en-US" altLang="es-MX" sz="1800" smtClean="0"/>
            </a:br>
            <a:r>
              <a:rPr lang="en-US" altLang="es-MX" sz="1800" i="1" smtClean="0"/>
              <a:t>total 6</a:t>
            </a:r>
            <a:br>
              <a:rPr lang="en-US" altLang="es-MX" sz="1800" i="1" smtClean="0"/>
            </a:br>
            <a:r>
              <a:rPr lang="en-US" altLang="es-MX" sz="1800" i="1" smtClean="0"/>
              <a:t>drw-r--r--	1	jincera	divcomp	  512	Sep   9	10:31	Otros</a:t>
            </a:r>
            <a:br>
              <a:rPr lang="en-US" altLang="es-MX" sz="1800" i="1" smtClean="0"/>
            </a:br>
            <a:r>
              <a:rPr lang="en-US" altLang="es-MX" sz="1800" i="1" smtClean="0"/>
              <a:t>-rw-rw-rw	2	jincera	divcomp	2324	Aug 12	11:02	ejercicios</a:t>
            </a:r>
            <a:br>
              <a:rPr lang="en-US" altLang="es-MX" sz="1800" i="1" smtClean="0"/>
            </a:br>
            <a:r>
              <a:rPr lang="en-US" altLang="es-MX" sz="1800" i="1" smtClean="0"/>
              <a:t>-rw-rw-rw	1	jincera	divcomp	9316	Aug29	19:21	notas-al</a:t>
            </a:r>
            <a:br>
              <a:rPr lang="en-US" altLang="es-MX" sz="1800" i="1" smtClean="0"/>
            </a:br>
            <a:r>
              <a:rPr lang="en-US" altLang="es-MX" sz="1800" i="1" smtClean="0"/>
              <a:t> -rw-rw-rw	1	jincera	divcomp	      0	Sep  9	10:31	notas-ma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Nombres de archivos</a:t>
            </a:r>
          </a:p>
        </p:txBody>
      </p:sp>
      <p:sp>
        <p:nvSpPr>
          <p:cNvPr id="3075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566738" y="1757363"/>
            <a:ext cx="8050212" cy="4025900"/>
          </a:xfrm>
          <a:noFill/>
        </p:spPr>
        <p:txBody>
          <a:bodyPr/>
          <a:lstStyle/>
          <a:p>
            <a:pPr>
              <a:buSzPct val="60000"/>
              <a:buFont typeface="Wingdings" pitchFamily="2" charset="2"/>
              <a:buChar char="¬"/>
            </a:pPr>
            <a:r>
              <a:rPr lang="en-US" altLang="es-MX" sz="3000" smtClean="0"/>
              <a:t>Se recomienda asignar nombres que describan el contenido del archivo</a:t>
            </a:r>
            <a:br>
              <a:rPr lang="en-US" altLang="es-MX" sz="3000" smtClean="0"/>
            </a:br>
            <a:endParaRPr lang="en-US" altLang="es-MX" sz="3000" smtClean="0"/>
          </a:p>
          <a:p>
            <a:pPr>
              <a:buSzPct val="60000"/>
              <a:buFont typeface="Wingdings" pitchFamily="2" charset="2"/>
              <a:buChar char="¬"/>
            </a:pPr>
            <a:r>
              <a:rPr lang="en-US" altLang="es-MX" sz="3000" smtClean="0"/>
              <a:t>Se permiten hasta 255 caracteres cualesquiera excepto ‘/’</a:t>
            </a:r>
            <a:br>
              <a:rPr lang="en-US" altLang="es-MX" sz="3000" smtClean="0"/>
            </a:br>
            <a:endParaRPr lang="en-US" altLang="es-MX" sz="3000" smtClean="0"/>
          </a:p>
          <a:p>
            <a:pPr>
              <a:buSzPct val="60000"/>
              <a:buFont typeface="Wingdings" pitchFamily="2" charset="2"/>
              <a:buChar char="¬"/>
            </a:pPr>
            <a:r>
              <a:rPr lang="en-US" altLang="es-MX" sz="3000" smtClean="0"/>
              <a:t>Si comienzan con un punto, únicamente se desplegarán con la opción ‘-a’ del comando 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file</a:t>
            </a:r>
          </a:p>
        </p:txBody>
      </p:sp>
      <p:sp>
        <p:nvSpPr>
          <p:cNvPr id="2150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447675" y="957263"/>
            <a:ext cx="8175625" cy="5707062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ls &gt; ArchFile</a:t>
            </a:r>
          </a:p>
          <a:p>
            <a:pPr>
              <a:buFontTx/>
              <a:buNone/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 cat ArchFile</a:t>
            </a:r>
            <a:br>
              <a:rPr lang="en-US" altLang="es-MX" sz="1800" smtClean="0"/>
            </a:br>
            <a:r>
              <a:rPr lang="en-US" altLang="es-MX" sz="1800" i="1" smtClean="0"/>
              <a:t>~/LICENSE</a:t>
            </a:r>
            <a:br>
              <a:rPr lang="en-US" altLang="es-MX" sz="1800" i="1" smtClean="0"/>
            </a:br>
            <a:r>
              <a:rPr lang="en-US" altLang="es-MX" sz="1800" i="1" smtClean="0"/>
              <a:t>/dev/null</a:t>
            </a:r>
            <a:br>
              <a:rPr lang="en-US" altLang="es-MX" sz="1800" i="1" smtClean="0"/>
            </a:br>
            <a:r>
              <a:rPr lang="en-US" altLang="es-MX" sz="1800" i="1" smtClean="0"/>
              <a:t>/etc/passwd</a:t>
            </a:r>
            <a:br>
              <a:rPr lang="en-US" altLang="es-MX" sz="1800" i="1" smtClean="0"/>
            </a:br>
            <a:r>
              <a:rPr lang="en-US" altLang="es-MX" sz="1800" i="1" smtClean="0"/>
              <a:t>cliente.c</a:t>
            </a:r>
            <a:br>
              <a:rPr lang="en-US" altLang="es-MX" sz="1800" i="1" smtClean="0"/>
            </a:br>
            <a:r>
              <a:rPr lang="en-US" altLang="es-MX" sz="1800" i="1" smtClean="0"/>
              <a:t>compila</a:t>
            </a:r>
            <a:br>
              <a:rPr lang="en-US" altLang="es-MX" sz="1800" i="1" smtClean="0"/>
            </a:br>
            <a:r>
              <a:rPr lang="en-US" altLang="es-MX" sz="1800" i="1" smtClean="0"/>
              <a:t>cliente.out</a:t>
            </a:r>
            <a:br>
              <a:rPr lang="en-US" altLang="es-MX" sz="1800" i="1" smtClean="0"/>
            </a:br>
            <a:r>
              <a:rPr lang="en-US" altLang="es-MX" sz="1800" i="1" smtClean="0"/>
              <a:t>~/dipunix/mod1/sesion1</a:t>
            </a:r>
          </a:p>
          <a:p>
            <a:pPr>
              <a:buFontTx/>
              <a:buNone/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file -f ArchFile </a:t>
            </a:r>
            <a:br>
              <a:rPr lang="en-US" altLang="es-MX" sz="1800" smtClean="0"/>
            </a:br>
            <a:r>
              <a:rPr lang="en-US" altLang="es-MX" sz="1800" i="1" smtClean="0"/>
              <a:t>~/LICENSE	English text</a:t>
            </a:r>
            <a:br>
              <a:rPr lang="en-US" altLang="es-MX" sz="1800" i="1" smtClean="0"/>
            </a:br>
            <a:r>
              <a:rPr lang="en-US" altLang="es-MX" sz="1800" i="1" smtClean="0"/>
              <a:t>/dev/null	character special (3/2)</a:t>
            </a:r>
            <a:br>
              <a:rPr lang="en-US" altLang="es-MX" sz="1800" i="1" smtClean="0"/>
            </a:br>
            <a:r>
              <a:rPr lang="en-US" altLang="es-MX" sz="1800" i="1" smtClean="0"/>
              <a:t>/etc/passwd	ascii text</a:t>
            </a:r>
            <a:br>
              <a:rPr lang="en-US" altLang="es-MX" sz="1800" i="1" smtClean="0"/>
            </a:br>
            <a:r>
              <a:rPr lang="en-US" altLang="es-MX" sz="1800" i="1" smtClean="0"/>
              <a:t>cliente.c	c program text</a:t>
            </a:r>
            <a:br>
              <a:rPr lang="en-US" altLang="es-MX" sz="1800" i="1" smtClean="0"/>
            </a:br>
            <a:r>
              <a:rPr lang="en-US" altLang="es-MX" sz="1800" i="1" smtClean="0"/>
              <a:t>compila	executable shell script</a:t>
            </a:r>
            <a:br>
              <a:rPr lang="en-US" altLang="es-MX" sz="1800" i="1" smtClean="0"/>
            </a:br>
            <a:r>
              <a:rPr lang="en-US" altLang="es-MX" sz="1800" i="1" smtClean="0"/>
              <a:t>cliente.out	executable</a:t>
            </a:r>
            <a:br>
              <a:rPr lang="en-US" altLang="es-MX" sz="1800" i="1" smtClean="0"/>
            </a:br>
            <a:r>
              <a:rPr lang="en-US" altLang="es-MX" sz="1800" i="1" smtClean="0"/>
              <a:t>~/dipunix/mod1/sesion1 	directory</a:t>
            </a:r>
          </a:p>
          <a:p>
            <a:pPr>
              <a:buFontTx/>
              <a:buNone/>
            </a:pPr>
            <a:r>
              <a:rPr lang="en-US" altLang="es-MX" sz="1800" i="1" smtClean="0"/>
              <a:t>chen&gt;</a:t>
            </a:r>
            <a:r>
              <a:rPr lang="en-US" altLang="es-MX" sz="1800" smtClean="0"/>
              <a:t>file *</a:t>
            </a:r>
            <a:br>
              <a:rPr lang="en-US" altLang="es-MX" sz="1800" smtClean="0"/>
            </a:br>
            <a:r>
              <a:rPr lang="en-US" altLang="es-MX" sz="1800" i="1" smtClean="0"/>
              <a:t>ArchFile	 ascii text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cmp</a:t>
            </a:r>
          </a:p>
        </p:txBody>
      </p:sp>
      <p:sp>
        <p:nvSpPr>
          <p:cNvPr id="2253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925513" y="1285875"/>
            <a:ext cx="7156450" cy="5200650"/>
          </a:xfrm>
          <a:noFill/>
        </p:spPr>
        <p:txBody>
          <a:bodyPr/>
          <a:lstStyle/>
          <a:p>
            <a:pPr>
              <a:buFontTx/>
              <a:buNone/>
              <a:tabLst>
                <a:tab pos="1238250" algn="l"/>
                <a:tab pos="2476500" algn="l"/>
              </a:tabLst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cat cortazar1</a:t>
            </a:r>
            <a:br>
              <a:rPr lang="en-US" altLang="es-MX" sz="2400" smtClean="0"/>
            </a:br>
            <a:r>
              <a:rPr lang="en-US" altLang="es-MX" sz="2400" i="1" smtClean="0"/>
              <a:t>“... Y cuando despertó:</a:t>
            </a:r>
            <a:br>
              <a:rPr lang="en-US" altLang="es-MX" sz="2400" i="1" smtClean="0"/>
            </a:br>
            <a:r>
              <a:rPr lang="en-US" altLang="es-MX" sz="2400" i="1" smtClean="0"/>
              <a:t>el monstruo aún estaba ahí.”</a:t>
            </a:r>
          </a:p>
          <a:p>
            <a:pPr>
              <a:buFontTx/>
              <a:buNone/>
              <a:tabLst>
                <a:tab pos="1238250" algn="l"/>
                <a:tab pos="2476500" algn="l"/>
              </a:tabLst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cat cortazar2</a:t>
            </a:r>
            <a:br>
              <a:rPr lang="en-US" altLang="es-MX" sz="2400" smtClean="0"/>
            </a:br>
            <a:r>
              <a:rPr lang="en-US" altLang="es-MX" sz="2400" i="1" smtClean="0"/>
              <a:t>“... y cuando despertó,</a:t>
            </a:r>
            <a:br>
              <a:rPr lang="en-US" altLang="es-MX" sz="2400" i="1" smtClean="0"/>
            </a:br>
            <a:r>
              <a:rPr lang="en-US" altLang="es-MX" sz="2400" i="1" smtClean="0"/>
              <a:t>el Monstruo aún estaba ahí.”</a:t>
            </a:r>
          </a:p>
          <a:p>
            <a:pPr>
              <a:buFontTx/>
              <a:buNone/>
              <a:tabLst>
                <a:tab pos="1238250" algn="l"/>
                <a:tab pos="2476500" algn="l"/>
              </a:tabLst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cmp cortazar1 cortazar2</a:t>
            </a:r>
            <a:br>
              <a:rPr lang="en-US" altLang="es-MX" sz="2400" smtClean="0"/>
            </a:br>
            <a:r>
              <a:rPr lang="en-US" altLang="es-MX" sz="2400" i="1" smtClean="0"/>
              <a:t>cortazar1 cortazar2 differ: char 6, line 1</a:t>
            </a:r>
            <a:endParaRPr lang="en-US" altLang="es-MX" sz="2400" smtClean="0"/>
          </a:p>
          <a:p>
            <a:pPr>
              <a:buFontTx/>
              <a:buNone/>
              <a:tabLst>
                <a:tab pos="1238250" algn="l"/>
                <a:tab pos="2476500" algn="l"/>
              </a:tabLst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cmp -l cortazar1 cortazar2</a:t>
            </a:r>
            <a:br>
              <a:rPr lang="en-US" altLang="es-MX" sz="2400" smtClean="0"/>
            </a:br>
            <a:r>
              <a:rPr lang="en-US" altLang="es-MX" sz="2400" i="1" smtClean="0"/>
              <a:t>   6	131	171</a:t>
            </a:r>
            <a:br>
              <a:rPr lang="en-US" altLang="es-MX" sz="2400" i="1" smtClean="0"/>
            </a:br>
            <a:r>
              <a:rPr lang="en-US" altLang="es-MX" sz="2400" i="1" smtClean="0"/>
              <a:t>23	  72	  54</a:t>
            </a:r>
            <a:br>
              <a:rPr lang="en-US" altLang="es-MX" sz="2400" i="1" smtClean="0"/>
            </a:br>
            <a:r>
              <a:rPr lang="en-US" altLang="es-MX" sz="2400" i="1" smtClean="0"/>
              <a:t>28	155	115</a:t>
            </a:r>
          </a:p>
          <a:p>
            <a:pPr>
              <a:buFontTx/>
              <a:buNone/>
              <a:tabLst>
                <a:tab pos="1238250" algn="l"/>
                <a:tab pos="2476500" algn="l"/>
              </a:tabLst>
            </a:pPr>
            <a:endParaRPr lang="en-US" altLang="es-MX" sz="2400" i="1" smtClean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head</a:t>
            </a:r>
          </a:p>
        </p:txBody>
      </p:sp>
      <p:sp>
        <p:nvSpPr>
          <p:cNvPr id="2355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920750" y="893763"/>
            <a:ext cx="7204075" cy="58674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wc -l jlborges</a:t>
            </a:r>
            <a:br>
              <a:rPr lang="en-US" altLang="es-MX" sz="2000" smtClean="0"/>
            </a:br>
            <a:r>
              <a:rPr lang="en-US" altLang="es-MX" sz="2000" i="1" smtClean="0"/>
              <a:t>35    jlborges</a:t>
            </a:r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head jlborges</a:t>
            </a:r>
            <a:br>
              <a:rPr lang="en-US" altLang="es-MX" sz="2000" smtClean="0"/>
            </a:br>
            <a:r>
              <a:rPr lang="en-US" altLang="es-MX" sz="2000" smtClean="0"/>
              <a:t>	</a:t>
            </a:r>
            <a:r>
              <a:rPr lang="en-US" altLang="es-MX" sz="2000" i="1" smtClean="0"/>
              <a:t>“INSTANTES"</a:t>
            </a:r>
            <a:br>
              <a:rPr lang="en-US" altLang="es-MX" sz="2000" i="1" smtClean="0"/>
            </a:br>
            <a:r>
              <a:rPr lang="en-US" altLang="es-MX" sz="1600" i="1" smtClean="0"/>
              <a:t/>
            </a:r>
            <a:br>
              <a:rPr lang="en-US" altLang="es-MX" sz="1600" i="1" smtClean="0"/>
            </a:br>
            <a:r>
              <a:rPr lang="en-US" altLang="es-MX" sz="2000" i="1" smtClean="0"/>
              <a:t>Si pudiera vivir nuevamente mi vida,</a:t>
            </a:r>
            <a:br>
              <a:rPr lang="en-US" altLang="es-MX" sz="2000" i="1" smtClean="0"/>
            </a:br>
            <a:r>
              <a:rPr lang="en-US" altLang="es-MX" sz="2000" i="1" smtClean="0"/>
              <a:t>En la próxima trataría de cometer más errores.</a:t>
            </a:r>
            <a:br>
              <a:rPr lang="en-US" altLang="es-MX" sz="2000" i="1" smtClean="0"/>
            </a:br>
            <a:r>
              <a:rPr lang="en-US" altLang="es-MX" sz="2000" i="1" smtClean="0"/>
              <a:t>No intentaría ser tan perfecto, me relajaría más,</a:t>
            </a:r>
            <a:br>
              <a:rPr lang="en-US" altLang="es-MX" sz="2000" i="1" smtClean="0"/>
            </a:br>
            <a:r>
              <a:rPr lang="en-US" altLang="es-MX" sz="2000" i="1" smtClean="0"/>
              <a:t>Sería más tonto de lo que he sido; de hecho,</a:t>
            </a:r>
            <a:br>
              <a:rPr lang="en-US" altLang="es-MX" sz="2000" i="1" smtClean="0"/>
            </a:br>
            <a:r>
              <a:rPr lang="en-US" altLang="es-MX" sz="2000" i="1" smtClean="0"/>
              <a:t>tomaría muy pocas cosas con seriedad.</a:t>
            </a:r>
            <a:br>
              <a:rPr lang="en-US" altLang="es-MX" sz="2000" i="1" smtClean="0"/>
            </a:br>
            <a:r>
              <a:rPr lang="en-US" altLang="es-MX" sz="2000" i="1" smtClean="0"/>
              <a:t>Sería menos higiénico.</a:t>
            </a:r>
            <a:br>
              <a:rPr lang="en-US" altLang="es-MX" sz="2000" i="1" smtClean="0"/>
            </a:br>
            <a:r>
              <a:rPr lang="en-US" altLang="es-MX" sz="2000" i="1" smtClean="0"/>
              <a:t>Correría más riesgos, haría más viajes,</a:t>
            </a:r>
            <a:br>
              <a:rPr lang="en-US" altLang="es-MX" sz="2000" i="1" smtClean="0"/>
            </a:br>
            <a:r>
              <a:rPr lang="en-US" altLang="es-MX" sz="2000" i="1" smtClean="0"/>
              <a:t>Contemplaría más atardeceres, subiría</a:t>
            </a:r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head -4 jlborges</a:t>
            </a:r>
            <a:br>
              <a:rPr lang="en-US" altLang="es-MX" sz="2000" smtClean="0"/>
            </a:br>
            <a:r>
              <a:rPr lang="en-US" altLang="es-MX" sz="2000" smtClean="0"/>
              <a:t> </a:t>
            </a:r>
            <a:r>
              <a:rPr lang="en-US" altLang="es-MX" sz="2000" i="1" smtClean="0"/>
              <a:t>“INSTANTES"</a:t>
            </a:r>
            <a:br>
              <a:rPr lang="en-US" altLang="es-MX" sz="2000" i="1" smtClean="0"/>
            </a:br>
            <a:r>
              <a:rPr lang="en-US" altLang="es-MX" sz="1600" i="1" smtClean="0"/>
              <a:t/>
            </a:r>
            <a:br>
              <a:rPr lang="en-US" altLang="es-MX" sz="1600" i="1" smtClean="0"/>
            </a:br>
            <a:r>
              <a:rPr lang="en-US" altLang="es-MX" sz="2000" i="1" smtClean="0"/>
              <a:t>Si pudiera vivir nuevamente mi vida</a:t>
            </a:r>
            <a:br>
              <a:rPr lang="en-US" altLang="es-MX" sz="2000" i="1" smtClean="0"/>
            </a:br>
            <a:r>
              <a:rPr lang="en-US" altLang="es-MX" sz="2000" i="1" smtClean="0"/>
              <a:t>En la próxima trataría de cometer más errores</a:t>
            </a:r>
            <a:r>
              <a:rPr lang="en-US" altLang="es-MX" sz="2000" smtClean="0"/>
              <a:t>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tail</a:t>
            </a:r>
          </a:p>
        </p:txBody>
      </p:sp>
      <p:sp>
        <p:nvSpPr>
          <p:cNvPr id="2457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00125"/>
            <a:ext cx="7178675" cy="55054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tail  -10 jlborges</a:t>
            </a:r>
            <a:r>
              <a:rPr lang="en-US" altLang="es-MX" sz="2000" i="1" smtClean="0"/>
              <a:t/>
            </a:r>
            <a:br>
              <a:rPr lang="en-US" altLang="es-MX" sz="2000" i="1" smtClean="0"/>
            </a:br>
            <a:r>
              <a:rPr lang="en-US" altLang="es-MX" sz="2000" i="1" smtClean="0"/>
              <a:t>volver a vivir, viajaría más liviano.</a:t>
            </a:r>
            <a:br>
              <a:rPr lang="en-US" altLang="es-MX" sz="2000" i="1" smtClean="0"/>
            </a:br>
            <a:r>
              <a:rPr lang="en-US" altLang="es-MX" sz="2000" i="1" smtClean="0"/>
              <a:t>Si pudiera volver a vivir comenzaría a</a:t>
            </a:r>
            <a:br>
              <a:rPr lang="en-US" altLang="es-MX" sz="2000" i="1" smtClean="0"/>
            </a:br>
            <a:r>
              <a:rPr lang="en-US" altLang="es-MX" sz="2000" i="1" smtClean="0"/>
              <a:t>andar descalzo a principio de la primavera</a:t>
            </a:r>
            <a:br>
              <a:rPr lang="en-US" altLang="es-MX" sz="2000" i="1" smtClean="0"/>
            </a:br>
            <a:r>
              <a:rPr lang="en-US" altLang="es-MX" sz="2000" i="1" smtClean="0"/>
              <a:t>y seguiría así hasta concluir el otoño.</a:t>
            </a:r>
            <a:br>
              <a:rPr lang="en-US" altLang="es-MX" sz="2000" i="1" smtClean="0"/>
            </a:br>
            <a:r>
              <a:rPr lang="en-US" altLang="es-MX" sz="2000" i="1" smtClean="0"/>
              <a:t>Daría más vueltas en calestra, contemplaría</a:t>
            </a:r>
            <a:br>
              <a:rPr lang="en-US" altLang="es-MX" sz="2000" i="1" smtClean="0"/>
            </a:br>
            <a:r>
              <a:rPr lang="en-US" altLang="es-MX" sz="2000" i="1" smtClean="0"/>
              <a:t>más amaneceres y jugaría con más niños,</a:t>
            </a:r>
            <a:br>
              <a:rPr lang="en-US" altLang="es-MX" sz="2000" i="1" smtClean="0"/>
            </a:br>
            <a:r>
              <a:rPr lang="en-US" altLang="es-MX" sz="2000" i="1" smtClean="0"/>
              <a:t>pero ya ven, tengo 85 años y sé que </a:t>
            </a:r>
            <a:br>
              <a:rPr lang="en-US" altLang="es-MX" sz="2000" i="1" smtClean="0"/>
            </a:br>
            <a:r>
              <a:rPr lang="en-US" altLang="es-MX" sz="2000" i="1" smtClean="0"/>
              <a:t>me estoy muriendo.</a:t>
            </a:r>
          </a:p>
          <a:p>
            <a:pPr>
              <a:buFontTx/>
              <a:buNone/>
            </a:pPr>
            <a:endParaRPr lang="en-US" altLang="es-MX" sz="1600" i="1" smtClean="0"/>
          </a:p>
          <a:p>
            <a:pPr>
              <a:buFontTx/>
              <a:buNone/>
            </a:pPr>
            <a:r>
              <a:rPr lang="en-US" altLang="es-MX" sz="2000" i="1" smtClean="0"/>
              <a:t>			Jorge Luis Borges</a:t>
            </a:r>
          </a:p>
          <a:p>
            <a:pPr>
              <a:buFontTx/>
              <a:buNone/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tail +31 jlborges</a:t>
            </a:r>
            <a:br>
              <a:rPr lang="en-US" altLang="es-MX" sz="2000" smtClean="0"/>
            </a:br>
            <a:r>
              <a:rPr lang="en-US" altLang="es-MX" sz="2000" i="1" smtClean="0"/>
              <a:t>pero ya ven, tengo 85 años y sé que</a:t>
            </a:r>
            <a:br>
              <a:rPr lang="en-US" altLang="es-MX" sz="2000" i="1" smtClean="0"/>
            </a:br>
            <a:r>
              <a:rPr lang="en-US" altLang="es-MX" sz="2000" i="1" smtClean="0"/>
              <a:t>me estoy muriendo.</a:t>
            </a:r>
          </a:p>
          <a:p>
            <a:pPr>
              <a:buFontTx/>
              <a:buNone/>
            </a:pPr>
            <a:endParaRPr lang="en-US" altLang="es-MX" sz="1400" i="1" smtClean="0"/>
          </a:p>
          <a:p>
            <a:pPr>
              <a:buFontTx/>
              <a:buNone/>
            </a:pPr>
            <a:r>
              <a:rPr lang="en-US" altLang="es-MX" sz="2000" i="1" smtClean="0"/>
              <a:t>			Jorge Luis Borges</a:t>
            </a:r>
          </a:p>
          <a:p>
            <a:pPr>
              <a:buFontTx/>
              <a:buNone/>
            </a:pPr>
            <a:endParaRPr lang="en-US" altLang="es-MX" sz="2000" i="1" smtClean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umask</a:t>
            </a:r>
          </a:p>
        </p:txBody>
      </p:sp>
      <p:sp>
        <p:nvSpPr>
          <p:cNvPr id="2560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11175" y="1347788"/>
            <a:ext cx="8123238" cy="5010150"/>
          </a:xfrm>
          <a:noFill/>
        </p:spPr>
        <p:txBody>
          <a:bodyPr/>
          <a:lstStyle/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umask</a:t>
            </a:r>
            <a:br>
              <a:rPr lang="en-US" altLang="es-MX" sz="2000" smtClean="0"/>
            </a:br>
            <a:r>
              <a:rPr lang="en-US" altLang="es-MX" sz="2000" i="1" smtClean="0"/>
              <a:t>0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-rwxrwxrwx	1	jincera	dcomp	9316	Aug29	19:21	notas-al 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umask 022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touch notas2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cp notas-al notas3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notas*</a:t>
            </a:r>
            <a:br>
              <a:rPr lang="en-US" altLang="es-MX" sz="2000" smtClean="0"/>
            </a:br>
            <a:r>
              <a:rPr lang="en-US" altLang="es-MX" sz="2000" i="1" smtClean="0"/>
              <a:t>-rwxrwxr-x	1	jincera	dcomp	9316	Aug29	19:21	notas-al</a:t>
            </a:r>
            <a:br>
              <a:rPr lang="en-US" altLang="es-MX" sz="2000" i="1" smtClean="0"/>
            </a:br>
            <a:r>
              <a:rPr lang="en-US" altLang="es-MX" sz="2000" i="1" smtClean="0"/>
              <a:t> -rw-r--r--		1	jincera	dcomp	      0	Sep 06	12:17	notas2</a:t>
            </a:r>
            <a:br>
              <a:rPr lang="en-US" altLang="es-MX" sz="2000" i="1" smtClean="0"/>
            </a:br>
            <a:r>
              <a:rPr lang="en-US" altLang="es-MX" sz="2000" i="1" smtClean="0"/>
              <a:t> -rw-r--r--		1	jincera	dcomp	9316	Sep 06	12:17	notas3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umask 147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cp notas-al notas4</a:t>
            </a:r>
          </a:p>
          <a:p>
            <a:pPr defTabSz="685800">
              <a:buFontTx/>
              <a:buNone/>
              <a:tabLst>
                <a:tab pos="1428750" algn="l"/>
                <a:tab pos="1714500" algn="l"/>
                <a:tab pos="2185988" algn="l"/>
                <a:tab pos="3143250" algn="l"/>
                <a:tab pos="4000500" algn="l"/>
                <a:tab pos="4672013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notas4</a:t>
            </a:r>
            <a:br>
              <a:rPr lang="en-US" altLang="es-MX" sz="2000" smtClean="0"/>
            </a:br>
            <a:r>
              <a:rPr lang="en-US" altLang="es-MX" sz="2000" i="1" smtClean="0"/>
              <a:t>-rw--wx---	 	1	jincera	dcomp	9316	Sep 06	12:18	notas4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ls -l</a:t>
            </a:r>
          </a:p>
        </p:txBody>
      </p:sp>
      <p:sp>
        <p:nvSpPr>
          <p:cNvPr id="409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711200" y="1054100"/>
            <a:ext cx="8148638" cy="5362575"/>
          </a:xfrm>
          <a:noFill/>
        </p:spPr>
        <p:txBody>
          <a:bodyPr/>
          <a:lstStyle/>
          <a:p>
            <a:pPr marL="0" indent="0" defTabSz="1085850"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2400" smtClean="0"/>
              <a:t>Permite un desplegado “largo”, mostrando información adicional de los archivos:</a:t>
            </a:r>
            <a:endParaRPr lang="en-US" altLang="es-MX" smtClean="0"/>
          </a:p>
          <a:p>
            <a:pPr marL="0" indent="0" defTabSz="1085850"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endParaRPr lang="en-US" altLang="es-MX" sz="2400" smtClean="0"/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2000" smtClean="0"/>
              <a:t>total 6 (1)</a:t>
            </a:r>
            <a:br>
              <a:rPr lang="en-US" altLang="es-MX" sz="2000" smtClean="0"/>
            </a:br>
            <a:r>
              <a:rPr lang="en-US" altLang="es-MX" sz="2000" smtClean="0"/>
              <a:t>      (2)          (3)    (4)          (5)  	     (6)	         (7) 	   (8)</a:t>
            </a:r>
            <a:br>
              <a:rPr lang="en-US" altLang="es-MX" sz="2000" smtClean="0"/>
            </a:br>
            <a:r>
              <a:rPr lang="en-US" altLang="es-MX" sz="2000" smtClean="0"/>
              <a:t>d rw-r -- r--	1	jincera	divcom	  512	Aug 23 21:30	Otros </a:t>
            </a:r>
            <a:br>
              <a:rPr lang="en-US" altLang="es-MX" sz="2000" smtClean="0"/>
            </a:br>
            <a:r>
              <a:rPr lang="en-US" altLang="es-MX" sz="2000" smtClean="0"/>
              <a:t>  -rw-rw-rw-	2 	jincera 	divcom	2324	Aug 12 11:02	ejercicios</a:t>
            </a:r>
            <a:br>
              <a:rPr lang="en-US" altLang="es-MX" sz="2000" smtClean="0"/>
            </a:br>
            <a:r>
              <a:rPr lang="en-US" altLang="es-MX" sz="2000" smtClean="0"/>
              <a:t>  -rw-rw-rw-	1 	jincera 	divcom	9316	Aug 29 19:21	notas-al</a:t>
            </a:r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endParaRPr lang="en-US" altLang="es-MX" sz="1600" smtClean="0"/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endParaRPr lang="en-US" altLang="es-MX" sz="1600" smtClean="0"/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1800" smtClean="0"/>
              <a:t>(1) Cuántos bloques de espacio en disco utiliza este directorio</a:t>
            </a:r>
            <a:endParaRPr lang="en-US" altLang="es-MX" sz="1600" smtClean="0"/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1800" smtClean="0"/>
              <a:t>(2) Tipo de archivo y permisos</a:t>
            </a:r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1800" smtClean="0"/>
              <a:t>(3) Número de ligas</a:t>
            </a:r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1800" smtClean="0"/>
              <a:t>(4) Usuario propietario</a:t>
            </a:r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1800" smtClean="0"/>
              <a:t>(5) Grupo propietario</a:t>
            </a:r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1800" smtClean="0"/>
              <a:t>(6) Tamaño en </a:t>
            </a:r>
            <a:r>
              <a:rPr lang="en-US" altLang="es-MX" sz="1800" i="1" smtClean="0"/>
              <a:t>bytes</a:t>
            </a:r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1800" smtClean="0"/>
              <a:t>(7) Fecha de última modificación</a:t>
            </a:r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z="1800" smtClean="0"/>
              <a:t>(8) Nombre</a:t>
            </a:r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endParaRPr lang="en-US" altLang="es-MX" sz="1800" smtClean="0"/>
          </a:p>
          <a:p>
            <a:pPr marL="4826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endParaRPr lang="en-US" altLang="es-MX" sz="180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098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smtClean="0"/>
              <a:t>Tipos de Archivos</a:t>
            </a:r>
            <a:endParaRPr lang="en-US" i="1" smtClean="0"/>
          </a:p>
        </p:txBody>
      </p:sp>
      <p:sp>
        <p:nvSpPr>
          <p:cNvPr id="5123" name="AutoShape 4099"/>
          <p:cNvSpPr>
            <a:spLocks noGrp="1" noChangeArrowheads="1"/>
          </p:cNvSpPr>
          <p:nvPr>
            <p:ph type="body" idx="1"/>
          </p:nvPr>
        </p:nvSpPr>
        <p:spPr>
          <a:xfrm>
            <a:off x="736600" y="1503363"/>
            <a:ext cx="8097838" cy="4464050"/>
          </a:xfrm>
          <a:noFill/>
        </p:spPr>
        <p:txBody>
          <a:bodyPr/>
          <a:lstStyle/>
          <a:p>
            <a:pPr marL="0" indent="0" defTabSz="1085850"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mtClean="0"/>
              <a:t>regular (ordinary)</a:t>
            </a:r>
          </a:p>
          <a:p>
            <a:pPr marL="0" indent="0" defTabSz="1085850"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mtClean="0"/>
              <a:t>directory</a:t>
            </a:r>
          </a:p>
          <a:p>
            <a:pPr marL="0" indent="0" defTabSz="1085850"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mtClean="0"/>
              <a:t>character special</a:t>
            </a:r>
          </a:p>
          <a:p>
            <a:pPr marL="0" indent="0" defTabSz="1085850"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mtClean="0"/>
              <a:t>block special</a:t>
            </a:r>
          </a:p>
          <a:p>
            <a:pPr marL="0" indent="0" defTabSz="1085850"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mtClean="0"/>
              <a:t>fifo (named pipe)</a:t>
            </a:r>
          </a:p>
          <a:p>
            <a:pPr marL="0" indent="0" defTabSz="1085850"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mtClean="0"/>
              <a:t>symbolic link</a:t>
            </a:r>
          </a:p>
          <a:p>
            <a:pPr marL="0" indent="0" defTabSz="1085850"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r>
              <a:rPr lang="en-US" altLang="es-MX" smtClean="0"/>
              <a:t>socket</a:t>
            </a:r>
          </a:p>
          <a:p>
            <a:pPr marL="215900" lvl="1" indent="-101600" defTabSz="1085850">
              <a:lnSpc>
                <a:spcPct val="80000"/>
              </a:lnSpc>
              <a:buFontTx/>
              <a:buNone/>
              <a:tabLst>
                <a:tab pos="1905000" algn="l"/>
                <a:tab pos="2197100" algn="l"/>
                <a:tab pos="3048000" algn="l"/>
                <a:tab pos="3714750" algn="l"/>
                <a:tab pos="3911600" algn="l"/>
                <a:tab pos="4673600" algn="l"/>
                <a:tab pos="6286500" algn="l"/>
              </a:tabLst>
            </a:pPr>
            <a:endParaRPr lang="en-US" altLang="es-MX" sz="1800" smtClean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Linux/Unix</a:t>
            </a:r>
          </a:p>
        </p:txBody>
      </p:sp>
      <p:sp>
        <p:nvSpPr>
          <p:cNvPr id="6147" name="AutoShape 2051"/>
          <p:cNvSpPr>
            <a:spLocks noGrp="1" noChangeArrowheads="1"/>
          </p:cNvSpPr>
          <p:nvPr>
            <p:ph type="body" idx="1"/>
          </p:nvPr>
        </p:nvSpPr>
        <p:spPr>
          <a:xfrm>
            <a:off x="488950" y="1053053"/>
            <a:ext cx="8167688" cy="5653594"/>
          </a:xfrm>
          <a:noFill/>
        </p:spPr>
        <p:txBody>
          <a:bodyPr/>
          <a:lstStyle/>
          <a:p>
            <a:r>
              <a:rPr lang="en-US" altLang="es-MX" sz="2800" dirty="0" smtClean="0"/>
              <a:t>Un </a:t>
            </a:r>
            <a:r>
              <a:rPr lang="en-US" altLang="es-MX" sz="2800" dirty="0" err="1" smtClean="0"/>
              <a:t>dispositivo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es</a:t>
            </a:r>
            <a:r>
              <a:rPr lang="en-US" altLang="es-MX" sz="2800" dirty="0" smtClean="0"/>
              <a:t> un </a:t>
            </a:r>
            <a:r>
              <a:rPr lang="en-US" altLang="es-MX" sz="2800" dirty="0" err="1" smtClean="0"/>
              <a:t>equipo</a:t>
            </a:r>
            <a:r>
              <a:rPr lang="en-US" altLang="es-MX" sz="2800" dirty="0" smtClean="0"/>
              <a:t> de entrada/</a:t>
            </a:r>
            <a:r>
              <a:rPr lang="en-US" altLang="es-MX" sz="2800" dirty="0" err="1" smtClean="0"/>
              <a:t>salida</a:t>
            </a:r>
            <a:r>
              <a:rPr lang="en-US" altLang="es-MX" sz="2800" dirty="0" smtClean="0"/>
              <a:t> para </a:t>
            </a:r>
            <a:r>
              <a:rPr lang="en-US" altLang="es-MX" sz="2800" dirty="0" err="1" smtClean="0"/>
              <a:t>almacenar</a:t>
            </a:r>
            <a:r>
              <a:rPr lang="en-US" altLang="es-MX" sz="2800" dirty="0" smtClean="0"/>
              <a:t> o para </a:t>
            </a:r>
            <a:r>
              <a:rPr lang="en-US" altLang="es-MX" sz="2800" dirty="0" err="1" smtClean="0"/>
              <a:t>transmitir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datos</a:t>
            </a:r>
            <a:endParaRPr lang="en-US" altLang="es-MX" sz="2800" dirty="0" smtClean="0"/>
          </a:p>
          <a:p>
            <a:r>
              <a:rPr lang="en-US" altLang="es-MX" sz="2800" dirty="0" err="1" smtClean="0"/>
              <a:t>En</a:t>
            </a:r>
            <a:r>
              <a:rPr lang="en-US" altLang="es-MX" sz="2800" dirty="0" smtClean="0"/>
              <a:t> Linux el </a:t>
            </a:r>
            <a:r>
              <a:rPr lang="en-US" altLang="es-MX" sz="2800" dirty="0" err="1" smtClean="0"/>
              <a:t>acceso</a:t>
            </a:r>
            <a:r>
              <a:rPr lang="en-US" altLang="es-MX" sz="2800" dirty="0" smtClean="0"/>
              <a:t> a un </a:t>
            </a:r>
            <a:r>
              <a:rPr lang="en-US" altLang="es-MX" sz="2800" dirty="0" err="1" smtClean="0"/>
              <a:t>dispositivo</a:t>
            </a:r>
            <a:r>
              <a:rPr lang="en-US" altLang="es-MX" sz="2800" dirty="0" smtClean="0"/>
              <a:t> se </a:t>
            </a:r>
            <a:r>
              <a:rPr lang="en-US" altLang="es-MX" sz="2800" dirty="0" err="1" smtClean="0"/>
              <a:t>realiza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asignándolo</a:t>
            </a:r>
            <a:r>
              <a:rPr lang="en-US" altLang="es-MX" sz="2800" dirty="0" smtClean="0"/>
              <a:t> a un </a:t>
            </a:r>
            <a:r>
              <a:rPr lang="en-US" altLang="es-MX" sz="2800" dirty="0" err="1" smtClean="0"/>
              <a:t>archivo</a:t>
            </a:r>
            <a:r>
              <a:rPr lang="en-US" altLang="es-MX" sz="2800" dirty="0" smtClean="0"/>
              <a:t>, </a:t>
            </a:r>
            <a:r>
              <a:rPr lang="en-US" altLang="es-MX" sz="2800" dirty="0" err="1" smtClean="0"/>
              <a:t>llamado</a:t>
            </a:r>
            <a:r>
              <a:rPr lang="en-US" altLang="es-MX" sz="2800" dirty="0" smtClean="0"/>
              <a:t> </a:t>
            </a:r>
            <a:r>
              <a:rPr lang="en-US" altLang="es-MX" sz="2800" i="1" dirty="0" err="1" smtClean="0"/>
              <a:t>archivo</a:t>
            </a:r>
            <a:r>
              <a:rPr lang="en-US" altLang="es-MX" sz="2800" i="1" dirty="0" smtClean="0"/>
              <a:t> especial</a:t>
            </a:r>
          </a:p>
          <a:p>
            <a:r>
              <a:rPr lang="en-US" altLang="es-MX" sz="2800" dirty="0" smtClean="0"/>
              <a:t>Los </a:t>
            </a:r>
            <a:r>
              <a:rPr lang="en-US" altLang="es-MX" sz="2800" dirty="0" err="1" smtClean="0"/>
              <a:t>archivos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especiales</a:t>
            </a:r>
            <a:r>
              <a:rPr lang="en-US" altLang="es-MX" sz="2800" dirty="0" smtClean="0"/>
              <a:t> se </a:t>
            </a:r>
            <a:r>
              <a:rPr lang="en-US" altLang="es-MX" sz="2800" dirty="0" err="1" smtClean="0"/>
              <a:t>clasifican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según</a:t>
            </a:r>
            <a:r>
              <a:rPr lang="en-US" altLang="es-MX" sz="2800" dirty="0" smtClean="0"/>
              <a:t> el </a:t>
            </a:r>
            <a:r>
              <a:rPr lang="en-US" altLang="es-MX" sz="2800" dirty="0" err="1" smtClean="0"/>
              <a:t>volumen</a:t>
            </a:r>
            <a:r>
              <a:rPr lang="en-US" altLang="es-MX" sz="2800" dirty="0" smtClean="0"/>
              <a:t> de </a:t>
            </a:r>
            <a:r>
              <a:rPr lang="en-US" altLang="es-MX" sz="2800" dirty="0" err="1" smtClean="0"/>
              <a:t>transferencia</a:t>
            </a:r>
            <a:r>
              <a:rPr lang="en-US" altLang="es-MX" sz="2800" dirty="0" smtClean="0"/>
              <a:t>, </a:t>
            </a:r>
            <a:r>
              <a:rPr lang="en-US" altLang="es-MX" sz="2800" dirty="0" err="1" smtClean="0"/>
              <a:t>en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archivos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por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caracteres</a:t>
            </a:r>
            <a:r>
              <a:rPr lang="en-US" altLang="es-MX" sz="2800" dirty="0" smtClean="0"/>
              <a:t> (</a:t>
            </a:r>
            <a:r>
              <a:rPr lang="en-US" altLang="es-MX" sz="2800" dirty="0" err="1" smtClean="0"/>
              <a:t>impresora</a:t>
            </a:r>
            <a:r>
              <a:rPr lang="en-US" altLang="es-MX" sz="2800" dirty="0" smtClean="0"/>
              <a:t>, </a:t>
            </a:r>
            <a:r>
              <a:rPr lang="en-US" altLang="es-MX" sz="2800" dirty="0" err="1" smtClean="0"/>
              <a:t>teclado</a:t>
            </a:r>
            <a:r>
              <a:rPr lang="en-US" altLang="es-MX" sz="2800" dirty="0" smtClean="0"/>
              <a:t>) y </a:t>
            </a:r>
            <a:r>
              <a:rPr lang="en-US" altLang="es-MX" sz="2800" dirty="0" err="1" smtClean="0"/>
              <a:t>por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bloques</a:t>
            </a:r>
            <a:r>
              <a:rPr lang="en-US" altLang="es-MX" sz="2800" dirty="0" smtClean="0"/>
              <a:t> (discos)</a:t>
            </a:r>
          </a:p>
          <a:p>
            <a:r>
              <a:rPr lang="en-US" altLang="es-MX" sz="2800" dirty="0" smtClean="0"/>
              <a:t>Los </a:t>
            </a:r>
            <a:r>
              <a:rPr lang="en-US" altLang="es-MX" sz="2800" dirty="0" err="1" smtClean="0"/>
              <a:t>dispositivos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tienen</a:t>
            </a:r>
            <a:r>
              <a:rPr lang="en-US" altLang="es-MX" sz="2800" dirty="0" smtClean="0"/>
              <a:t> dos </a:t>
            </a:r>
            <a:r>
              <a:rPr lang="en-US" altLang="es-MX" sz="2800" dirty="0" err="1" smtClean="0"/>
              <a:t>números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asociados</a:t>
            </a:r>
            <a:r>
              <a:rPr lang="en-US" altLang="es-MX" sz="2800" dirty="0" smtClean="0"/>
              <a:t>: El mayor </a:t>
            </a:r>
            <a:r>
              <a:rPr lang="en-US" altLang="es-MX" sz="2800" dirty="0" err="1" smtClean="0"/>
              <a:t>determina</a:t>
            </a:r>
            <a:r>
              <a:rPr lang="en-US" altLang="es-MX" sz="2800" dirty="0" smtClean="0"/>
              <a:t> el </a:t>
            </a:r>
            <a:r>
              <a:rPr lang="en-US" altLang="es-MX" sz="2800" dirty="0" err="1" smtClean="0"/>
              <a:t>tipo</a:t>
            </a:r>
            <a:r>
              <a:rPr lang="en-US" altLang="es-MX" sz="2800" dirty="0" smtClean="0"/>
              <a:t> de </a:t>
            </a:r>
            <a:r>
              <a:rPr lang="en-US" altLang="es-MX" sz="2800" dirty="0" err="1" smtClean="0"/>
              <a:t>dispositivo</a:t>
            </a:r>
            <a:r>
              <a:rPr lang="en-US" altLang="es-MX" sz="2800" dirty="0" smtClean="0"/>
              <a:t> y el </a:t>
            </a:r>
            <a:r>
              <a:rPr lang="en-US" altLang="es-MX" sz="2800" dirty="0" err="1" smtClean="0"/>
              <a:t>menor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identifica</a:t>
            </a:r>
            <a:r>
              <a:rPr lang="en-US" altLang="es-MX" sz="2800" dirty="0" smtClean="0"/>
              <a:t> la </a:t>
            </a:r>
            <a:r>
              <a:rPr lang="en-US" altLang="es-MX" sz="2800" dirty="0" err="1" smtClean="0"/>
              <a:t>unidad</a:t>
            </a:r>
            <a:r>
              <a:rPr lang="en-US" altLang="es-MX" sz="2800" dirty="0" smtClean="0"/>
              <a:t> </a:t>
            </a:r>
            <a:r>
              <a:rPr lang="en-US" altLang="es-MX" sz="2800" dirty="0" err="1" smtClean="0"/>
              <a:t>lógica</a:t>
            </a:r>
            <a:r>
              <a:rPr lang="en-US" altLang="es-MX" sz="2800" dirty="0" smtClean="0"/>
              <a:t> o </a:t>
            </a:r>
            <a:r>
              <a:rPr lang="en-US" altLang="es-MX" sz="2800" dirty="0" err="1" smtClean="0"/>
              <a:t>física</a:t>
            </a:r>
            <a:r>
              <a:rPr lang="en-US" altLang="es-MX" sz="2800" dirty="0" smtClean="0"/>
              <a:t> particular.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3603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Caracteres comodines</a:t>
            </a:r>
          </a:p>
        </p:txBody>
      </p:sp>
      <p:sp>
        <p:nvSpPr>
          <p:cNvPr id="717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76263" y="2085975"/>
            <a:ext cx="7993062" cy="3228975"/>
          </a:xfrm>
          <a:noFill/>
        </p:spPr>
        <p:txBody>
          <a:bodyPr/>
          <a:lstStyle/>
          <a:p>
            <a:pPr marL="388938" indent="-388938"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ls</a:t>
            </a:r>
            <a:br>
              <a:rPr lang="en-US" altLang="es-MX" sz="2400" smtClean="0"/>
            </a:br>
            <a:r>
              <a:rPr lang="en-US" altLang="es-MX" sz="2400" i="1" smtClean="0"/>
              <a:t>EjSes1 EjSes2 EjSes12 EjSes10 notasSes1 demo.c banco.c</a:t>
            </a:r>
          </a:p>
          <a:p>
            <a:pPr marL="388938" indent="-388938"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ls *.c</a:t>
            </a:r>
            <a:br>
              <a:rPr lang="en-US" altLang="es-MX" sz="2400" smtClean="0"/>
            </a:br>
            <a:r>
              <a:rPr lang="en-US" altLang="es-MX" sz="2400" i="1" smtClean="0"/>
              <a:t>demo.c banco.c</a:t>
            </a:r>
            <a:endParaRPr lang="en-US" altLang="es-MX" sz="2400" smtClean="0"/>
          </a:p>
          <a:p>
            <a:pPr marL="388938" indent="-388938"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ls [Ee]*</a:t>
            </a:r>
            <a:br>
              <a:rPr lang="en-US" altLang="es-MX" sz="2400" smtClean="0"/>
            </a:br>
            <a:r>
              <a:rPr lang="en-US" altLang="es-MX" sz="2400" smtClean="0"/>
              <a:t> </a:t>
            </a:r>
            <a:r>
              <a:rPr lang="en-US" altLang="es-MX" sz="2400" i="1" smtClean="0"/>
              <a:t>EjSes1 EjSes2 EjSes12 EjSes10 </a:t>
            </a:r>
          </a:p>
          <a:p>
            <a:pPr marL="388938" indent="-388938">
              <a:buFontTx/>
              <a:buNone/>
            </a:pPr>
            <a:r>
              <a:rPr lang="en-US" altLang="es-MX" sz="2400" i="1" smtClean="0"/>
              <a:t>chen&gt;</a:t>
            </a:r>
            <a:r>
              <a:rPr lang="en-US" altLang="es-MX" sz="2400" smtClean="0"/>
              <a:t>ls EjSes? </a:t>
            </a:r>
            <a:br>
              <a:rPr lang="en-US" altLang="es-MX" sz="2400" smtClean="0"/>
            </a:br>
            <a:r>
              <a:rPr lang="en-US" altLang="es-MX" sz="2400" smtClean="0"/>
              <a:t> </a:t>
            </a:r>
            <a:r>
              <a:rPr lang="en-US" altLang="es-MX" sz="2400" i="1" smtClean="0"/>
              <a:t>EjSes1 EjSes2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body" idx="1"/>
          </p:nvPr>
        </p:nvSpPr>
        <p:spPr>
          <a:xfrm>
            <a:off x="515938" y="1193800"/>
            <a:ext cx="8132762" cy="5145088"/>
          </a:xfrm>
          <a:noFill/>
        </p:spPr>
        <p:txBody>
          <a:bodyPr/>
          <a:lstStyle/>
          <a:p>
            <a:pPr marL="7938" indent="-7938" defTabSz="609600">
              <a:buFontTx/>
              <a:buNone/>
              <a:tabLst>
                <a:tab pos="1619250" algn="l"/>
                <a:tab pos="3429000" algn="l"/>
              </a:tabLst>
            </a:pPr>
            <a:r>
              <a:rPr lang="en-US" altLang="es-MX" sz="2800" smtClean="0"/>
              <a:t>Determinan qué usuarios tienen acceso al archivo y para qué:</a:t>
            </a:r>
            <a:br>
              <a:rPr lang="en-US" altLang="es-MX" sz="2800" smtClean="0"/>
            </a:br>
            <a:endParaRPr lang="en-US" altLang="es-MX" sz="2800" smtClean="0"/>
          </a:p>
          <a:p>
            <a:pPr lvl="1" defTabSz="609600">
              <a:tabLst>
                <a:tab pos="1619250" algn="l"/>
                <a:tab pos="3429000" algn="l"/>
              </a:tabLst>
            </a:pPr>
            <a:r>
              <a:rPr lang="en-US" altLang="es-MX" sz="2800" smtClean="0"/>
              <a:t> Usuarios:</a:t>
            </a:r>
            <a:br>
              <a:rPr lang="en-US" altLang="es-MX" sz="2800" smtClean="0"/>
            </a:br>
            <a:r>
              <a:rPr lang="en-US" altLang="es-MX" sz="2800" smtClean="0"/>
              <a:t>	El propietario del archivo 	(u)</a:t>
            </a:r>
            <a:br>
              <a:rPr lang="en-US" altLang="es-MX" sz="2800" smtClean="0"/>
            </a:br>
            <a:r>
              <a:rPr lang="en-US" altLang="es-MX" sz="2800" smtClean="0"/>
              <a:t>	El grupo al que pertenece 	(g)</a:t>
            </a:r>
            <a:br>
              <a:rPr lang="en-US" altLang="es-MX" sz="2800" smtClean="0"/>
            </a:br>
            <a:r>
              <a:rPr lang="en-US" altLang="es-MX" sz="2800" smtClean="0"/>
              <a:t>	Los demás usuarios		(o)</a:t>
            </a:r>
          </a:p>
          <a:p>
            <a:pPr lvl="1" defTabSz="609600">
              <a:tabLst>
                <a:tab pos="1619250" algn="l"/>
                <a:tab pos="3429000" algn="l"/>
              </a:tabLst>
            </a:pPr>
            <a:r>
              <a:rPr lang="en-US" altLang="es-MX" sz="2800" smtClean="0"/>
              <a:t>Permisos de acceso</a:t>
            </a:r>
            <a:br>
              <a:rPr lang="en-US" altLang="es-MX" sz="2800" smtClean="0"/>
            </a:br>
            <a:r>
              <a:rPr lang="en-US" altLang="es-MX" sz="2800" smtClean="0"/>
              <a:t>	Lectura	(r)</a:t>
            </a:r>
            <a:br>
              <a:rPr lang="en-US" altLang="es-MX" sz="2800" smtClean="0"/>
            </a:br>
            <a:r>
              <a:rPr lang="en-US" altLang="es-MX" sz="2800" smtClean="0"/>
              <a:t>	Escritura 	(w)</a:t>
            </a:r>
            <a:br>
              <a:rPr lang="en-US" altLang="es-MX" sz="2800" smtClean="0"/>
            </a:br>
            <a:r>
              <a:rPr lang="en-US" altLang="es-MX" sz="2800" smtClean="0"/>
              <a:t>	Ejecución	(x)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8874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Permisos de archivos (1)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14388" y="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s-MX" smtClean="0">
                <a:effectLst/>
              </a:rPr>
              <a:t>Permisos de archivos (2)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5000" y="1458913"/>
            <a:ext cx="8385175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endParaRPr lang="en-US" altLang="es-MX" sz="1800">
              <a:effectLst/>
            </a:endParaRPr>
          </a:p>
          <a:p>
            <a:r>
              <a:rPr lang="en-US" altLang="es-MX" sz="1800" i="1">
                <a:effectLst/>
              </a:rPr>
              <a:t>dr wx  r --   r  - -	1	jincera	divcomp	  512	Aug 23	21:30	Otros</a:t>
            </a:r>
            <a:br>
              <a:rPr lang="en-US" altLang="es-MX" sz="1800" i="1">
                <a:effectLst/>
              </a:rPr>
            </a:br>
            <a:r>
              <a:rPr lang="en-US" altLang="es-MX" sz="1800" i="1">
                <a:effectLst/>
              </a:rPr>
              <a:t>- r w - r w-  r w -	2	jincera	divcomp	2324	Aug 12	11:02	ejercicios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2271713" y="2570163"/>
            <a:ext cx="0" cy="3254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278063" y="2901950"/>
            <a:ext cx="10937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543300" y="2686050"/>
            <a:ext cx="4029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1800">
                <a:effectLst/>
              </a:rPr>
              <a:t>Permiso de ejecución/búsqueda para otros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095500" y="2570163"/>
            <a:ext cx="0" cy="6064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2106613" y="3171825"/>
            <a:ext cx="126523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529013" y="2963863"/>
            <a:ext cx="3013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1800">
                <a:effectLst/>
              </a:rPr>
              <a:t>Permiso de escritura para otros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533775" y="3875088"/>
            <a:ext cx="33115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1800">
                <a:effectLst/>
              </a:rPr>
              <a:t>Permiso de escritura para el grupo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3533775" y="4813300"/>
            <a:ext cx="33369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1800">
                <a:effectLst/>
              </a:rPr>
              <a:t>Permiso de escritura para el dueño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530600" y="4205288"/>
            <a:ext cx="31464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1800">
                <a:effectLst/>
              </a:rPr>
              <a:t>Permiso de lectura para el grupo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548063" y="4513263"/>
            <a:ext cx="43529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1800">
                <a:effectLst/>
              </a:rPr>
              <a:t>Permiso de ejecución/búsqueda para el dueño</a:t>
            </a:r>
          </a:p>
        </p:txBody>
      </p:sp>
      <p:grpSp>
        <p:nvGrpSpPr>
          <p:cNvPr id="9230" name="Group 16"/>
          <p:cNvGrpSpPr>
            <a:grpSpLocks/>
          </p:cNvGrpSpPr>
          <p:nvPr/>
        </p:nvGrpSpPr>
        <p:grpSpPr bwMode="auto">
          <a:xfrm>
            <a:off x="3527425" y="3290888"/>
            <a:ext cx="4360863" cy="641350"/>
            <a:chOff x="2222" y="2073"/>
            <a:chExt cx="2747" cy="404"/>
          </a:xfrm>
        </p:grpSpPr>
        <p:sp>
          <p:nvSpPr>
            <p:cNvPr id="9246" name="Rectangle 14"/>
            <p:cNvSpPr>
              <a:spLocks noChangeArrowheads="1"/>
            </p:cNvSpPr>
            <p:nvPr/>
          </p:nvSpPr>
          <p:spPr bwMode="auto">
            <a:xfrm>
              <a:off x="2222" y="2073"/>
              <a:ext cx="17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1800">
                  <a:effectLst/>
                </a:rPr>
                <a:t>Permiso de lectura para otros</a:t>
              </a:r>
            </a:p>
          </p:txBody>
        </p:sp>
        <p:sp>
          <p:nvSpPr>
            <p:cNvPr id="9247" name="Rectangle 15"/>
            <p:cNvSpPr>
              <a:spLocks noChangeArrowheads="1"/>
            </p:cNvSpPr>
            <p:nvPr/>
          </p:nvSpPr>
          <p:spPr bwMode="auto">
            <a:xfrm>
              <a:off x="2243" y="2248"/>
              <a:ext cx="272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1pPr>
              <a:lvl2pPr marL="742950" indent="-285750"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2pPr>
              <a:lvl3pPr marL="1143000" indent="-228600"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3pPr>
              <a:lvl4pPr marL="1600200" indent="-228600"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4pPr>
              <a:lvl5pPr marL="2057400" indent="-228600"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2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1800">
                  <a:effectLst/>
                </a:rPr>
                <a:t>Permiso de ejecución/búsqueda para el grupo</a:t>
              </a:r>
            </a:p>
          </p:txBody>
        </p:sp>
      </p:grpSp>
      <p:sp>
        <p:nvSpPr>
          <p:cNvPr id="9231" name="Rectangle 17"/>
          <p:cNvSpPr>
            <a:spLocks noChangeArrowheads="1"/>
          </p:cNvSpPr>
          <p:nvPr/>
        </p:nvSpPr>
        <p:spPr bwMode="auto">
          <a:xfrm>
            <a:off x="3530600" y="5113338"/>
            <a:ext cx="31718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1800">
                <a:effectLst/>
              </a:rPr>
              <a:t>Permiso de lectura para el dueño</a:t>
            </a: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H="1">
            <a:off x="1903413" y="3497263"/>
            <a:ext cx="148113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 flipH="1">
            <a:off x="1736725" y="3779838"/>
            <a:ext cx="16478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 flipH="1">
            <a:off x="1562100" y="4094163"/>
            <a:ext cx="18224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 flipH="1">
            <a:off x="1385888" y="4421188"/>
            <a:ext cx="199866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H="1">
            <a:off x="1209675" y="4713288"/>
            <a:ext cx="217487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H="1">
            <a:off x="1033463" y="5029200"/>
            <a:ext cx="23510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 flipH="1">
            <a:off x="862013" y="5332413"/>
            <a:ext cx="252253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1909763" y="2570163"/>
            <a:ext cx="0" cy="9334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1743075" y="2570163"/>
            <a:ext cx="0" cy="12080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1568450" y="2570163"/>
            <a:ext cx="0" cy="15176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1392238" y="2570163"/>
            <a:ext cx="0" cy="18446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1216025" y="2570163"/>
            <a:ext cx="0" cy="21367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1039813" y="2570163"/>
            <a:ext cx="0" cy="24526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873125" y="2570163"/>
            <a:ext cx="0" cy="27622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latin typeface="Times New Roman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Comando </a:t>
            </a:r>
            <a:r>
              <a:rPr lang="en-US" i="1" smtClean="0"/>
              <a:t>chmod (1)</a:t>
            </a:r>
          </a:p>
        </p:txBody>
      </p:sp>
      <p:sp>
        <p:nvSpPr>
          <p:cNvPr id="1024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28638" y="1222375"/>
            <a:ext cx="8086725" cy="5010150"/>
          </a:xfrm>
          <a:noFill/>
        </p:spPr>
        <p:txBody>
          <a:bodyPr/>
          <a:lstStyle/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 a= 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----------	1	jincera	divcomp	9316	Aug29	19:21	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ug+wx,o=x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--wx-wx--x	1	jincera	divcomp	9316	Aug29	19:21	notas-al 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a+r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-rwxrwxr-x  1	jincera	divcomp	9316	Aug29	19:21	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o=u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-rwxrwxrwx 1	jincera	divcomp	9316	Aug29	19:21	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chmod g=rw,o-wx notas-al</a:t>
            </a:r>
          </a:p>
          <a:p>
            <a:pPr defTabSz="685800">
              <a:buFontTx/>
              <a:buNone/>
              <a:tabLst>
                <a:tab pos="1428750" algn="l"/>
                <a:tab pos="1814513" algn="l"/>
                <a:tab pos="2671763" algn="l"/>
                <a:tab pos="3429000" algn="l"/>
                <a:tab pos="4000500" algn="l"/>
              </a:tabLst>
            </a:pPr>
            <a:r>
              <a:rPr lang="en-US" altLang="es-MX" sz="2000" i="1" smtClean="0"/>
              <a:t>chen&gt;</a:t>
            </a:r>
            <a:r>
              <a:rPr lang="en-US" altLang="es-MX" sz="2000" smtClean="0"/>
              <a:t>ls -l notas-al</a:t>
            </a:r>
            <a:br>
              <a:rPr lang="en-US" altLang="es-MX" sz="2000" smtClean="0"/>
            </a:br>
            <a:r>
              <a:rPr lang="en-US" altLang="es-MX" sz="2000" i="1" smtClean="0"/>
              <a:t>-rwxrw-r--	1	jincera	divcomp	9316	Aug29	19:21	notas-al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oarings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soaring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charset="0"/>
          </a:defRPr>
        </a:defPPr>
      </a:lstStyle>
    </a:lnDef>
  </a:objectDefaults>
  <a:extraClrSchemeLst>
    <a:extraClrScheme>
      <a:clrScheme name="soaring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c:\projects\pp4eng\common\template\sldshow\soarings.ppt</Template>
  <TotalTime>46315050</TotalTime>
  <Pages>23</Pages>
  <Words>1755</Words>
  <Application>Microsoft Office PowerPoint</Application>
  <PresentationFormat>Presentación en pantalla (4:3)</PresentationFormat>
  <Paragraphs>275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Symbol</vt:lpstr>
      <vt:lpstr>Times New Roman</vt:lpstr>
      <vt:lpstr>Wingdings</vt:lpstr>
      <vt:lpstr>soarings</vt:lpstr>
      <vt:lpstr>Archivos en Linux (Unix)</vt:lpstr>
      <vt:lpstr>Nombres de archivos</vt:lpstr>
      <vt:lpstr>Comando ls -l</vt:lpstr>
      <vt:lpstr>Tipos de Archivos</vt:lpstr>
      <vt:lpstr>Dispositivos en Linux/Unix</vt:lpstr>
      <vt:lpstr>Caracteres comodines</vt:lpstr>
      <vt:lpstr>Permisos de archivos (1)</vt:lpstr>
      <vt:lpstr>Permisos de archivos (2)</vt:lpstr>
      <vt:lpstr>Comando chmod (1)</vt:lpstr>
      <vt:lpstr>Comando chmod (2)</vt:lpstr>
      <vt:lpstr>Comando chown, chgrp</vt:lpstr>
      <vt:lpstr>Comandos para manejo de archivos(1)</vt:lpstr>
      <vt:lpstr>Comando cat</vt:lpstr>
      <vt:lpstr>Comandos pg, more</vt:lpstr>
      <vt:lpstr>Comando mv</vt:lpstr>
      <vt:lpstr>Comando cp</vt:lpstr>
      <vt:lpstr>Comando rm</vt:lpstr>
      <vt:lpstr>Comandos para manejo de archivos(2)</vt:lpstr>
      <vt:lpstr>Comando touch</vt:lpstr>
      <vt:lpstr>Comando file</vt:lpstr>
      <vt:lpstr>Comando cmp</vt:lpstr>
      <vt:lpstr>Comando head</vt:lpstr>
      <vt:lpstr>Comando tail</vt:lpstr>
      <vt:lpstr>Comando umask</vt:lpstr>
    </vt:vector>
  </TitlesOfParts>
  <Manager>DAI</Manager>
  <Company>I.T.A.M.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Archivos y Comandos Básicos en Linux</dc:title>
  <dc:creator>jrrs</dc:creator>
  <cp:keywords>Unix</cp:keywords>
  <cp:lastModifiedBy>JOSE RAMON RIOS SANCHEZ</cp:lastModifiedBy>
  <cp:revision>67</cp:revision>
  <cp:lastPrinted>1998-10-07T20:15:19Z</cp:lastPrinted>
  <dcterms:created xsi:type="dcterms:W3CDTF">1995-09-03T13:11:14Z</dcterms:created>
  <dcterms:modified xsi:type="dcterms:W3CDTF">2020-03-12T17:34:21Z</dcterms:modified>
</cp:coreProperties>
</file>