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  <p:sldMasterId id="2147483684" r:id="rId3"/>
  </p:sldMasterIdLst>
  <p:notesMasterIdLst>
    <p:notesMasterId r:id="rId23"/>
  </p:notesMasterIdLst>
  <p:handoutMasterIdLst>
    <p:handoutMasterId r:id="rId24"/>
  </p:handoutMasterIdLst>
  <p:sldIdLst>
    <p:sldId id="321" r:id="rId4"/>
    <p:sldId id="326" r:id="rId5"/>
    <p:sldId id="319" r:id="rId6"/>
    <p:sldId id="314" r:id="rId7"/>
    <p:sldId id="313" r:id="rId8"/>
    <p:sldId id="317" r:id="rId9"/>
    <p:sldId id="315" r:id="rId10"/>
    <p:sldId id="316" r:id="rId11"/>
    <p:sldId id="308" r:id="rId12"/>
    <p:sldId id="318" r:id="rId13"/>
    <p:sldId id="309" r:id="rId14"/>
    <p:sldId id="310" r:id="rId15"/>
    <p:sldId id="311" r:id="rId16"/>
    <p:sldId id="312" r:id="rId17"/>
    <p:sldId id="256" r:id="rId18"/>
    <p:sldId id="305" r:id="rId19"/>
    <p:sldId id="262" r:id="rId20"/>
    <p:sldId id="264" r:id="rId21"/>
    <p:sldId id="325" r:id="rId22"/>
  </p:sldIdLst>
  <p:sldSz cx="9144000" cy="6858000" type="screen4x3"/>
  <p:notesSz cx="6991350" cy="92821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 userDrawn="1">
          <p15:clr>
            <a:srgbClr val="A4A3A4"/>
          </p15:clr>
        </p15:guide>
        <p15:guide id="2" pos="220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BD289"/>
    <a:srgbClr val="FFD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99" autoAdjust="0"/>
    <p:restoredTop sz="94800" autoAdjust="0"/>
  </p:normalViewPr>
  <p:slideViewPr>
    <p:cSldViewPr snapToGrid="0">
      <p:cViewPr varScale="1">
        <p:scale>
          <a:sx n="83" d="100"/>
          <a:sy n="83" d="100"/>
        </p:scale>
        <p:origin x="102" y="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1962" y="-96"/>
      </p:cViewPr>
      <p:guideLst>
        <p:guide orient="horz" pos="2923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89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60813" y="0"/>
            <a:ext cx="30289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0C641-548E-4469-A743-06579C13E711}" type="datetimeFigureOut">
              <a:rPr lang="es-MX" smtClean="0"/>
              <a:t>16/04/2020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16975"/>
            <a:ext cx="30289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60813" y="8816975"/>
            <a:ext cx="30289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B4408-5418-49E7-B005-CDB219552E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3360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1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4" y="4408488"/>
            <a:ext cx="512762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4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1" y="8818564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91FC31D5-0001-4262-A754-5593D17D6B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01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FC31D5-0001-4262-A754-5593D17D6BB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0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127249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89873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319838" y="495300"/>
            <a:ext cx="1757362" cy="5343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047750" y="495300"/>
            <a:ext cx="5119688" cy="5343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396779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A3D427F1-E420-4DD1-ACB3-8C0A46C08C46}" type="datetime1">
              <a:rPr lang="es-MX"/>
              <a:pPr>
                <a:defRPr/>
              </a:pPr>
              <a:t>16/04/2020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62EAAF1B-00F4-4130-BC03-65A55069F349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2483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9FF6E9E-AF54-4A87-987C-88CF9E86CD8D}" type="datetime1">
              <a:rPr lang="es-MX"/>
              <a:pPr>
                <a:defRPr/>
              </a:pPr>
              <a:t>16/04/2020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0"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9426787-8937-4C7E-B32A-B196E71BBFE1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2756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D62F3FA2-21B7-4DC3-AA84-AE54CD7ECAED}" type="datetime1">
              <a:rPr lang="es-MX"/>
              <a:pPr>
                <a:defRPr/>
              </a:pPr>
              <a:t>16/04/2020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3AB17DF5-2E45-4AE8-B3E9-F9B4B127733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2865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E77A4401-BBAD-4C1D-958F-85517A48C1A6}" type="datetime1">
              <a:rPr lang="es-MX"/>
              <a:pPr>
                <a:defRPr/>
              </a:pPr>
              <a:t>16/04/2020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35CFD41A-0754-4EED-BC03-1AF56B79A62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3943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6518DF9E-FFCD-4D58-AFF0-0116722ADDA8}" type="datetime1">
              <a:rPr lang="es-MX"/>
              <a:pPr>
                <a:defRPr/>
              </a:pPr>
              <a:t>16/04/2020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03B52325-1CB2-4CA1-A685-0C63116E486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1543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EB34DE76-93C2-47D0-8683-3A6171CAB78F}" type="datetime1">
              <a:rPr lang="es-MX"/>
              <a:pPr>
                <a:defRPr/>
              </a:pPr>
              <a:t>16/04/2020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DC6AB1F7-C324-4E01-83B5-1289DE9F427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63220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A156C381-F93F-4D94-89CF-C88266323F20}" type="datetime1">
              <a:rPr lang="es-MX"/>
              <a:pPr>
                <a:defRPr/>
              </a:pPr>
              <a:t>16/04/2020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DE55DDD-2A81-4D7C-82E1-888057F80EE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4672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47B1104A-776C-4E41-8281-49E8FE25415A}" type="datetime1">
              <a:rPr lang="es-MX"/>
              <a:pPr>
                <a:defRPr/>
              </a:pPr>
              <a:t>16/04/2020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F287833E-93F2-433D-A335-1E6C9D559E9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091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1246314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06C9848-1918-4156-988B-D8756DE0ECA3}" type="datetime1">
              <a:rPr lang="es-MX"/>
              <a:pPr>
                <a:defRPr/>
              </a:pPr>
              <a:t>16/04/2020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50FC785E-71D5-408F-8061-62C4CBB9E29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8345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6BC1A11-A367-4EE3-9D2F-AB4D4D7B328B}" type="datetime1">
              <a:rPr lang="es-MX"/>
              <a:pPr>
                <a:defRPr/>
              </a:pPr>
              <a:t>16/04/2020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83EC9F9-A680-4F86-B0EB-B8C1397CD31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2682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2FDFD96-D761-4CA8-A049-91397E596828}" type="datetime1">
              <a:rPr lang="es-MX"/>
              <a:pPr>
                <a:defRPr/>
              </a:pPr>
              <a:t>16/04/2020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5AE3364-0AE7-4E3B-AE1B-E4B589901EB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195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23958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800276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152303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8013" y="2057400"/>
            <a:ext cx="3887787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87788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309230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80207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676191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7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9463684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088234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871896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458329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4788" y="76200"/>
            <a:ext cx="1981200" cy="44259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8013" y="76200"/>
            <a:ext cx="5794375" cy="44259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0214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47750" y="1724025"/>
            <a:ext cx="3438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38675" y="1724025"/>
            <a:ext cx="3438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4579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65130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86397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69495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128872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8416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684213" y="342900"/>
            <a:ext cx="7831137" cy="685800"/>
          </a:xfrm>
          <a:prstGeom prst="rect">
            <a:avLst/>
          </a:prstGeom>
          <a:solidFill>
            <a:srgbClr val="FBD28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endParaRPr lang="es-MX" altLang="es-MX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62050" y="495300"/>
            <a:ext cx="688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7750" y="1724025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text styles</a:t>
            </a:r>
          </a:p>
          <a:p>
            <a:pPr lvl="1"/>
            <a:r>
              <a:rPr lang="en-US" altLang="es-MX"/>
              <a:t>Second level</a:t>
            </a:r>
          </a:p>
          <a:p>
            <a:pPr lvl="2"/>
            <a:r>
              <a:rPr lang="en-US" altLang="es-MX"/>
              <a:t>Third level</a:t>
            </a:r>
          </a:p>
          <a:p>
            <a:pPr lvl="3"/>
            <a:r>
              <a:rPr lang="en-US" altLang="es-MX"/>
              <a:t>Fourth level</a:t>
            </a:r>
          </a:p>
          <a:p>
            <a:pPr lvl="4"/>
            <a:r>
              <a:rPr lang="en-US" altLang="es-MX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6248400" y="6537325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en-US" altLang="es-MX" sz="1000"/>
              <a:t>Sistemas Operativos</a:t>
            </a:r>
            <a:r>
              <a:rPr lang="en-US" altLang="es-MX" sz="1400">
                <a:latin typeface="Times New Roman" charset="0"/>
              </a:rPr>
              <a:t> </a:t>
            </a:r>
          </a:p>
        </p:txBody>
      </p:sp>
      <p:sp>
        <p:nvSpPr>
          <p:cNvPr id="1031" name="AutoShape 9"/>
          <p:cNvSpPr>
            <a:spLocks noChangeArrowheads="1"/>
          </p:cNvSpPr>
          <p:nvPr/>
        </p:nvSpPr>
        <p:spPr bwMode="auto">
          <a:xfrm>
            <a:off x="120650" y="95250"/>
            <a:ext cx="8909050" cy="6448425"/>
          </a:xfrm>
          <a:prstGeom prst="roundRect">
            <a:avLst>
              <a:gd name="adj" fmla="val 17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endParaRPr lang="es-MX" altLang="es-MX"/>
          </a:p>
        </p:txBody>
      </p:sp>
      <p:sp>
        <p:nvSpPr>
          <p:cNvPr id="1032" name="Text Box 10"/>
          <p:cNvSpPr txBox="1">
            <a:spLocks noChangeArrowheads="1"/>
          </p:cNvSpPr>
          <p:nvPr/>
        </p:nvSpPr>
        <p:spPr bwMode="auto">
          <a:xfrm>
            <a:off x="4087813" y="6583363"/>
            <a:ext cx="5127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/>
              <a:t>6.</a:t>
            </a:r>
            <a:fld id="{32F79748-CA98-4B0E-B29F-CEDE997A211C}" type="slidenum">
              <a:rPr lang="en-US" sz="1000" smtClean="0"/>
              <a:pPr>
                <a:spcBef>
                  <a:spcPct val="50000"/>
                </a:spcBef>
                <a:defRPr/>
              </a:pPr>
              <a:t>‹Nº›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SzPct val="14000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5000"/>
        <a:buFont typeface="Monotype Sorts" pitchFamily="2" charset="2"/>
        <a:buChar char="T"/>
        <a:defRPr 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2051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  <a:endParaRPr lang="es-MX" alt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A63BB87-4CC6-48D7-ABCF-CC02F912F19E}" type="datetime1">
              <a:rPr lang="es-MX"/>
              <a:pPr>
                <a:defRPr/>
              </a:pPr>
              <a:t>16/04/2020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1578624D-7CAD-479B-9EC6-33A5F2737AB9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635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313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defRPr/>
            </a:pPr>
            <a:endParaRPr lang="es-ES" altLang="es-MX">
              <a:solidFill>
                <a:srgbClr val="FFFFFF"/>
              </a:solidFill>
            </a:endParaRPr>
          </a:p>
        </p:txBody>
      </p:sp>
      <p:sp>
        <p:nvSpPr>
          <p:cNvPr id="1028" name="AutoShape 3"/>
          <p:cNvSpPr>
            <a:spLocks noChangeArrowheads="1"/>
          </p:cNvSpPr>
          <p:nvPr/>
        </p:nvSpPr>
        <p:spPr bwMode="auto">
          <a:xfrm>
            <a:off x="127000" y="107950"/>
            <a:ext cx="8890000" cy="6623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defRPr/>
            </a:pPr>
            <a:endParaRPr lang="es-ES" altLang="es-MX">
              <a:solidFill>
                <a:srgbClr val="FFFFFF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title style</a:t>
            </a:r>
          </a:p>
        </p:txBody>
      </p:sp>
      <p:sp>
        <p:nvSpPr>
          <p:cNvPr id="1030" name="AutoShap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2057400"/>
            <a:ext cx="7927975" cy="2444750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MX"/>
              <a:t>Click to edit Master text styles</a:t>
            </a:r>
          </a:p>
          <a:p>
            <a:pPr lvl="1"/>
            <a:r>
              <a:rPr lang="en-US" altLang="es-MX"/>
              <a:t>Second Level</a:t>
            </a:r>
          </a:p>
          <a:p>
            <a:pPr lvl="2"/>
            <a:r>
              <a:rPr lang="en-US" altLang="es-MX"/>
              <a:t>Third Level</a:t>
            </a:r>
          </a:p>
          <a:p>
            <a:pPr lvl="3"/>
            <a:r>
              <a:rPr lang="en-US" altLang="es-MX"/>
              <a:t>Fourth Level</a:t>
            </a:r>
          </a:p>
          <a:p>
            <a:pPr lvl="4"/>
            <a:r>
              <a:rPr lang="en-US" altLang="es-MX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7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9pPr>
    </p:titleStyle>
    <p:bodyStyle>
      <a:lvl1pPr marL="293688" indent="-293688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3600">
          <a:solidFill>
            <a:schemeClr val="bg2"/>
          </a:solidFill>
          <a:latin typeface="+mn-lt"/>
          <a:ea typeface="+mn-ea"/>
          <a:cs typeface="+mn-cs"/>
        </a:defRPr>
      </a:lvl1pPr>
      <a:lvl2pPr marL="857250" indent="-373063" algn="l" rtl="0" eaLnBrk="0" fontAlgn="base" hangingPunct="0">
        <a:spcBef>
          <a:spcPct val="0"/>
        </a:spcBef>
        <a:spcAft>
          <a:spcPct val="0"/>
        </a:spcAft>
        <a:buSzPct val="100000"/>
        <a:buChar char="»"/>
        <a:defRPr sz="3200">
          <a:solidFill>
            <a:schemeClr val="bg2"/>
          </a:solidFill>
          <a:latin typeface="+mn-lt"/>
        </a:defRPr>
      </a:lvl2pPr>
      <a:lvl3pPr marL="1181100" indent="-381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800">
          <a:solidFill>
            <a:schemeClr val="bg2"/>
          </a:solidFill>
          <a:latin typeface="+mn-lt"/>
        </a:defRPr>
      </a:lvl3pPr>
      <a:lvl4pPr marL="1371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5pPr>
      <a:lvl6pPr marL="22860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6pPr>
      <a:lvl7pPr marL="27432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7pPr>
      <a:lvl8pPr marL="32004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8pPr>
      <a:lvl9pPr marL="3657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ctr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MX" altLang="es-MX"/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dirty="0"/>
              <a:t>SO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dirty="0"/>
              <a:t>E – M  2020</a:t>
            </a:r>
          </a:p>
        </p:txBody>
      </p:sp>
      <p:sp>
        <p:nvSpPr>
          <p:cNvPr id="14340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396C4C-8FE6-492C-AD7A-AD2825C33FA0}" type="slidenum">
              <a:rPr lang="es-MX" altLang="es-MX" sz="12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s-MX" altLang="es-MX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341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200">
                <a:solidFill>
                  <a:srgbClr val="000000"/>
                </a:solidFill>
                <a:latin typeface="Times New Roman" charset="0"/>
              </a:rPr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106713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dirty="0"/>
              <a:t>SCHEDULING ALGORITHMS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330325"/>
            <a:ext cx="7880350" cy="4981575"/>
          </a:xfrm>
        </p:spPr>
        <p:txBody>
          <a:bodyPr/>
          <a:lstStyle/>
          <a:p>
            <a:r>
              <a:rPr lang="en-US" altLang="es-MX" b="1" i="1" dirty="0"/>
              <a:t>Non-preemptive algorithms</a:t>
            </a:r>
            <a:r>
              <a:rPr lang="en-US" altLang="es-MX" dirty="0"/>
              <a:t>:</a:t>
            </a:r>
          </a:p>
          <a:p>
            <a:pPr lvl="1"/>
            <a:r>
              <a:rPr lang="en-US" altLang="es-MX" dirty="0"/>
              <a:t>Switching states</a:t>
            </a:r>
          </a:p>
          <a:p>
            <a:pPr lvl="2"/>
            <a:r>
              <a:rPr lang="en-US" altLang="es-MX" dirty="0"/>
              <a:t>READY--&gt;RUNNING--&gt;WAITING--&gt;READY</a:t>
            </a:r>
          </a:p>
          <a:p>
            <a:pPr lvl="2"/>
            <a:r>
              <a:rPr lang="en-US" altLang="es-MX" dirty="0"/>
              <a:t>READY--&gt;RUNNING--&gt;TERMINATED</a:t>
            </a:r>
          </a:p>
          <a:p>
            <a:pPr lvl="1"/>
            <a:r>
              <a:rPr lang="en-US" altLang="es-MX" dirty="0"/>
              <a:t>First-Come, First-Served (</a:t>
            </a:r>
            <a:r>
              <a:rPr lang="en-US" altLang="es-MX" dirty="0">
                <a:solidFill>
                  <a:srgbClr val="FF0000"/>
                </a:solidFill>
              </a:rPr>
              <a:t>FCFS</a:t>
            </a:r>
            <a:r>
              <a:rPr lang="en-US" altLang="es-MX" dirty="0"/>
              <a:t>)</a:t>
            </a:r>
          </a:p>
          <a:p>
            <a:pPr lvl="1"/>
            <a:r>
              <a:rPr lang="en-US" altLang="es-MX" dirty="0"/>
              <a:t>Shortest-Job-First (</a:t>
            </a:r>
            <a:r>
              <a:rPr lang="en-US" altLang="es-MX" dirty="0">
                <a:solidFill>
                  <a:srgbClr val="FF0000"/>
                </a:solidFill>
              </a:rPr>
              <a:t>SJF</a:t>
            </a:r>
            <a:r>
              <a:rPr lang="en-US" altLang="es-MX" dirty="0"/>
              <a:t>)</a:t>
            </a:r>
          </a:p>
          <a:p>
            <a:r>
              <a:rPr lang="en-US" altLang="es-MX" b="1" i="1" dirty="0"/>
              <a:t>Preemptive algorithms </a:t>
            </a:r>
            <a:r>
              <a:rPr lang="en-US" altLang="es-MX" dirty="0"/>
              <a:t>(</a:t>
            </a:r>
            <a:r>
              <a:rPr lang="en-US" altLang="es-MX" sz="1600" dirty="0"/>
              <a:t>time sharing</a:t>
            </a:r>
            <a:r>
              <a:rPr lang="en-US" altLang="es-MX" dirty="0"/>
              <a:t>):</a:t>
            </a:r>
          </a:p>
          <a:p>
            <a:pPr lvl="1"/>
            <a:r>
              <a:rPr lang="en-US" altLang="es-MX" dirty="0"/>
              <a:t>Switching states</a:t>
            </a:r>
          </a:p>
          <a:p>
            <a:pPr lvl="2"/>
            <a:r>
              <a:rPr lang="en-US" altLang="es-MX" dirty="0"/>
              <a:t>READY--&gt;RUNNING--&gt;READY</a:t>
            </a:r>
          </a:p>
          <a:p>
            <a:pPr lvl="2"/>
            <a:r>
              <a:rPr lang="en-US" altLang="es-MX" dirty="0"/>
              <a:t>READY--&gt;RUNNING--&gt;WAITING--&gt;READY</a:t>
            </a:r>
          </a:p>
          <a:p>
            <a:pPr lvl="2"/>
            <a:r>
              <a:rPr lang="en-US" altLang="es-MX" dirty="0"/>
              <a:t>READY--&gt;RUNNING--&gt;TERMINATED</a:t>
            </a:r>
          </a:p>
          <a:p>
            <a:pPr lvl="1"/>
            <a:r>
              <a:rPr lang="en-US" altLang="es-MX" dirty="0"/>
              <a:t>Shortest-Remaining-Time-First (</a:t>
            </a:r>
            <a:r>
              <a:rPr lang="en-US" altLang="es-MX" dirty="0">
                <a:solidFill>
                  <a:srgbClr val="FF0000"/>
                </a:solidFill>
              </a:rPr>
              <a:t>SRTF</a:t>
            </a:r>
            <a:r>
              <a:rPr lang="en-US" altLang="es-MX" dirty="0"/>
              <a:t>)</a:t>
            </a:r>
          </a:p>
          <a:p>
            <a:pPr lvl="1"/>
            <a:r>
              <a:rPr lang="en-US" altLang="es-MX" sz="1600" b="1" dirty="0"/>
              <a:t>Round-Robin</a:t>
            </a:r>
            <a:r>
              <a:rPr lang="en-US" altLang="es-MX" dirty="0"/>
              <a:t> (</a:t>
            </a:r>
            <a:r>
              <a:rPr lang="en-US" altLang="es-MX" dirty="0">
                <a:solidFill>
                  <a:srgbClr val="FF0000"/>
                </a:solidFill>
              </a:rPr>
              <a:t>RR</a:t>
            </a:r>
            <a:r>
              <a:rPr lang="en-US" altLang="es-MX" dirty="0"/>
              <a:t>)</a:t>
            </a:r>
          </a:p>
          <a:p>
            <a:pPr lvl="2"/>
            <a:endParaRPr lang="en-US" alt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SCHEDULING ALGORITHMS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330325"/>
            <a:ext cx="7880350" cy="4508500"/>
          </a:xfrm>
        </p:spPr>
        <p:txBody>
          <a:bodyPr/>
          <a:lstStyle/>
          <a:p>
            <a:r>
              <a:rPr lang="en-US" altLang="es-MX" b="1" i="1"/>
              <a:t>Non-preemptive </a:t>
            </a:r>
            <a:r>
              <a:rPr lang="en-US" altLang="es-MX"/>
              <a:t>:</a:t>
            </a:r>
          </a:p>
          <a:p>
            <a:pPr lvl="1"/>
            <a:r>
              <a:rPr lang="en-US" altLang="es-MX"/>
              <a:t>What’s going on with a CPU Burst while is in </a:t>
            </a:r>
            <a:r>
              <a:rPr lang="en-US" altLang="es-MX" i="1"/>
              <a:t>Running</a:t>
            </a:r>
            <a:r>
              <a:rPr lang="en-US" altLang="es-MX"/>
              <a:t>?  _______</a:t>
            </a:r>
          </a:p>
          <a:p>
            <a:pPr lvl="1"/>
            <a:endParaRPr lang="en-US" altLang="es-MX"/>
          </a:p>
          <a:p>
            <a:pPr lvl="1"/>
            <a:endParaRPr lang="en-US" altLang="es-MX"/>
          </a:p>
          <a:p>
            <a:r>
              <a:rPr lang="en-US" altLang="es-MX" b="1" i="1"/>
              <a:t>Preemptive</a:t>
            </a:r>
            <a:r>
              <a:rPr lang="en-US" altLang="es-MX"/>
              <a:t>:</a:t>
            </a:r>
          </a:p>
          <a:p>
            <a:pPr lvl="1"/>
            <a:r>
              <a:rPr lang="en-US" altLang="es-MX"/>
              <a:t>What’s going on with a CPU Burst while is in </a:t>
            </a:r>
            <a:r>
              <a:rPr lang="en-US" altLang="es-MX" i="1"/>
              <a:t>Running</a:t>
            </a:r>
            <a:r>
              <a:rPr lang="en-US" altLang="es-MX"/>
              <a:t>?  _______</a:t>
            </a:r>
          </a:p>
          <a:p>
            <a:pPr lvl="1"/>
            <a:endParaRPr lang="en-US" altLang="es-MX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Scheduling Criteria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724024"/>
            <a:ext cx="7029450" cy="4432935"/>
          </a:xfrm>
        </p:spPr>
        <p:txBody>
          <a:bodyPr/>
          <a:lstStyle/>
          <a:p>
            <a:pPr>
              <a:buFontTx/>
              <a:buNone/>
            </a:pPr>
            <a:endParaRPr lang="en-US" altLang="es-MX" dirty="0"/>
          </a:p>
          <a:p>
            <a:pPr>
              <a:buFontTx/>
              <a:buNone/>
            </a:pPr>
            <a:r>
              <a:rPr lang="en-US" altLang="es-MX" dirty="0"/>
              <a:t>   Different </a:t>
            </a:r>
            <a:r>
              <a:rPr lang="en-US" altLang="es-MX" i="1" dirty="0"/>
              <a:t>CPU scheduling</a:t>
            </a:r>
            <a:r>
              <a:rPr lang="en-US" altLang="es-MX" dirty="0"/>
              <a:t> algorithms, have different behavior and performance. The criteria used for comparing these algorithms include:</a:t>
            </a:r>
          </a:p>
          <a:p>
            <a:r>
              <a:rPr lang="en-US" altLang="es-MX" b="1" i="1" dirty="0"/>
              <a:t>CPU utilization</a:t>
            </a:r>
            <a:r>
              <a:rPr lang="en-US" altLang="es-MX" dirty="0"/>
              <a:t> </a:t>
            </a:r>
          </a:p>
          <a:p>
            <a:r>
              <a:rPr lang="en-US" altLang="es-MX" b="1" i="1" dirty="0"/>
              <a:t>Throughput</a:t>
            </a:r>
            <a:r>
              <a:rPr lang="en-US" altLang="es-MX" dirty="0"/>
              <a:t> </a:t>
            </a:r>
          </a:p>
          <a:p>
            <a:r>
              <a:rPr lang="en-US" altLang="es-MX" b="1" i="1" dirty="0"/>
              <a:t>Waiting time</a:t>
            </a:r>
            <a:r>
              <a:rPr lang="en-US" altLang="es-MX" dirty="0"/>
              <a:t> </a:t>
            </a:r>
          </a:p>
          <a:p>
            <a:r>
              <a:rPr lang="en-US" altLang="es-MX" b="1" i="1" dirty="0"/>
              <a:t>Turnaround time</a:t>
            </a:r>
            <a:r>
              <a:rPr lang="en-US" altLang="es-MX" dirty="0"/>
              <a:t> </a:t>
            </a:r>
          </a:p>
          <a:p>
            <a:r>
              <a:rPr lang="en-US" altLang="es-MX" b="1" i="1" dirty="0"/>
              <a:t>Response time</a:t>
            </a:r>
          </a:p>
          <a:p>
            <a:r>
              <a:rPr lang="en-US" altLang="es-MX" b="1" i="1" dirty="0"/>
              <a:t>Fairness</a:t>
            </a:r>
          </a:p>
          <a:p>
            <a:r>
              <a:rPr lang="en-US" altLang="es-MX" b="1" i="1" dirty="0"/>
              <a:t>Service time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Scheduling Criteria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0" y="1257300"/>
            <a:ext cx="7689850" cy="5086350"/>
          </a:xfrm>
        </p:spPr>
        <p:txBody>
          <a:bodyPr/>
          <a:lstStyle/>
          <a:p>
            <a:pPr>
              <a:defRPr/>
            </a:pPr>
            <a:r>
              <a:rPr lang="en-US" b="1" i="1" dirty="0">
                <a:solidFill>
                  <a:srgbClr val="FF0000"/>
                </a:solidFill>
              </a:rPr>
              <a:t>CPU utilization</a:t>
            </a:r>
            <a:r>
              <a:rPr lang="en-US" dirty="0"/>
              <a:t> – keep the CPU as busy as possible - Should range from 50% (lightly loaded system) to 90% for a heavily used system.</a:t>
            </a:r>
          </a:p>
          <a:p>
            <a:pPr>
              <a:defRPr/>
            </a:pPr>
            <a:r>
              <a:rPr lang="en-US" b="1" i="1" dirty="0">
                <a:solidFill>
                  <a:srgbClr val="FF0000"/>
                </a:solidFill>
              </a:rPr>
              <a:t>Throughput</a:t>
            </a:r>
            <a:r>
              <a:rPr lang="en-US" dirty="0"/>
              <a:t> – # of processes that complete their execution per time unit - This may be 1 process/hour for long jobs; or 10 processes/second, for short transactions.</a:t>
            </a:r>
          </a:p>
          <a:p>
            <a:pPr>
              <a:defRPr/>
            </a:pPr>
            <a:r>
              <a:rPr lang="en-US" b="1" i="1" dirty="0">
                <a:solidFill>
                  <a:srgbClr val="FF0000"/>
                </a:solidFill>
              </a:rPr>
              <a:t>Waiting time</a:t>
            </a:r>
            <a:r>
              <a:rPr lang="en-US" dirty="0"/>
              <a:t> – amount of time a process spends waiting in the READY queue.</a:t>
            </a:r>
          </a:p>
          <a:p>
            <a:pPr>
              <a:defRPr/>
            </a:pPr>
            <a:r>
              <a:rPr lang="en-US" b="1" i="1" dirty="0">
                <a:solidFill>
                  <a:srgbClr val="FF0000"/>
                </a:solidFill>
              </a:rPr>
              <a:t>Turnaround time</a:t>
            </a:r>
            <a:r>
              <a:rPr lang="en-US" dirty="0"/>
              <a:t> – amount of time spent in executing a particular process - i.e.  The sum of the periods spent waiting to get into memory + waiting in the READY queue + executing on the CPU (RUNNING) + doing I/O (WAITING).</a:t>
            </a:r>
          </a:p>
          <a:p>
            <a:pPr>
              <a:defRPr/>
            </a:pPr>
            <a:r>
              <a:rPr lang="en-US" b="1" i="1" dirty="0">
                <a:solidFill>
                  <a:srgbClr val="FF0000"/>
                </a:solidFill>
              </a:rPr>
              <a:t>Response time</a:t>
            </a:r>
            <a:r>
              <a:rPr lang="en-US" dirty="0"/>
              <a:t> – amount of time it takes from, when a request was submitted until the first response is produced.</a:t>
            </a:r>
          </a:p>
          <a:p>
            <a:pPr>
              <a:defRPr/>
            </a:pPr>
            <a:r>
              <a:rPr lang="en-US" b="1" i="1" dirty="0">
                <a:solidFill>
                  <a:srgbClr val="FF0000"/>
                </a:solidFill>
              </a:rPr>
              <a:t>Fairness</a:t>
            </a:r>
            <a:r>
              <a:rPr lang="en-US" dirty="0"/>
              <a:t> – each process should have a fair share of the CPU.</a:t>
            </a:r>
          </a:p>
          <a:p>
            <a:pPr>
              <a:defRPr/>
            </a:pPr>
            <a:r>
              <a:rPr lang="en-US" b="1" i="1" dirty="0">
                <a:solidFill>
                  <a:srgbClr val="0070C0"/>
                </a:solidFill>
              </a:rPr>
              <a:t>Service time</a:t>
            </a:r>
            <a:r>
              <a:rPr lang="en-US" dirty="0"/>
              <a:t> – CPU execution time (RUNNING).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Optimization Criteria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 i="1" dirty="0"/>
              <a:t>Max</a:t>
            </a:r>
            <a:r>
              <a:rPr lang="en-US" altLang="es-MX" dirty="0"/>
              <a:t> CPU utilization</a:t>
            </a:r>
          </a:p>
          <a:p>
            <a:r>
              <a:rPr lang="en-US" altLang="es-MX" i="1" dirty="0"/>
              <a:t>Max</a:t>
            </a:r>
            <a:r>
              <a:rPr lang="en-US" altLang="es-MX" dirty="0"/>
              <a:t> throughput</a:t>
            </a:r>
          </a:p>
          <a:p>
            <a:r>
              <a:rPr lang="en-US" altLang="es-MX" i="1" dirty="0"/>
              <a:t>Min</a:t>
            </a:r>
            <a:r>
              <a:rPr lang="en-US" altLang="es-MX" dirty="0"/>
              <a:t> waiting time </a:t>
            </a:r>
          </a:p>
          <a:p>
            <a:r>
              <a:rPr lang="en-US" altLang="es-MX" i="1" dirty="0"/>
              <a:t>Min</a:t>
            </a:r>
            <a:r>
              <a:rPr lang="en-US" altLang="es-MX" dirty="0"/>
              <a:t> turnaround time </a:t>
            </a:r>
          </a:p>
          <a:p>
            <a:r>
              <a:rPr lang="en-US" altLang="es-MX" i="1" dirty="0"/>
              <a:t>Min</a:t>
            </a:r>
            <a:r>
              <a:rPr lang="en-US" altLang="es-MX" dirty="0"/>
              <a:t> response time</a:t>
            </a:r>
          </a:p>
          <a:p>
            <a:r>
              <a:rPr lang="en-US" altLang="es-MX" i="1" dirty="0"/>
              <a:t>Max</a:t>
            </a:r>
            <a:r>
              <a:rPr lang="en-US" altLang="es-MX" dirty="0"/>
              <a:t> fairness</a:t>
            </a:r>
          </a:p>
          <a:p>
            <a:endParaRPr lang="en-US" altLang="es-MX" dirty="0"/>
          </a:p>
          <a:p>
            <a:r>
              <a:rPr lang="en-US" altLang="es-MX" dirty="0"/>
              <a:t>____ Service time?</a:t>
            </a:r>
          </a:p>
          <a:p>
            <a:endParaRPr lang="en-US" altLang="es-MX" dirty="0"/>
          </a:p>
          <a:p>
            <a:endParaRPr lang="en-US" altLang="es-MX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Process Scheduling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s-ES_tradnl" altLang="es-MX" sz="2400"/>
              <a:t>PLANIFICACION DE LOS PROCESOS</a:t>
            </a:r>
          </a:p>
          <a:p>
            <a:pPr algn="ctr">
              <a:buFontTx/>
              <a:buNone/>
            </a:pPr>
            <a:r>
              <a:rPr lang="es-ES_tradnl" altLang="es-MX" sz="2400"/>
              <a:t>(Non-preemptive algorithms)</a:t>
            </a:r>
            <a:endParaRPr lang="en-US" altLang="es-MX" sz="2400"/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1689100" y="3568700"/>
            <a:ext cx="508000" cy="292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new</a:t>
            </a:r>
            <a:endParaRPr lang="es-ES" altLang="es-MX"/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2882900" y="3505200"/>
            <a:ext cx="977900" cy="406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ready</a:t>
            </a:r>
            <a:endParaRPr lang="es-ES" altLang="es-MX"/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4521200" y="34798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running</a:t>
            </a:r>
            <a:endParaRPr lang="es-ES" altLang="es-MX"/>
          </a:p>
        </p:txBody>
      </p:sp>
      <p:sp>
        <p:nvSpPr>
          <p:cNvPr id="14344" name="Oval 7"/>
          <p:cNvSpPr>
            <a:spLocks noChangeArrowheads="1"/>
          </p:cNvSpPr>
          <p:nvPr/>
        </p:nvSpPr>
        <p:spPr bwMode="auto">
          <a:xfrm>
            <a:off x="6388100" y="3467100"/>
            <a:ext cx="1130300" cy="469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terminates</a:t>
            </a:r>
            <a:endParaRPr lang="es-ES" altLang="es-MX"/>
          </a:p>
        </p:txBody>
      </p:sp>
      <p:sp>
        <p:nvSpPr>
          <p:cNvPr id="14345" name="Oval 8"/>
          <p:cNvSpPr>
            <a:spLocks noChangeArrowheads="1"/>
          </p:cNvSpPr>
          <p:nvPr/>
        </p:nvSpPr>
        <p:spPr bwMode="auto">
          <a:xfrm>
            <a:off x="3848100" y="41148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waiting</a:t>
            </a:r>
            <a:endParaRPr lang="es-ES" altLang="es-MX"/>
          </a:p>
        </p:txBody>
      </p:sp>
      <p:cxnSp>
        <p:nvCxnSpPr>
          <p:cNvPr id="14346" name="AutoShape 10"/>
          <p:cNvCxnSpPr>
            <a:cxnSpLocks noChangeShapeType="1"/>
            <a:stCxn id="14342" idx="6"/>
            <a:endCxn id="14343" idx="2"/>
          </p:cNvCxnSpPr>
          <p:nvPr/>
        </p:nvCxnSpPr>
        <p:spPr bwMode="auto">
          <a:xfrm flipV="1">
            <a:off x="3860800" y="3689350"/>
            <a:ext cx="660400" cy="19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7" name="AutoShape 11"/>
          <p:cNvCxnSpPr>
            <a:cxnSpLocks noChangeShapeType="1"/>
            <a:stCxn id="14343" idx="6"/>
            <a:endCxn id="14344" idx="2"/>
          </p:cNvCxnSpPr>
          <p:nvPr/>
        </p:nvCxnSpPr>
        <p:spPr bwMode="auto">
          <a:xfrm>
            <a:off x="5499100" y="3689350"/>
            <a:ext cx="8890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AutoShape 12"/>
          <p:cNvCxnSpPr>
            <a:cxnSpLocks noChangeShapeType="1"/>
            <a:stCxn id="14343" idx="4"/>
            <a:endCxn id="14345" idx="6"/>
          </p:cNvCxnSpPr>
          <p:nvPr/>
        </p:nvCxnSpPr>
        <p:spPr bwMode="auto">
          <a:xfrm flipH="1">
            <a:off x="4826000" y="3898900"/>
            <a:ext cx="184150" cy="425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AutoShape 13"/>
          <p:cNvCxnSpPr>
            <a:cxnSpLocks noChangeShapeType="1"/>
            <a:stCxn id="14345" idx="2"/>
            <a:endCxn id="14342" idx="4"/>
          </p:cNvCxnSpPr>
          <p:nvPr/>
        </p:nvCxnSpPr>
        <p:spPr bwMode="auto">
          <a:xfrm flipH="1" flipV="1">
            <a:off x="3371850" y="3911600"/>
            <a:ext cx="476250" cy="4127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AutoShape 14"/>
          <p:cNvCxnSpPr>
            <a:cxnSpLocks noChangeShapeType="1"/>
            <a:stCxn id="14341" idx="6"/>
            <a:endCxn id="14342" idx="2"/>
          </p:cNvCxnSpPr>
          <p:nvPr/>
        </p:nvCxnSpPr>
        <p:spPr bwMode="auto">
          <a:xfrm flipV="1">
            <a:off x="2197100" y="3708400"/>
            <a:ext cx="6858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0" y="495300"/>
            <a:ext cx="7635875" cy="457200"/>
          </a:xfrm>
        </p:spPr>
        <p:txBody>
          <a:bodyPr/>
          <a:lstStyle/>
          <a:p>
            <a:r>
              <a:rPr lang="en-US" altLang="es-MX"/>
              <a:t>First-Come, First-Served (</a:t>
            </a:r>
            <a:r>
              <a:rPr lang="en-US" altLang="es-MX">
                <a:solidFill>
                  <a:srgbClr val="FF0000"/>
                </a:solidFill>
              </a:rPr>
              <a:t>FCFS</a:t>
            </a:r>
            <a:r>
              <a:rPr lang="en-US" altLang="es-MX"/>
              <a:t>) Scheduling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311442"/>
            <a:ext cx="7029450" cy="4680284"/>
          </a:xfrm>
        </p:spPr>
        <p:txBody>
          <a:bodyPr/>
          <a:lstStyle/>
          <a:p>
            <a:r>
              <a:rPr lang="en-US" altLang="es-MX" dirty="0"/>
              <a:t>A non-preemptive algorithm.</a:t>
            </a:r>
          </a:p>
          <a:p>
            <a:r>
              <a:rPr lang="en-US" altLang="es-MX" dirty="0"/>
              <a:t>First-Input, First-Output (FIFO) READY queue.</a:t>
            </a:r>
          </a:p>
          <a:p>
            <a:pPr lvl="1"/>
            <a:r>
              <a:rPr lang="en-US" altLang="es-MX" dirty="0"/>
              <a:t>The process coming into READY queue goes to the last place (younger).</a:t>
            </a:r>
          </a:p>
          <a:p>
            <a:pPr lvl="1"/>
            <a:r>
              <a:rPr lang="en-US" altLang="es-MX" dirty="0"/>
              <a:t>The process taken from READY queue is the first one (older).</a:t>
            </a:r>
          </a:p>
          <a:p>
            <a:pPr lvl="1"/>
            <a:r>
              <a:rPr lang="en-US" altLang="es-MX" dirty="0"/>
              <a:t>The first process in the READY queue has the highest </a:t>
            </a:r>
            <a:r>
              <a:rPr lang="en-US" altLang="es-MX" i="1" dirty="0"/>
              <a:t>priority</a:t>
            </a:r>
            <a:r>
              <a:rPr lang="en-US" altLang="es-MX" dirty="0"/>
              <a:t>. On the other hand the last process in the queue has the lowest </a:t>
            </a:r>
            <a:r>
              <a:rPr lang="en-US" altLang="es-MX" i="1" dirty="0"/>
              <a:t>priority</a:t>
            </a:r>
            <a:r>
              <a:rPr lang="en-US" altLang="es-MX" dirty="0"/>
              <a:t>.</a:t>
            </a:r>
          </a:p>
          <a:p>
            <a:r>
              <a:rPr lang="en-US" altLang="es-MX" dirty="0"/>
              <a:t>In the </a:t>
            </a:r>
            <a:r>
              <a:rPr lang="en-US" altLang="es-MX" i="1" dirty="0"/>
              <a:t>switching context</a:t>
            </a:r>
            <a:r>
              <a:rPr lang="en-US" altLang="es-MX" dirty="0"/>
              <a:t>, the next process for running is the older</a:t>
            </a:r>
          </a:p>
          <a:p>
            <a:r>
              <a:rPr lang="en-US" altLang="es-MX" dirty="0"/>
              <a:t>The </a:t>
            </a:r>
            <a:r>
              <a:rPr lang="en-US" altLang="es-MX" i="1" dirty="0"/>
              <a:t>average waiting time</a:t>
            </a:r>
            <a:r>
              <a:rPr lang="en-US" altLang="es-MX" dirty="0"/>
              <a:t> (in ready) for FCFS policy is often quite long.</a:t>
            </a:r>
          </a:p>
          <a:p>
            <a:r>
              <a:rPr lang="en-US" altLang="es-MX" dirty="0"/>
              <a:t>Preferred for BATCH processing.</a:t>
            </a:r>
            <a:endParaRPr lang="es-ES" altLang="es-MX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95300"/>
            <a:ext cx="7924800" cy="457200"/>
          </a:xfrm>
        </p:spPr>
        <p:txBody>
          <a:bodyPr/>
          <a:lstStyle/>
          <a:p>
            <a:r>
              <a:rPr lang="en-US" altLang="es-MX"/>
              <a:t>First-Come, First-Served (FCFS) Scheduling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750" y="1724025"/>
            <a:ext cx="7753350" cy="4546600"/>
          </a:xfrm>
        </p:spPr>
        <p:txBody>
          <a:bodyPr/>
          <a:lstStyle/>
          <a:p>
            <a:pPr>
              <a:tabLst>
                <a:tab pos="3032125" algn="ctr"/>
                <a:tab pos="4635500" algn="ctr"/>
              </a:tabLst>
            </a:pPr>
            <a:r>
              <a:rPr lang="en-US" altLang="es-MX"/>
              <a:t>1</a:t>
            </a:r>
            <a:r>
              <a:rPr lang="en-US" altLang="es-MX" baseline="30000"/>
              <a:t>st</a:t>
            </a:r>
            <a:r>
              <a:rPr lang="en-US" altLang="es-MX"/>
              <a:t> exercise:    file     </a:t>
            </a:r>
            <a:r>
              <a:rPr lang="en-US" altLang="es-MX" i="1"/>
              <a:t>FCFS01aS.xls</a:t>
            </a:r>
          </a:p>
          <a:p>
            <a:pPr>
              <a:tabLst>
                <a:tab pos="3032125" algn="ctr"/>
                <a:tab pos="4635500" algn="ctr"/>
              </a:tabLst>
            </a:pPr>
            <a:r>
              <a:rPr lang="en-US" altLang="es-MX"/>
              <a:t>2</a:t>
            </a:r>
            <a:r>
              <a:rPr lang="en-US" altLang="es-MX" baseline="30000"/>
              <a:t>nd</a:t>
            </a:r>
            <a:r>
              <a:rPr lang="en-US" altLang="es-MX"/>
              <a:t> exercise:    file     </a:t>
            </a:r>
            <a:r>
              <a:rPr lang="en-US" altLang="es-MX" i="1"/>
              <a:t>FCFS01b.xls</a:t>
            </a:r>
          </a:p>
          <a:p>
            <a:pPr>
              <a:tabLst>
                <a:tab pos="3032125" algn="ctr"/>
                <a:tab pos="4635500" algn="ctr"/>
              </a:tabLst>
            </a:pPr>
            <a:r>
              <a:rPr lang="en-US" altLang="es-MX"/>
              <a:t>Which exercise is better?    __________ </a:t>
            </a:r>
          </a:p>
          <a:p>
            <a:pPr>
              <a:tabLst>
                <a:tab pos="3032125" algn="ctr"/>
                <a:tab pos="4635500" algn="ctr"/>
              </a:tabLst>
            </a:pPr>
            <a:endParaRPr lang="en-US" altLang="es-MX"/>
          </a:p>
          <a:p>
            <a:pPr>
              <a:tabLst>
                <a:tab pos="3032125" algn="ctr"/>
                <a:tab pos="4635500" algn="ctr"/>
              </a:tabLst>
            </a:pPr>
            <a:r>
              <a:rPr lang="en-US" altLang="es-MX" b="1" i="1">
                <a:solidFill>
                  <a:srgbClr val="FF0000"/>
                </a:solidFill>
              </a:rPr>
              <a:t>Convoy effect</a:t>
            </a:r>
            <a:r>
              <a:rPr lang="en-US" altLang="es-MX"/>
              <a:t> : short process behind long process, results in lower </a:t>
            </a:r>
            <a:r>
              <a:rPr lang="en-US" altLang="es-MX" i="1"/>
              <a:t>CPU utilization</a:t>
            </a:r>
            <a:r>
              <a:rPr lang="en-US" altLang="es-MX"/>
              <a:t>, and long </a:t>
            </a:r>
            <a:r>
              <a:rPr lang="en-US" altLang="es-MX" i="1"/>
              <a:t>waiting</a:t>
            </a:r>
            <a:r>
              <a:rPr lang="en-US" altLang="es-MX"/>
              <a:t> and </a:t>
            </a:r>
            <a:r>
              <a:rPr lang="en-US" altLang="es-MX" i="1"/>
              <a:t>turnaround</a:t>
            </a:r>
            <a:r>
              <a:rPr lang="en-US" altLang="es-MX"/>
              <a:t> times.</a:t>
            </a:r>
          </a:p>
          <a:p>
            <a:pPr>
              <a:tabLst>
                <a:tab pos="3032125" algn="ctr"/>
                <a:tab pos="4635500" algn="ctr"/>
              </a:tabLst>
            </a:pPr>
            <a:endParaRPr lang="en-US" altLang="es-MX"/>
          </a:p>
          <a:p>
            <a:pPr>
              <a:tabLst>
                <a:tab pos="3032125" algn="ctr"/>
                <a:tab pos="4635500" algn="ctr"/>
              </a:tabLst>
            </a:pPr>
            <a:r>
              <a:rPr lang="en-US" altLang="es-MX"/>
              <a:t>3</a:t>
            </a:r>
            <a:r>
              <a:rPr lang="en-US" altLang="es-MX" baseline="30000"/>
              <a:t>rd</a:t>
            </a:r>
            <a:r>
              <a:rPr lang="en-US" altLang="es-MX"/>
              <a:t> exercise:    file     </a:t>
            </a:r>
            <a:r>
              <a:rPr lang="en-US" altLang="es-MX" i="1"/>
              <a:t>FCFS02a.xls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FCFS troubles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s-MX" dirty="0"/>
          </a:p>
          <a:p>
            <a:pPr>
              <a:defRPr/>
            </a:pPr>
            <a:endParaRPr lang="en-US" altLang="es-MX" dirty="0"/>
          </a:p>
          <a:p>
            <a:pPr marL="0" indent="0">
              <a:buFontTx/>
              <a:buNone/>
              <a:defRPr/>
            </a:pPr>
            <a:endParaRPr lang="en-US" altLang="es-MX" dirty="0"/>
          </a:p>
          <a:p>
            <a:pPr marL="0" indent="0">
              <a:buFontTx/>
              <a:buNone/>
              <a:defRPr/>
            </a:pPr>
            <a:endParaRPr lang="en-US" altLang="es-MX" dirty="0"/>
          </a:p>
          <a:p>
            <a:pPr>
              <a:defRPr/>
            </a:pPr>
            <a:r>
              <a:rPr lang="en-US" altLang="es-MX" sz="2400" dirty="0"/>
              <a:t>How do you avoid the </a:t>
            </a:r>
            <a:r>
              <a:rPr lang="en-US" altLang="es-MX" sz="2400" i="1" dirty="0"/>
              <a:t>convoy effect</a:t>
            </a:r>
            <a:r>
              <a:rPr lang="en-US" altLang="es-MX" sz="2400" dirty="0"/>
              <a:t> in the FCFS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References</a:t>
            </a:r>
          </a:p>
        </p:txBody>
      </p:sp>
      <p:sp>
        <p:nvSpPr>
          <p:cNvPr id="26627" name="2 Marcador de contenido"/>
          <p:cNvSpPr>
            <a:spLocks noGrp="1"/>
          </p:cNvSpPr>
          <p:nvPr>
            <p:ph idx="1"/>
          </p:nvPr>
        </p:nvSpPr>
        <p:spPr>
          <a:xfrm>
            <a:off x="608013" y="1565201"/>
            <a:ext cx="7927975" cy="3067199"/>
          </a:xfrm>
        </p:spPr>
        <p:txBody>
          <a:bodyPr/>
          <a:lstStyle/>
          <a:p>
            <a:r>
              <a:rPr lang="en-US" altLang="es-MX" dirty="0" err="1"/>
              <a:t>Presentación</a:t>
            </a:r>
            <a:r>
              <a:rPr lang="en-US" altLang="es-MX" dirty="0"/>
              <a:t> de Ramon Ríos.</a:t>
            </a:r>
          </a:p>
          <a:p>
            <a:r>
              <a:rPr lang="en-US" altLang="es-MX" dirty="0" err="1"/>
              <a:t>Capítulos</a:t>
            </a:r>
            <a:r>
              <a:rPr lang="en-US" altLang="es-MX" dirty="0"/>
              <a:t>: Operating System Concepts; </a:t>
            </a:r>
            <a:r>
              <a:rPr lang="en-US" altLang="es-MX" dirty="0" err="1"/>
              <a:t>Silberschatz</a:t>
            </a:r>
            <a:r>
              <a:rPr lang="en-US" altLang="es-MX" dirty="0"/>
              <a:t>, Galvin, Gagne.</a:t>
            </a:r>
          </a:p>
          <a:p>
            <a:r>
              <a:rPr lang="en-US" altLang="es-MX" dirty="0"/>
              <a:t>16-abr-2020</a:t>
            </a:r>
          </a:p>
          <a:p>
            <a:endParaRPr lang="es-MX" altLang="es-MX" dirty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fld id="{84AF94C2-6DD8-4752-8E69-769FB87F2D86}" type="slidenum">
              <a:rPr lang="es-MX" altLang="es-MX" smtClean="0">
                <a:solidFill>
                  <a:srgbClr val="FFFFFF"/>
                </a:solidFill>
              </a:rPr>
              <a:pPr algn="l"/>
              <a:t>19</a:t>
            </a:fld>
            <a:endParaRPr lang="es-MX" altLang="es-MX">
              <a:solidFill>
                <a:srgbClr val="FFFFFF"/>
              </a:solidFill>
            </a:endParaRPr>
          </a:p>
        </p:txBody>
      </p:sp>
      <p:sp>
        <p:nvSpPr>
          <p:cNvPr id="26629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s-MX" altLang="es-MX">
                <a:solidFill>
                  <a:srgbClr val="FFFFFF"/>
                </a:solidFill>
              </a:rPr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50106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1A6DF-ACF1-45F6-B2A3-0F802934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Scheduling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F99C5B-5EB7-4996-91D4-995C2F45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959C1A-AC0A-4AEE-B2C4-15AAF019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26787-8937-4C7E-B32A-B196E71BBFE1}" type="slidenum">
              <a:rPr lang="es-MX" smtClean="0"/>
              <a:pPr>
                <a:defRPr/>
              </a:pPr>
              <a:t>2</a:t>
            </a:fld>
            <a:endParaRPr lang="es-MX" dirty="0"/>
          </a:p>
        </p:txBody>
      </p:sp>
      <p:grpSp>
        <p:nvGrpSpPr>
          <p:cNvPr id="6" name="11 Grupo">
            <a:extLst>
              <a:ext uri="{FF2B5EF4-FFF2-40B4-BE49-F238E27FC236}">
                <a16:creationId xmlns:a16="http://schemas.microsoft.com/office/drawing/2014/main" id="{019798A1-1C20-4D9C-859B-D3F7366A869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21566"/>
            <a:ext cx="8229600" cy="3737112"/>
            <a:chOff x="284692" y="1963737"/>
            <a:chExt cx="8628063" cy="3406775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0032CA94-B829-477C-87BF-D3A3F19AB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" t="25691" r="592" b="25531"/>
            <a:stretch>
              <a:fillRect/>
            </a:stretch>
          </p:blipFill>
          <p:spPr bwMode="auto">
            <a:xfrm>
              <a:off x="284692" y="1963737"/>
              <a:ext cx="8628063" cy="340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697AF91E-F49F-4F5A-AE3E-8B89AA345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9442" y="5024437"/>
              <a:ext cx="10699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s-ES" altLang="es-MX" sz="1600" b="1">
                  <a:solidFill>
                    <a:srgbClr val="000000"/>
                  </a:solidFill>
                  <a:latin typeface="Times New Roman" pitchFamily="18" charset="0"/>
                </a:rPr>
                <a:t>[blocked]</a:t>
              </a:r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F87338EE-D116-4C27-8D9A-D83928BF3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2255" y="2455862"/>
              <a:ext cx="10699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s-ES" altLang="es-MX" sz="1600" b="1">
                  <a:solidFill>
                    <a:srgbClr val="000000"/>
                  </a:solidFill>
                  <a:latin typeface="Times New Roman" pitchFamily="18" charset="0"/>
                </a:rPr>
                <a:t>[finished]</a:t>
              </a: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14F1BE0B-861A-4352-804A-76C1C6EBB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122" y="2659062"/>
              <a:ext cx="10699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s-ES" altLang="es-MX" sz="1600">
                  <a:solidFill>
                    <a:srgbClr val="000000"/>
                  </a:solidFill>
                  <a:latin typeface="Times New Roman" pitchFamily="18" charset="0"/>
                </a:rPr>
                <a:t>[timeout]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1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Scheduling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330325"/>
            <a:ext cx="7880350" cy="45085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altLang="es-MX" b="1" i="1" dirty="0"/>
          </a:p>
          <a:p>
            <a:pPr>
              <a:defRPr/>
            </a:pPr>
            <a:endParaRPr lang="en-US" altLang="es-MX" b="1" i="1" dirty="0"/>
          </a:p>
          <a:p>
            <a:pPr>
              <a:defRPr/>
            </a:pPr>
            <a:endParaRPr lang="en-US" altLang="es-MX" b="1" i="1" dirty="0"/>
          </a:p>
          <a:p>
            <a:pPr>
              <a:defRPr/>
            </a:pPr>
            <a:r>
              <a:rPr lang="en-US" altLang="es-MX" b="1" i="1" dirty="0"/>
              <a:t>CPU scheduler</a:t>
            </a:r>
          </a:p>
          <a:p>
            <a:pPr>
              <a:defRPr/>
            </a:pPr>
            <a:endParaRPr lang="en-US" altLang="es-MX" b="1" i="1" dirty="0"/>
          </a:p>
          <a:p>
            <a:pPr>
              <a:defRPr/>
            </a:pPr>
            <a:r>
              <a:rPr lang="en-US" altLang="es-MX" b="1" i="1" dirty="0"/>
              <a:t>Asynchronous way </a:t>
            </a:r>
            <a:r>
              <a:rPr lang="en-US" altLang="es-MX" b="1" dirty="0"/>
              <a:t>in the </a:t>
            </a:r>
            <a:r>
              <a:rPr lang="en-US" altLang="es-MX" b="1" i="1" dirty="0"/>
              <a:t>five-state diagram</a:t>
            </a:r>
          </a:p>
          <a:p>
            <a:pPr lvl="1">
              <a:defRPr/>
            </a:pPr>
            <a:r>
              <a:rPr lang="en-US" altLang="es-MX" b="1" i="1" dirty="0"/>
              <a:t>No time sharing, </a:t>
            </a:r>
            <a:r>
              <a:rPr lang="en-US" altLang="es-MX" b="1" dirty="0"/>
              <a:t>and</a:t>
            </a:r>
            <a:endParaRPr lang="en-US" altLang="es-MX" b="1" i="1" dirty="0"/>
          </a:p>
          <a:p>
            <a:pPr lvl="1">
              <a:defRPr/>
            </a:pPr>
            <a:r>
              <a:rPr lang="en-US" altLang="es-MX" b="1" i="1" dirty="0"/>
              <a:t>Time-sharing schedulers</a:t>
            </a:r>
          </a:p>
          <a:p>
            <a:pPr>
              <a:defRPr/>
            </a:pPr>
            <a:endParaRPr lang="en-US" altLang="es-MX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2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95300"/>
            <a:ext cx="7924800" cy="457200"/>
          </a:xfrm>
        </p:spPr>
        <p:txBody>
          <a:bodyPr/>
          <a:lstStyle/>
          <a:p>
            <a:r>
              <a:rPr lang="en-US" altLang="es-MX" sz="2000"/>
              <a:t>Process Alternating Sequence of </a:t>
            </a:r>
            <a:r>
              <a:rPr lang="en-US" altLang="es-MX" sz="2000" u="sng"/>
              <a:t>CPU</a:t>
            </a:r>
            <a:r>
              <a:rPr lang="en-US" altLang="es-MX" sz="2000"/>
              <a:t> and </a:t>
            </a:r>
            <a:r>
              <a:rPr lang="en-US" altLang="es-MX" sz="2000" u="sng"/>
              <a:t>I/O</a:t>
            </a:r>
            <a:r>
              <a:rPr lang="en-US" altLang="es-MX" sz="2000"/>
              <a:t> Bursts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748937" y="2534194"/>
            <a:ext cx="1933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/>
              <a:t>Asynchronous</a:t>
            </a:r>
            <a:r>
              <a:rPr lang="es-MX" b="1" dirty="0"/>
              <a:t> no time-</a:t>
            </a:r>
            <a:r>
              <a:rPr lang="es-MX" b="1" dirty="0" err="1"/>
              <a:t>sharing</a:t>
            </a:r>
            <a:endParaRPr lang="es-MX" b="1" dirty="0"/>
          </a:p>
        </p:txBody>
      </p:sp>
      <p:grpSp>
        <p:nvGrpSpPr>
          <p:cNvPr id="15" name="Grupo 14"/>
          <p:cNvGrpSpPr/>
          <p:nvPr/>
        </p:nvGrpSpPr>
        <p:grpSpPr>
          <a:xfrm>
            <a:off x="2797175" y="1049338"/>
            <a:ext cx="4539981" cy="5416550"/>
            <a:chOff x="2797175" y="1049338"/>
            <a:chExt cx="4539981" cy="5416550"/>
          </a:xfrm>
        </p:grpSpPr>
        <p:grpSp>
          <p:nvGrpSpPr>
            <p:cNvPr id="5" name="Grupo 4"/>
            <p:cNvGrpSpPr/>
            <p:nvPr/>
          </p:nvGrpSpPr>
          <p:grpSpPr>
            <a:xfrm>
              <a:off x="2797175" y="1049338"/>
              <a:ext cx="4539981" cy="5416550"/>
              <a:chOff x="2797175" y="1049338"/>
              <a:chExt cx="4539981" cy="5416550"/>
            </a:xfrm>
          </p:grpSpPr>
          <p:grpSp>
            <p:nvGrpSpPr>
              <p:cNvPr id="3076" name="6 Grupo"/>
              <p:cNvGrpSpPr>
                <a:grpSpLocks/>
              </p:cNvGrpSpPr>
              <p:nvPr/>
            </p:nvGrpSpPr>
            <p:grpSpPr bwMode="auto">
              <a:xfrm>
                <a:off x="2797175" y="1049338"/>
                <a:ext cx="4360370" cy="5416550"/>
                <a:chOff x="3089274" y="1048602"/>
                <a:chExt cx="3705225" cy="5417324"/>
              </a:xfrm>
            </p:grpSpPr>
            <p:pic>
              <p:nvPicPr>
                <p:cNvPr id="3077" name="Picture 5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274" t="10310" r="40599" b="52560"/>
                <a:stretch>
                  <a:fillRect/>
                </a:stretch>
              </p:blipFill>
              <p:spPr bwMode="auto">
                <a:xfrm>
                  <a:off x="3089274" y="1112102"/>
                  <a:ext cx="3413125" cy="4797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" name="1 CuadroTexto"/>
                <p:cNvSpPr txBox="1"/>
                <p:nvPr/>
              </p:nvSpPr>
              <p:spPr>
                <a:xfrm>
                  <a:off x="3721099" y="1048602"/>
                  <a:ext cx="1168400" cy="2762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s-MX" sz="1200" i="1" dirty="0" err="1"/>
                    <a:t>begin</a:t>
                  </a:r>
                  <a:endParaRPr lang="es-MX" sz="1200" i="1" dirty="0"/>
                </a:p>
              </p:txBody>
            </p:sp>
            <p:sp>
              <p:nvSpPr>
                <p:cNvPr id="6" name="5 CuadroTexto"/>
                <p:cNvSpPr txBox="1"/>
                <p:nvPr/>
              </p:nvSpPr>
              <p:spPr>
                <a:xfrm>
                  <a:off x="3698874" y="6189662"/>
                  <a:ext cx="1168400" cy="2762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s-MX" sz="1200" i="1" dirty="0" err="1"/>
                    <a:t>exit</a:t>
                  </a:r>
                  <a:endParaRPr lang="es-MX" sz="1200" i="1" dirty="0"/>
                </a:p>
              </p:txBody>
            </p:sp>
            <p:sp>
              <p:nvSpPr>
                <p:cNvPr id="3080" name="3 CuadroTexto"/>
                <p:cNvSpPr txBox="1">
                  <a:spLocks noChangeArrowheads="1"/>
                </p:cNvSpPr>
                <p:nvPr/>
              </p:nvSpPr>
              <p:spPr bwMode="auto">
                <a:xfrm>
                  <a:off x="3873499" y="5667785"/>
                  <a:ext cx="1168400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9pPr>
                </a:lstStyle>
                <a:p>
                  <a:pPr algn="l"/>
                  <a:r>
                    <a:rPr lang="es-MX" altLang="es-MX" sz="1100"/>
                    <a:t>load store</a:t>
                  </a:r>
                </a:p>
                <a:p>
                  <a:pPr algn="l"/>
                  <a:r>
                    <a:rPr lang="es-MX" altLang="es-MX" sz="1100"/>
                    <a:t>exit</a:t>
                  </a:r>
                </a:p>
              </p:txBody>
            </p:sp>
            <p:sp>
              <p:nvSpPr>
                <p:cNvPr id="3081" name="4 Cerrar llave"/>
                <p:cNvSpPr>
                  <a:spLocks/>
                </p:cNvSpPr>
                <p:nvPr/>
              </p:nvSpPr>
              <p:spPr bwMode="auto">
                <a:xfrm>
                  <a:off x="5499100" y="5667785"/>
                  <a:ext cx="50800" cy="461665"/>
                </a:xfrm>
                <a:prstGeom prst="rightBrace">
                  <a:avLst>
                    <a:gd name="adj1" fmla="val 8331"/>
                    <a:gd name="adj2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9pPr>
                </a:lstStyle>
                <a:p>
                  <a:endParaRPr lang="es-MX" altLang="es-MX"/>
                </a:p>
              </p:txBody>
            </p:sp>
            <p:sp>
              <p:nvSpPr>
                <p:cNvPr id="3082" name="9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626099" y="5767812"/>
                  <a:ext cx="116840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itchFamily="34" charset="0"/>
                    </a:defRPr>
                  </a:lvl9pPr>
                </a:lstStyle>
                <a:p>
                  <a:pPr algn="l"/>
                  <a:r>
                    <a:rPr lang="es-MX" altLang="es-MX" sz="1100"/>
                    <a:t>CPU burst</a:t>
                  </a:r>
                </a:p>
              </p:txBody>
            </p:sp>
          </p:grpSp>
          <p:sp>
            <p:nvSpPr>
              <p:cNvPr id="4" name="Elipse 3"/>
              <p:cNvSpPr/>
              <p:nvPr/>
            </p:nvSpPr>
            <p:spPr bwMode="auto">
              <a:xfrm>
                <a:off x="6634188" y="1768510"/>
                <a:ext cx="702967" cy="422031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s-MX" sz="1000" dirty="0"/>
                  <a:t>RUNNING</a:t>
                </a:r>
              </a:p>
            </p:txBody>
          </p:sp>
          <p:sp>
            <p:nvSpPr>
              <p:cNvPr id="13" name="Elipse 12"/>
              <p:cNvSpPr/>
              <p:nvPr/>
            </p:nvSpPr>
            <p:spPr bwMode="auto">
              <a:xfrm>
                <a:off x="6634188" y="2403231"/>
                <a:ext cx="702968" cy="370114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MX" sz="1000" dirty="0"/>
                  <a:t>WAIT</a:t>
                </a:r>
                <a:r>
                  <a:rPr kumimoji="0" lang="es-MX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pitchFamily="34" charset="0"/>
                  </a:rPr>
                  <a:t>ING</a:t>
                </a:r>
              </a:p>
            </p:txBody>
          </p:sp>
          <p:sp>
            <p:nvSpPr>
              <p:cNvPr id="16" name="Elipse 15"/>
              <p:cNvSpPr/>
              <p:nvPr/>
            </p:nvSpPr>
            <p:spPr bwMode="auto">
              <a:xfrm>
                <a:off x="6634188" y="3037952"/>
                <a:ext cx="702967" cy="422031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s-MX" sz="1000" dirty="0"/>
                  <a:t>RUNNING</a:t>
                </a:r>
              </a:p>
            </p:txBody>
          </p:sp>
          <p:sp>
            <p:nvSpPr>
              <p:cNvPr id="17" name="Elipse 16"/>
              <p:cNvSpPr/>
              <p:nvPr/>
            </p:nvSpPr>
            <p:spPr bwMode="auto">
              <a:xfrm>
                <a:off x="6634188" y="3620756"/>
                <a:ext cx="702968" cy="370114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s-MX" sz="1000" dirty="0"/>
                  <a:t>WAITING</a:t>
                </a:r>
              </a:p>
            </p:txBody>
          </p:sp>
          <p:sp>
            <p:nvSpPr>
              <p:cNvPr id="18" name="Elipse 17"/>
              <p:cNvSpPr/>
              <p:nvPr/>
            </p:nvSpPr>
            <p:spPr bwMode="auto">
              <a:xfrm>
                <a:off x="6634188" y="4307394"/>
                <a:ext cx="702967" cy="422031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s-MX" sz="1000" dirty="0"/>
                  <a:t>RUNNING</a:t>
                </a:r>
              </a:p>
            </p:txBody>
          </p:sp>
          <p:sp>
            <p:nvSpPr>
              <p:cNvPr id="19" name="Elipse 18"/>
              <p:cNvSpPr/>
              <p:nvPr/>
            </p:nvSpPr>
            <p:spPr bwMode="auto">
              <a:xfrm>
                <a:off x="6634188" y="4942115"/>
                <a:ext cx="702968" cy="370114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s-MX" sz="1000" dirty="0"/>
                  <a:t>WAITING</a:t>
                </a:r>
              </a:p>
            </p:txBody>
          </p:sp>
          <p:sp>
            <p:nvSpPr>
              <p:cNvPr id="20" name="Elipse 19"/>
              <p:cNvSpPr/>
              <p:nvPr/>
            </p:nvSpPr>
            <p:spPr bwMode="auto">
              <a:xfrm>
                <a:off x="6634187" y="5607416"/>
                <a:ext cx="702967" cy="422031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s-MX" sz="1000" dirty="0"/>
                  <a:t>RUNNING</a:t>
                </a:r>
              </a:p>
            </p:txBody>
          </p:sp>
        </p:grpSp>
        <p:cxnSp>
          <p:nvCxnSpPr>
            <p:cNvPr id="8" name="Conector recto 7"/>
            <p:cNvCxnSpPr/>
            <p:nvPr/>
          </p:nvCxnSpPr>
          <p:spPr bwMode="auto">
            <a:xfrm>
              <a:off x="4705815" y="2190541"/>
              <a:ext cx="859716" cy="21269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CuadroTexto 9"/>
            <p:cNvSpPr txBox="1"/>
            <p:nvPr/>
          </p:nvSpPr>
          <p:spPr>
            <a:xfrm>
              <a:off x="4915709" y="2070755"/>
              <a:ext cx="5687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100" dirty="0">
                  <a:solidFill>
                    <a:srgbClr val="FF0000"/>
                  </a:solidFill>
                </a:rPr>
                <a:t>IO </a:t>
              </a:r>
              <a:r>
                <a:rPr lang="es-MX" sz="1100" dirty="0" err="1">
                  <a:solidFill>
                    <a:srgbClr val="FF0000"/>
                  </a:solidFill>
                </a:rPr>
                <a:t>init</a:t>
              </a:r>
              <a:endParaRPr lang="es-MX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Conector recto 23"/>
            <p:cNvCxnSpPr/>
            <p:nvPr/>
          </p:nvCxnSpPr>
          <p:spPr bwMode="auto">
            <a:xfrm flipV="1">
              <a:off x="4705815" y="3480943"/>
              <a:ext cx="871940" cy="7201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CuadroTexto 24"/>
            <p:cNvSpPr txBox="1"/>
            <p:nvPr/>
          </p:nvSpPr>
          <p:spPr>
            <a:xfrm>
              <a:off x="4927933" y="3148467"/>
              <a:ext cx="5687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100" dirty="0">
                  <a:solidFill>
                    <a:srgbClr val="FF0000"/>
                  </a:solidFill>
                </a:rPr>
                <a:t>IO </a:t>
              </a:r>
              <a:r>
                <a:rPr lang="es-MX" sz="1100" dirty="0" err="1">
                  <a:solidFill>
                    <a:srgbClr val="FF0000"/>
                  </a:solidFill>
                </a:rPr>
                <a:t>init</a:t>
              </a:r>
              <a:endParaRPr lang="es-MX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Conector recto 25"/>
            <p:cNvCxnSpPr/>
            <p:nvPr/>
          </p:nvCxnSpPr>
          <p:spPr bwMode="auto">
            <a:xfrm flipV="1">
              <a:off x="4733809" y="4519001"/>
              <a:ext cx="971295" cy="71148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CuadroTexto 26"/>
            <p:cNvSpPr txBox="1"/>
            <p:nvPr/>
          </p:nvSpPr>
          <p:spPr>
            <a:xfrm>
              <a:off x="5055282" y="4186525"/>
              <a:ext cx="5687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100" dirty="0">
                  <a:solidFill>
                    <a:srgbClr val="FF0000"/>
                  </a:solidFill>
                </a:rPr>
                <a:t>IO </a:t>
              </a:r>
              <a:r>
                <a:rPr lang="es-MX" sz="1100" dirty="0" err="1">
                  <a:solidFill>
                    <a:srgbClr val="FF0000"/>
                  </a:solidFill>
                </a:rPr>
                <a:t>init</a:t>
              </a:r>
              <a:endParaRPr lang="es-MX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Conector recto 27"/>
            <p:cNvCxnSpPr>
              <a:endCxn id="3081" idx="2"/>
            </p:cNvCxnSpPr>
            <p:nvPr/>
          </p:nvCxnSpPr>
          <p:spPr bwMode="auto">
            <a:xfrm>
              <a:off x="4733809" y="5987636"/>
              <a:ext cx="899289" cy="141824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CuadroTexto 28"/>
            <p:cNvSpPr txBox="1"/>
            <p:nvPr/>
          </p:nvSpPr>
          <p:spPr>
            <a:xfrm>
              <a:off x="4943703" y="5867850"/>
              <a:ext cx="5687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100" dirty="0" err="1">
                  <a:solidFill>
                    <a:srgbClr val="FF0000"/>
                  </a:solidFill>
                </a:rPr>
                <a:t>exit</a:t>
              </a:r>
              <a:endParaRPr lang="es-MX" sz="11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Process behavior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 dirty="0"/>
              <a:t>Maximum CPU utilization obtained with multiprogramming.</a:t>
            </a:r>
          </a:p>
          <a:p>
            <a:r>
              <a:rPr lang="en-US" altLang="es-MX" b="1" dirty="0"/>
              <a:t>CPU</a:t>
            </a:r>
            <a:r>
              <a:rPr lang="en-US" altLang="es-MX" dirty="0"/>
              <a:t> &amp; </a:t>
            </a:r>
            <a:r>
              <a:rPr lang="en-US" altLang="es-MX" b="1" dirty="0"/>
              <a:t>I/O</a:t>
            </a:r>
            <a:r>
              <a:rPr lang="en-US" altLang="es-MX" dirty="0"/>
              <a:t> </a:t>
            </a:r>
            <a:r>
              <a:rPr lang="en-US" altLang="es-MX" b="1" i="1" dirty="0"/>
              <a:t>Burst</a:t>
            </a:r>
            <a:r>
              <a:rPr lang="en-US" altLang="es-MX" dirty="0"/>
              <a:t> </a:t>
            </a:r>
            <a:r>
              <a:rPr lang="en-US" altLang="es-MX" b="1" dirty="0"/>
              <a:t>Cycle</a:t>
            </a:r>
            <a:r>
              <a:rPr lang="en-US" altLang="es-MX" dirty="0"/>
              <a:t> – Process execution consists of a </a:t>
            </a:r>
            <a:r>
              <a:rPr lang="en-US" altLang="es-MX" i="1" dirty="0"/>
              <a:t>cycle</a:t>
            </a:r>
            <a:r>
              <a:rPr lang="en-US" altLang="es-MX" dirty="0"/>
              <a:t> of alternating CPU execution and I/O wait.</a:t>
            </a:r>
          </a:p>
          <a:p>
            <a:pPr lvl="1"/>
            <a:r>
              <a:rPr lang="en-US" altLang="es-MX" dirty="0"/>
              <a:t>A </a:t>
            </a:r>
            <a:r>
              <a:rPr lang="en-US" altLang="es-MX" dirty="0">
                <a:solidFill>
                  <a:srgbClr val="FF0000"/>
                </a:solidFill>
              </a:rPr>
              <a:t>CPU burst</a:t>
            </a:r>
            <a:r>
              <a:rPr lang="en-US" altLang="es-MX" dirty="0"/>
              <a:t> – a group of instructions being executed, during the RUNNING sate of a program.</a:t>
            </a:r>
          </a:p>
          <a:p>
            <a:pPr lvl="1"/>
            <a:r>
              <a:rPr lang="en-US" altLang="es-MX" dirty="0"/>
              <a:t>An </a:t>
            </a:r>
            <a:r>
              <a:rPr lang="en-US" altLang="es-MX" dirty="0">
                <a:solidFill>
                  <a:srgbClr val="FF0000"/>
                </a:solidFill>
              </a:rPr>
              <a:t>I/O burst</a:t>
            </a:r>
            <a:r>
              <a:rPr lang="en-US" altLang="es-MX" dirty="0"/>
              <a:t> – a continuous time, waiting for an I/O completion, in the WAITING state.</a:t>
            </a:r>
          </a:p>
          <a:p>
            <a:endParaRPr lang="en-US" altLang="es-MX" b="1" i="1" dirty="0"/>
          </a:p>
          <a:p>
            <a:r>
              <a:rPr lang="en-US" altLang="es-MX" b="1" i="1" dirty="0"/>
              <a:t>Note</a:t>
            </a:r>
            <a:r>
              <a:rPr lang="en-US" altLang="es-MX" dirty="0"/>
              <a:t>: the key factor is the time-length of the CPU burst; never the time-length of the I/O burst.</a:t>
            </a:r>
          </a:p>
          <a:p>
            <a:endParaRPr lang="en-US" altLang="es-MX" i="1" dirty="0"/>
          </a:p>
          <a:p>
            <a:r>
              <a:rPr lang="en-US" altLang="es-MX" i="1" dirty="0"/>
              <a:t>CPU burst distribution</a:t>
            </a:r>
            <a:r>
              <a:rPr lang="en-US" altLang="es-MX" dirty="0"/>
              <a:t>. Out of System control.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dirty="0"/>
              <a:t>State transitions around </a:t>
            </a:r>
            <a:r>
              <a:rPr lang="en-US" altLang="es-MX" i="1" dirty="0">
                <a:solidFill>
                  <a:srgbClr val="FF0000"/>
                </a:solidFill>
              </a:rPr>
              <a:t>CPU</a:t>
            </a:r>
            <a:r>
              <a:rPr lang="en-US" altLang="es-MX" dirty="0"/>
              <a:t> bursts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330325"/>
            <a:ext cx="7880350" cy="45085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altLang="es-MX" b="1" i="1" dirty="0"/>
          </a:p>
          <a:p>
            <a:pPr>
              <a:defRPr/>
            </a:pPr>
            <a:endParaRPr lang="en-US" altLang="es-MX" b="1" i="1" dirty="0"/>
          </a:p>
          <a:p>
            <a:pPr>
              <a:defRPr/>
            </a:pPr>
            <a:r>
              <a:rPr lang="en-US" altLang="es-MX" b="1" i="1" dirty="0"/>
              <a:t>Time division process: CPU Burst,  [ I/O Burst, CPU Burst ] </a:t>
            </a:r>
          </a:p>
          <a:p>
            <a:pPr lvl="1">
              <a:defRPr/>
            </a:pPr>
            <a:r>
              <a:rPr lang="en-US" altLang="es-MX" i="1" dirty="0"/>
              <a:t>CPU Bursts types in RUNNING, between:</a:t>
            </a:r>
          </a:p>
          <a:p>
            <a:pPr lvl="2">
              <a:defRPr/>
            </a:pPr>
            <a:r>
              <a:rPr lang="en-US" altLang="es-MX" dirty="0"/>
              <a:t>Beginning </a:t>
            </a:r>
            <a:r>
              <a:rPr lang="en-US" altLang="es-MX" u="sng" dirty="0"/>
              <a:t>main( )</a:t>
            </a:r>
            <a:r>
              <a:rPr lang="en-US" altLang="es-MX" dirty="0"/>
              <a:t> ---- next I/O </a:t>
            </a:r>
            <a:r>
              <a:rPr lang="en-US" altLang="es-MX" dirty="0" err="1"/>
              <a:t>Init</a:t>
            </a:r>
            <a:endParaRPr lang="en-US" altLang="es-MX" dirty="0"/>
          </a:p>
          <a:p>
            <a:pPr lvl="2">
              <a:defRPr/>
            </a:pPr>
            <a:r>
              <a:rPr lang="en-US" altLang="es-MX" dirty="0"/>
              <a:t>After finished an I/O ---- next I/O </a:t>
            </a:r>
            <a:r>
              <a:rPr lang="en-US" altLang="es-MX" dirty="0" err="1"/>
              <a:t>Init</a:t>
            </a:r>
            <a:endParaRPr lang="en-US" altLang="es-MX" dirty="0"/>
          </a:p>
          <a:p>
            <a:pPr lvl="2">
              <a:defRPr/>
            </a:pPr>
            <a:r>
              <a:rPr lang="en-US" altLang="es-MX" dirty="0"/>
              <a:t>After finished an I/O ---- </a:t>
            </a:r>
            <a:r>
              <a:rPr lang="en-US" altLang="es-MX" u="sng" dirty="0"/>
              <a:t>exit( )</a:t>
            </a:r>
          </a:p>
          <a:p>
            <a:pPr lvl="2">
              <a:defRPr/>
            </a:pPr>
            <a:r>
              <a:rPr lang="en-US" altLang="es-MX" dirty="0"/>
              <a:t>Beginning </a:t>
            </a:r>
            <a:r>
              <a:rPr lang="en-US" altLang="es-MX" u="sng" dirty="0"/>
              <a:t>main( )</a:t>
            </a:r>
            <a:r>
              <a:rPr lang="en-US" altLang="es-MX" dirty="0"/>
              <a:t> ---- </a:t>
            </a:r>
            <a:r>
              <a:rPr lang="en-US" altLang="es-MX" u="sng" dirty="0"/>
              <a:t>exit( )</a:t>
            </a:r>
            <a:endParaRPr lang="en-US" altLang="es-MX" b="1" u="sng" dirty="0"/>
          </a:p>
          <a:p>
            <a:pPr>
              <a:defRPr/>
            </a:pPr>
            <a:endParaRPr lang="en-US" altLang="es-MX" b="1" i="1" dirty="0"/>
          </a:p>
          <a:p>
            <a:pPr>
              <a:defRPr/>
            </a:pPr>
            <a:r>
              <a:rPr lang="en-US" altLang="es-MX" b="1" i="1" dirty="0"/>
              <a:t>Ready waiting time is not included into the bursts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2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95300"/>
            <a:ext cx="7924800" cy="457200"/>
          </a:xfrm>
        </p:spPr>
        <p:txBody>
          <a:bodyPr/>
          <a:lstStyle/>
          <a:p>
            <a:r>
              <a:rPr lang="en-US" altLang="es-MX" dirty="0"/>
              <a:t>Alternating Sequence of </a:t>
            </a:r>
            <a:r>
              <a:rPr lang="en-US" altLang="es-MX" i="1" dirty="0">
                <a:solidFill>
                  <a:srgbClr val="00B050"/>
                </a:solidFill>
              </a:rPr>
              <a:t>CPU</a:t>
            </a:r>
            <a:r>
              <a:rPr lang="en-US" altLang="es-MX" dirty="0"/>
              <a:t> And </a:t>
            </a:r>
            <a:r>
              <a:rPr lang="en-US" altLang="es-MX" i="1" dirty="0">
                <a:solidFill>
                  <a:srgbClr val="FF0000"/>
                </a:solidFill>
              </a:rPr>
              <a:t>I/O</a:t>
            </a:r>
            <a:r>
              <a:rPr lang="en-US" altLang="es-MX" dirty="0"/>
              <a:t> Bursts</a:t>
            </a:r>
          </a:p>
        </p:txBody>
      </p:sp>
      <p:grpSp>
        <p:nvGrpSpPr>
          <p:cNvPr id="6148" name="62 Grupo"/>
          <p:cNvGrpSpPr>
            <a:grpSpLocks/>
          </p:cNvGrpSpPr>
          <p:nvPr/>
        </p:nvGrpSpPr>
        <p:grpSpPr bwMode="auto">
          <a:xfrm>
            <a:off x="965200" y="2260600"/>
            <a:ext cx="6832600" cy="2676525"/>
            <a:chOff x="965200" y="2260600"/>
            <a:chExt cx="6832600" cy="2677299"/>
          </a:xfrm>
        </p:grpSpPr>
        <p:sp>
          <p:nvSpPr>
            <p:cNvPr id="6149" name="4 Rectángulo"/>
            <p:cNvSpPr>
              <a:spLocks noChangeArrowheads="1"/>
            </p:cNvSpPr>
            <p:nvPr/>
          </p:nvSpPr>
          <p:spPr bwMode="auto">
            <a:xfrm>
              <a:off x="965200" y="2260600"/>
              <a:ext cx="1231900" cy="1524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s-MX" altLang="es-MX"/>
            </a:p>
          </p:txBody>
        </p:sp>
        <p:cxnSp>
          <p:nvCxnSpPr>
            <p:cNvPr id="6150" name="7 Conector recto de flecha"/>
            <p:cNvCxnSpPr>
              <a:cxnSpLocks noChangeShapeType="1"/>
              <a:stCxn id="6149" idx="3"/>
              <a:endCxn id="6151" idx="1"/>
            </p:cNvCxnSpPr>
            <p:nvPr/>
          </p:nvCxnSpPr>
          <p:spPr bwMode="auto">
            <a:xfrm>
              <a:off x="2197100" y="2336800"/>
              <a:ext cx="952500" cy="158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1" name="8 Rectángulo"/>
            <p:cNvSpPr>
              <a:spLocks noChangeArrowheads="1"/>
            </p:cNvSpPr>
            <p:nvPr/>
          </p:nvSpPr>
          <p:spPr bwMode="auto">
            <a:xfrm>
              <a:off x="3149600" y="2260600"/>
              <a:ext cx="1092200" cy="1524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cxnSp>
          <p:nvCxnSpPr>
            <p:cNvPr id="6152" name="15 Conector recto de flecha"/>
            <p:cNvCxnSpPr>
              <a:cxnSpLocks noChangeShapeType="1"/>
              <a:stCxn id="6151" idx="3"/>
            </p:cNvCxnSpPr>
            <p:nvPr/>
          </p:nvCxnSpPr>
          <p:spPr bwMode="auto">
            <a:xfrm>
              <a:off x="4241800" y="2336800"/>
              <a:ext cx="584200" cy="158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3" name="16 Rectángulo"/>
            <p:cNvSpPr>
              <a:spLocks noChangeArrowheads="1"/>
            </p:cNvSpPr>
            <p:nvPr/>
          </p:nvSpPr>
          <p:spPr bwMode="auto">
            <a:xfrm>
              <a:off x="4826000" y="2273300"/>
              <a:ext cx="927100" cy="1524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cxnSp>
          <p:nvCxnSpPr>
            <p:cNvPr id="6154" name="19 Conector recto de flecha"/>
            <p:cNvCxnSpPr>
              <a:cxnSpLocks noChangeShapeType="1"/>
              <a:endCxn id="6155" idx="1"/>
            </p:cNvCxnSpPr>
            <p:nvPr/>
          </p:nvCxnSpPr>
          <p:spPr bwMode="auto">
            <a:xfrm>
              <a:off x="5753100" y="2349500"/>
              <a:ext cx="952500" cy="158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5" name="20 Rectángulo"/>
            <p:cNvSpPr>
              <a:spLocks noChangeArrowheads="1"/>
            </p:cNvSpPr>
            <p:nvPr/>
          </p:nvSpPr>
          <p:spPr bwMode="auto">
            <a:xfrm>
              <a:off x="6705600" y="2273300"/>
              <a:ext cx="1092200" cy="1524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sp>
          <p:nvSpPr>
            <p:cNvPr id="6156" name="21 Rectángulo"/>
            <p:cNvSpPr>
              <a:spLocks noChangeArrowheads="1"/>
            </p:cNvSpPr>
            <p:nvPr/>
          </p:nvSpPr>
          <p:spPr bwMode="auto">
            <a:xfrm>
              <a:off x="1054100" y="4318000"/>
              <a:ext cx="381000" cy="1524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cxnSp>
          <p:nvCxnSpPr>
            <p:cNvPr id="6157" name="22 Conector recto de flecha"/>
            <p:cNvCxnSpPr>
              <a:cxnSpLocks noChangeShapeType="1"/>
              <a:stCxn id="6156" idx="3"/>
            </p:cNvCxnSpPr>
            <p:nvPr/>
          </p:nvCxnSpPr>
          <p:spPr bwMode="auto">
            <a:xfrm>
              <a:off x="1435100" y="4394200"/>
              <a:ext cx="355600" cy="158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8" name="28 Rectángulo"/>
            <p:cNvSpPr>
              <a:spLocks noChangeArrowheads="1"/>
            </p:cNvSpPr>
            <p:nvPr/>
          </p:nvSpPr>
          <p:spPr bwMode="auto">
            <a:xfrm>
              <a:off x="1803400" y="4318000"/>
              <a:ext cx="241300" cy="1524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cxnSp>
          <p:nvCxnSpPr>
            <p:cNvPr id="6159" name="29 Conector recto de flecha"/>
            <p:cNvCxnSpPr>
              <a:cxnSpLocks noChangeShapeType="1"/>
              <a:stCxn id="6158" idx="3"/>
            </p:cNvCxnSpPr>
            <p:nvPr/>
          </p:nvCxnSpPr>
          <p:spPr bwMode="auto">
            <a:xfrm>
              <a:off x="2044700" y="4394200"/>
              <a:ext cx="495300" cy="158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0" name="31 Rectángulo"/>
            <p:cNvSpPr>
              <a:spLocks noChangeArrowheads="1"/>
            </p:cNvSpPr>
            <p:nvPr/>
          </p:nvSpPr>
          <p:spPr bwMode="auto">
            <a:xfrm>
              <a:off x="2540000" y="4305300"/>
              <a:ext cx="139700" cy="1651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cxnSp>
          <p:nvCxnSpPr>
            <p:cNvPr id="6161" name="32 Conector recto de flecha"/>
            <p:cNvCxnSpPr>
              <a:cxnSpLocks noChangeShapeType="1"/>
              <a:stCxn id="6160" idx="3"/>
            </p:cNvCxnSpPr>
            <p:nvPr/>
          </p:nvCxnSpPr>
          <p:spPr bwMode="auto">
            <a:xfrm flipV="1">
              <a:off x="2679700" y="4383088"/>
              <a:ext cx="596900" cy="4762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2" name="33 Rectángulo"/>
            <p:cNvSpPr>
              <a:spLocks noChangeArrowheads="1"/>
            </p:cNvSpPr>
            <p:nvPr/>
          </p:nvSpPr>
          <p:spPr bwMode="auto">
            <a:xfrm>
              <a:off x="3251200" y="4305300"/>
              <a:ext cx="88900" cy="1397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cxnSp>
          <p:nvCxnSpPr>
            <p:cNvPr id="6163" name="34 Conector recto de flecha"/>
            <p:cNvCxnSpPr>
              <a:cxnSpLocks noChangeShapeType="1"/>
              <a:stCxn id="6162" idx="3"/>
            </p:cNvCxnSpPr>
            <p:nvPr/>
          </p:nvCxnSpPr>
          <p:spPr bwMode="auto">
            <a:xfrm>
              <a:off x="3340100" y="4375150"/>
              <a:ext cx="647700" cy="793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4" name="36 Rectángulo"/>
            <p:cNvSpPr>
              <a:spLocks noChangeArrowheads="1"/>
            </p:cNvSpPr>
            <p:nvPr/>
          </p:nvSpPr>
          <p:spPr bwMode="auto">
            <a:xfrm>
              <a:off x="3987800" y="4318000"/>
              <a:ext cx="88900" cy="1397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cxnSp>
          <p:nvCxnSpPr>
            <p:cNvPr id="6165" name="37 Conector recto de flecha"/>
            <p:cNvCxnSpPr>
              <a:cxnSpLocks noChangeShapeType="1"/>
              <a:stCxn id="6164" idx="3"/>
            </p:cNvCxnSpPr>
            <p:nvPr/>
          </p:nvCxnSpPr>
          <p:spPr bwMode="auto">
            <a:xfrm>
              <a:off x="4076700" y="4387850"/>
              <a:ext cx="355600" cy="635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6" name="40 Rectángulo"/>
            <p:cNvSpPr>
              <a:spLocks noChangeArrowheads="1"/>
            </p:cNvSpPr>
            <p:nvPr/>
          </p:nvSpPr>
          <p:spPr bwMode="auto">
            <a:xfrm>
              <a:off x="4432300" y="4330700"/>
              <a:ext cx="381000" cy="1524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cxnSp>
          <p:nvCxnSpPr>
            <p:cNvPr id="6167" name="41 Conector recto de flecha"/>
            <p:cNvCxnSpPr>
              <a:cxnSpLocks noChangeShapeType="1"/>
              <a:stCxn id="6166" idx="3"/>
            </p:cNvCxnSpPr>
            <p:nvPr/>
          </p:nvCxnSpPr>
          <p:spPr bwMode="auto">
            <a:xfrm>
              <a:off x="4813300" y="4406900"/>
              <a:ext cx="355600" cy="158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8" name="42 Rectángulo"/>
            <p:cNvSpPr>
              <a:spLocks noChangeArrowheads="1"/>
            </p:cNvSpPr>
            <p:nvPr/>
          </p:nvSpPr>
          <p:spPr bwMode="auto">
            <a:xfrm>
              <a:off x="5156200" y="4330700"/>
              <a:ext cx="241300" cy="1524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cxnSp>
          <p:nvCxnSpPr>
            <p:cNvPr id="6169" name="43 Conector recto de flecha"/>
            <p:cNvCxnSpPr>
              <a:cxnSpLocks noChangeShapeType="1"/>
              <a:stCxn id="6168" idx="3"/>
            </p:cNvCxnSpPr>
            <p:nvPr/>
          </p:nvCxnSpPr>
          <p:spPr bwMode="auto">
            <a:xfrm>
              <a:off x="5397500" y="4406900"/>
              <a:ext cx="495300" cy="158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70" name="44 Rectángulo"/>
            <p:cNvSpPr>
              <a:spLocks noChangeArrowheads="1"/>
            </p:cNvSpPr>
            <p:nvPr/>
          </p:nvSpPr>
          <p:spPr bwMode="auto">
            <a:xfrm>
              <a:off x="5892800" y="4318000"/>
              <a:ext cx="139700" cy="1651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altLang="es-MX"/>
            </a:p>
          </p:txBody>
        </p:sp>
        <p:cxnSp>
          <p:nvCxnSpPr>
            <p:cNvPr id="6171" name="46 Conector recto de flecha"/>
            <p:cNvCxnSpPr>
              <a:cxnSpLocks noChangeShapeType="1"/>
            </p:cNvCxnSpPr>
            <p:nvPr/>
          </p:nvCxnSpPr>
          <p:spPr bwMode="auto">
            <a:xfrm flipV="1">
              <a:off x="6032500" y="4395788"/>
              <a:ext cx="596900" cy="4762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72" name="47 Rectángulo"/>
            <p:cNvSpPr>
              <a:spLocks noChangeArrowheads="1"/>
            </p:cNvSpPr>
            <p:nvPr/>
          </p:nvSpPr>
          <p:spPr bwMode="auto">
            <a:xfrm>
              <a:off x="6604000" y="4318000"/>
              <a:ext cx="88900" cy="1397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s-MX" altLang="es-MX"/>
            </a:p>
          </p:txBody>
        </p:sp>
        <p:cxnSp>
          <p:nvCxnSpPr>
            <p:cNvPr id="6173" name="48 Conector recto de flecha"/>
            <p:cNvCxnSpPr>
              <a:cxnSpLocks noChangeShapeType="1"/>
              <a:stCxn id="6172" idx="3"/>
            </p:cNvCxnSpPr>
            <p:nvPr/>
          </p:nvCxnSpPr>
          <p:spPr bwMode="auto">
            <a:xfrm>
              <a:off x="6692900" y="4387850"/>
              <a:ext cx="647700" cy="793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74" name="49 Rectángulo"/>
            <p:cNvSpPr>
              <a:spLocks noChangeArrowheads="1"/>
            </p:cNvSpPr>
            <p:nvPr/>
          </p:nvSpPr>
          <p:spPr bwMode="auto">
            <a:xfrm>
              <a:off x="7340600" y="4330700"/>
              <a:ext cx="88900" cy="139700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s-MX" altLang="es-MX"/>
            </a:p>
          </p:txBody>
        </p:sp>
        <p:sp>
          <p:nvSpPr>
            <p:cNvPr id="6175" name="50 CuadroTexto"/>
            <p:cNvSpPr txBox="1">
              <a:spLocks noChangeArrowheads="1"/>
            </p:cNvSpPr>
            <p:nvPr/>
          </p:nvSpPr>
          <p:spPr bwMode="auto">
            <a:xfrm>
              <a:off x="1397000" y="2552700"/>
              <a:ext cx="60833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s-ES" altLang="es-MX" sz="1200" b="1"/>
                <a:t>Several  long CPU-bursts, very few I/O-bursts</a:t>
              </a:r>
              <a:endParaRPr lang="es-MX" altLang="es-MX" sz="1200" b="1"/>
            </a:p>
          </p:txBody>
        </p:sp>
        <p:sp>
          <p:nvSpPr>
            <p:cNvPr id="6176" name="51 CuadroTexto"/>
            <p:cNvSpPr txBox="1">
              <a:spLocks noChangeArrowheads="1"/>
            </p:cNvSpPr>
            <p:nvPr/>
          </p:nvSpPr>
          <p:spPr bwMode="auto">
            <a:xfrm>
              <a:off x="1333500" y="4660900"/>
              <a:ext cx="60833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s-ES" altLang="es-MX" sz="1200" b="1"/>
                <a:t>Several short  CPU-bursts, many I/O-bursts</a:t>
              </a:r>
              <a:endParaRPr lang="es-MX" altLang="es-MX" sz="1200" b="1"/>
            </a:p>
          </p:txBody>
        </p:sp>
        <p:sp>
          <p:nvSpPr>
            <p:cNvPr id="6177" name="53 CuadroTexto"/>
            <p:cNvSpPr txBox="1">
              <a:spLocks noChangeArrowheads="1"/>
            </p:cNvSpPr>
            <p:nvPr/>
          </p:nvSpPr>
          <p:spPr bwMode="auto">
            <a:xfrm>
              <a:off x="1003300" y="3251200"/>
              <a:ext cx="1117600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s-ES" altLang="es-MX" sz="1200" b="1" dirty="0">
                  <a:solidFill>
                    <a:srgbClr val="00B050"/>
                  </a:solidFill>
                </a:rPr>
                <a:t>CPU </a:t>
              </a:r>
              <a:r>
                <a:rPr lang="es-ES" altLang="es-MX" sz="1200" b="1" dirty="0" err="1">
                  <a:solidFill>
                    <a:srgbClr val="00B050"/>
                  </a:solidFill>
                </a:rPr>
                <a:t>burst</a:t>
              </a:r>
              <a:endParaRPr lang="es-MX" altLang="es-MX" sz="12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6178" name="55 Conector recto de flecha"/>
            <p:cNvCxnSpPr>
              <a:cxnSpLocks noChangeShapeType="1"/>
              <a:stCxn id="6177" idx="0"/>
              <a:endCxn id="6149" idx="2"/>
            </p:cNvCxnSpPr>
            <p:nvPr/>
          </p:nvCxnSpPr>
          <p:spPr bwMode="auto">
            <a:xfrm rot="5400000" flipH="1" flipV="1">
              <a:off x="1152525" y="2822575"/>
              <a:ext cx="838200" cy="190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9" name="57 Conector recto de flecha"/>
            <p:cNvCxnSpPr>
              <a:cxnSpLocks noChangeShapeType="1"/>
              <a:stCxn id="6177" idx="2"/>
              <a:endCxn id="6156" idx="0"/>
            </p:cNvCxnSpPr>
            <p:nvPr/>
          </p:nvCxnSpPr>
          <p:spPr bwMode="auto">
            <a:xfrm rot="5400000">
              <a:off x="1009650" y="3765550"/>
              <a:ext cx="787400" cy="3175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80" name="58 CuadroTexto"/>
            <p:cNvSpPr txBox="1">
              <a:spLocks noChangeArrowheads="1"/>
            </p:cNvSpPr>
            <p:nvPr/>
          </p:nvSpPr>
          <p:spPr bwMode="auto">
            <a:xfrm>
              <a:off x="6654800" y="3340100"/>
              <a:ext cx="1117600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s-ES" altLang="es-MX" sz="1200" b="1">
                  <a:solidFill>
                    <a:srgbClr val="FF0000"/>
                  </a:solidFill>
                </a:rPr>
                <a:t>I/O burst</a:t>
              </a:r>
              <a:endParaRPr lang="es-MX" altLang="es-MX" sz="1200" b="1">
                <a:solidFill>
                  <a:srgbClr val="FF0000"/>
                </a:solidFill>
              </a:endParaRPr>
            </a:p>
          </p:txBody>
        </p:sp>
        <p:cxnSp>
          <p:nvCxnSpPr>
            <p:cNvPr id="6181" name="59 Conector recto de flecha"/>
            <p:cNvCxnSpPr>
              <a:cxnSpLocks noChangeShapeType="1"/>
              <a:stCxn id="6180" idx="0"/>
            </p:cNvCxnSpPr>
            <p:nvPr/>
          </p:nvCxnSpPr>
          <p:spPr bwMode="auto">
            <a:xfrm rot="16200000" flipV="1">
              <a:off x="6203950" y="2330450"/>
              <a:ext cx="990600" cy="10287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82" name="60 Conector recto de flecha"/>
            <p:cNvCxnSpPr>
              <a:cxnSpLocks noChangeShapeType="1"/>
              <a:stCxn id="6180" idx="2"/>
            </p:cNvCxnSpPr>
            <p:nvPr/>
          </p:nvCxnSpPr>
          <p:spPr bwMode="auto">
            <a:xfrm rot="5400000">
              <a:off x="6661150" y="3854450"/>
              <a:ext cx="787400" cy="3175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2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Histogram of CPU-burst Times</a:t>
            </a:r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" t="9616" r="389" b="9158"/>
          <a:stretch>
            <a:fillRect/>
          </a:stretch>
        </p:blipFill>
        <p:spPr bwMode="auto">
          <a:xfrm>
            <a:off x="1447800" y="1600200"/>
            <a:ext cx="6831013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495300"/>
            <a:ext cx="7572375" cy="457200"/>
          </a:xfrm>
        </p:spPr>
        <p:txBody>
          <a:bodyPr/>
          <a:lstStyle/>
          <a:p>
            <a:r>
              <a:rPr lang="en-US" altLang="es-MX"/>
              <a:t>Non-preemptive vs Preemptive Scheduling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1406525"/>
            <a:ext cx="7931150" cy="4432300"/>
          </a:xfrm>
        </p:spPr>
        <p:txBody>
          <a:bodyPr/>
          <a:lstStyle/>
          <a:p>
            <a:r>
              <a:rPr lang="en-US" altLang="es-MX" dirty="0"/>
              <a:t>Scheduling is NON-PREEMPTIVE if once the CPU has been allocated to a process, the process can keep the CPU, until it releases CPU, either by terminating or switching to the waiting state.</a:t>
            </a:r>
          </a:p>
          <a:p>
            <a:endParaRPr lang="en-US" altLang="es-MX" dirty="0"/>
          </a:p>
          <a:p>
            <a:endParaRPr lang="en-US" altLang="es-MX" dirty="0"/>
          </a:p>
          <a:p>
            <a:endParaRPr lang="en-US" altLang="es-MX" dirty="0"/>
          </a:p>
          <a:p>
            <a:endParaRPr lang="en-US" altLang="es-MX" dirty="0"/>
          </a:p>
          <a:p>
            <a:r>
              <a:rPr lang="en-US" altLang="es-MX" dirty="0"/>
              <a:t>Scheduling is PREEMPTIVE (</a:t>
            </a:r>
            <a:r>
              <a:rPr lang="en-US" altLang="es-MX" dirty="0">
                <a:solidFill>
                  <a:srgbClr val="FF0000"/>
                </a:solidFill>
              </a:rPr>
              <a:t>red -</a:t>
            </a:r>
            <a:r>
              <a:rPr lang="en-US" altLang="es-MX" dirty="0"/>
              <a:t>) if the CPU can be taken away from a process during execution.</a:t>
            </a:r>
          </a:p>
          <a:p>
            <a:endParaRPr lang="en-US" altLang="es-MX" dirty="0"/>
          </a:p>
        </p:txBody>
      </p:sp>
      <p:sp>
        <p:nvSpPr>
          <p:cNvPr id="8197" name="Oval 4"/>
          <p:cNvSpPr>
            <a:spLocks noChangeArrowheads="1"/>
          </p:cNvSpPr>
          <p:nvPr/>
        </p:nvSpPr>
        <p:spPr bwMode="auto">
          <a:xfrm>
            <a:off x="1384300" y="2743200"/>
            <a:ext cx="508000" cy="292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new</a:t>
            </a:r>
            <a:endParaRPr lang="es-ES" altLang="es-MX"/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2578100" y="2679700"/>
            <a:ext cx="977900" cy="406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ready</a:t>
            </a:r>
            <a:endParaRPr lang="es-ES" altLang="es-MX"/>
          </a:p>
        </p:txBody>
      </p:sp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4216400" y="26543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running</a:t>
            </a:r>
            <a:endParaRPr lang="es-ES" altLang="es-MX"/>
          </a:p>
        </p:txBody>
      </p:sp>
      <p:sp>
        <p:nvSpPr>
          <p:cNvPr id="8200" name="Oval 7"/>
          <p:cNvSpPr>
            <a:spLocks noChangeArrowheads="1"/>
          </p:cNvSpPr>
          <p:nvPr/>
        </p:nvSpPr>
        <p:spPr bwMode="auto">
          <a:xfrm>
            <a:off x="6083300" y="2641600"/>
            <a:ext cx="1130300" cy="469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terminates</a:t>
            </a:r>
            <a:endParaRPr lang="es-ES" altLang="es-MX"/>
          </a:p>
        </p:txBody>
      </p:sp>
      <p:sp>
        <p:nvSpPr>
          <p:cNvPr id="8201" name="Oval 8"/>
          <p:cNvSpPr>
            <a:spLocks noChangeArrowheads="1"/>
          </p:cNvSpPr>
          <p:nvPr/>
        </p:nvSpPr>
        <p:spPr bwMode="auto">
          <a:xfrm>
            <a:off x="3543300" y="32893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waiting</a:t>
            </a:r>
            <a:endParaRPr lang="es-ES" altLang="es-MX"/>
          </a:p>
        </p:txBody>
      </p:sp>
      <p:cxnSp>
        <p:nvCxnSpPr>
          <p:cNvPr id="8202" name="AutoShape 10"/>
          <p:cNvCxnSpPr>
            <a:cxnSpLocks noChangeShapeType="1"/>
            <a:stCxn id="8198" idx="6"/>
            <a:endCxn id="8199" idx="2"/>
          </p:cNvCxnSpPr>
          <p:nvPr/>
        </p:nvCxnSpPr>
        <p:spPr bwMode="auto">
          <a:xfrm flipV="1">
            <a:off x="3556000" y="2863850"/>
            <a:ext cx="660400" cy="19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AutoShape 11"/>
          <p:cNvCxnSpPr>
            <a:cxnSpLocks noChangeShapeType="1"/>
            <a:stCxn id="8199" idx="6"/>
            <a:endCxn id="8200" idx="2"/>
          </p:cNvCxnSpPr>
          <p:nvPr/>
        </p:nvCxnSpPr>
        <p:spPr bwMode="auto">
          <a:xfrm>
            <a:off x="5194300" y="2863850"/>
            <a:ext cx="8890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4" name="AutoShape 12"/>
          <p:cNvCxnSpPr>
            <a:cxnSpLocks noChangeShapeType="1"/>
            <a:stCxn id="8199" idx="4"/>
            <a:endCxn id="8201" idx="6"/>
          </p:cNvCxnSpPr>
          <p:nvPr/>
        </p:nvCxnSpPr>
        <p:spPr bwMode="auto">
          <a:xfrm flipH="1">
            <a:off x="4521200" y="3073400"/>
            <a:ext cx="184150" cy="425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5" name="AutoShape 13"/>
          <p:cNvCxnSpPr>
            <a:cxnSpLocks noChangeShapeType="1"/>
            <a:stCxn id="8201" idx="2"/>
            <a:endCxn id="8198" idx="4"/>
          </p:cNvCxnSpPr>
          <p:nvPr/>
        </p:nvCxnSpPr>
        <p:spPr bwMode="auto">
          <a:xfrm flipH="1" flipV="1">
            <a:off x="3067050" y="3086100"/>
            <a:ext cx="476250" cy="4127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6" name="AutoShape 14"/>
          <p:cNvCxnSpPr>
            <a:cxnSpLocks noChangeShapeType="1"/>
            <a:stCxn id="8197" idx="6"/>
            <a:endCxn id="8198" idx="2"/>
          </p:cNvCxnSpPr>
          <p:nvPr/>
        </p:nvCxnSpPr>
        <p:spPr bwMode="auto">
          <a:xfrm flipV="1">
            <a:off x="1892300" y="2882900"/>
            <a:ext cx="6858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1574800" y="4914900"/>
            <a:ext cx="508000" cy="292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new</a:t>
            </a:r>
            <a:endParaRPr lang="es-ES" altLang="es-MX"/>
          </a:p>
        </p:txBody>
      </p:sp>
      <p:sp>
        <p:nvSpPr>
          <p:cNvPr id="8208" name="Oval 16"/>
          <p:cNvSpPr>
            <a:spLocks noChangeArrowheads="1"/>
          </p:cNvSpPr>
          <p:nvPr/>
        </p:nvSpPr>
        <p:spPr bwMode="auto">
          <a:xfrm>
            <a:off x="2768600" y="4851400"/>
            <a:ext cx="977900" cy="406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ready</a:t>
            </a:r>
            <a:endParaRPr lang="es-ES" altLang="es-MX"/>
          </a:p>
        </p:txBody>
      </p:sp>
      <p:sp>
        <p:nvSpPr>
          <p:cNvPr id="8209" name="Oval 17"/>
          <p:cNvSpPr>
            <a:spLocks noChangeArrowheads="1"/>
          </p:cNvSpPr>
          <p:nvPr/>
        </p:nvSpPr>
        <p:spPr bwMode="auto">
          <a:xfrm>
            <a:off x="4406900" y="48260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running</a:t>
            </a:r>
            <a:endParaRPr lang="es-ES" altLang="es-MX"/>
          </a:p>
        </p:txBody>
      </p:sp>
      <p:sp>
        <p:nvSpPr>
          <p:cNvPr id="8210" name="Oval 18"/>
          <p:cNvSpPr>
            <a:spLocks noChangeArrowheads="1"/>
          </p:cNvSpPr>
          <p:nvPr/>
        </p:nvSpPr>
        <p:spPr bwMode="auto">
          <a:xfrm>
            <a:off x="6273800" y="4813300"/>
            <a:ext cx="1130300" cy="469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terminates</a:t>
            </a:r>
            <a:endParaRPr lang="es-ES" altLang="es-MX"/>
          </a:p>
        </p:txBody>
      </p:sp>
      <p:sp>
        <p:nvSpPr>
          <p:cNvPr id="8211" name="Oval 19"/>
          <p:cNvSpPr>
            <a:spLocks noChangeArrowheads="1"/>
          </p:cNvSpPr>
          <p:nvPr/>
        </p:nvSpPr>
        <p:spPr bwMode="auto">
          <a:xfrm>
            <a:off x="3733800" y="54610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waiting</a:t>
            </a:r>
            <a:endParaRPr lang="es-ES" altLang="es-MX"/>
          </a:p>
        </p:txBody>
      </p:sp>
      <p:cxnSp>
        <p:nvCxnSpPr>
          <p:cNvPr id="8212" name="AutoShape 20"/>
          <p:cNvCxnSpPr>
            <a:cxnSpLocks noChangeShapeType="1"/>
            <a:stCxn id="8208" idx="5"/>
            <a:endCxn id="8209" idx="3"/>
          </p:cNvCxnSpPr>
          <p:nvPr/>
        </p:nvCxnSpPr>
        <p:spPr bwMode="auto">
          <a:xfrm flipV="1">
            <a:off x="3603625" y="5183188"/>
            <a:ext cx="946150" cy="15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21"/>
          <p:cNvCxnSpPr>
            <a:cxnSpLocks noChangeShapeType="1"/>
            <a:stCxn id="8209" idx="6"/>
            <a:endCxn id="8210" idx="2"/>
          </p:cNvCxnSpPr>
          <p:nvPr/>
        </p:nvCxnSpPr>
        <p:spPr bwMode="auto">
          <a:xfrm>
            <a:off x="5384800" y="5035550"/>
            <a:ext cx="8890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AutoShape 22"/>
          <p:cNvCxnSpPr>
            <a:cxnSpLocks noChangeShapeType="1"/>
            <a:stCxn id="8209" idx="4"/>
            <a:endCxn id="8211" idx="6"/>
          </p:cNvCxnSpPr>
          <p:nvPr/>
        </p:nvCxnSpPr>
        <p:spPr bwMode="auto">
          <a:xfrm flipH="1">
            <a:off x="4711700" y="5245100"/>
            <a:ext cx="184150" cy="425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AutoShape 23"/>
          <p:cNvCxnSpPr>
            <a:cxnSpLocks noChangeShapeType="1"/>
            <a:stCxn id="8211" idx="2"/>
            <a:endCxn id="8208" idx="4"/>
          </p:cNvCxnSpPr>
          <p:nvPr/>
        </p:nvCxnSpPr>
        <p:spPr bwMode="auto">
          <a:xfrm flipH="1" flipV="1">
            <a:off x="3257550" y="5257800"/>
            <a:ext cx="476250" cy="4127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6" name="AutoShape 24"/>
          <p:cNvCxnSpPr>
            <a:cxnSpLocks noChangeShapeType="1"/>
            <a:stCxn id="8207" idx="6"/>
            <a:endCxn id="8208" idx="2"/>
          </p:cNvCxnSpPr>
          <p:nvPr/>
        </p:nvCxnSpPr>
        <p:spPr bwMode="auto">
          <a:xfrm flipV="1">
            <a:off x="2082800" y="5054600"/>
            <a:ext cx="6858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7" name="AutoShape 25"/>
          <p:cNvCxnSpPr>
            <a:cxnSpLocks noChangeShapeType="1"/>
            <a:stCxn id="8209" idx="1"/>
            <a:endCxn id="8208" idx="7"/>
          </p:cNvCxnSpPr>
          <p:nvPr/>
        </p:nvCxnSpPr>
        <p:spPr bwMode="auto">
          <a:xfrm flipH="1">
            <a:off x="3603625" y="4887913"/>
            <a:ext cx="946150" cy="22225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avi">
  <a:themeElements>
    <a:clrScheme name="av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vi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av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unix">
  <a:themeElements>
    <a:clrScheme name="">
      <a:dk1>
        <a:srgbClr val="FFFFFF"/>
      </a:dk1>
      <a:lt1>
        <a:srgbClr val="FFFFFF"/>
      </a:lt1>
      <a:dk2>
        <a:srgbClr val="F6BF69"/>
      </a:dk2>
      <a:lt2>
        <a:srgbClr val="000000"/>
      </a:lt2>
      <a:accent1>
        <a:srgbClr val="00FFFF"/>
      </a:accent1>
      <a:accent2>
        <a:srgbClr val="FAFD00"/>
      </a:accent2>
      <a:accent3>
        <a:srgbClr val="FFFFFF"/>
      </a:accent3>
      <a:accent4>
        <a:srgbClr val="DADADA"/>
      </a:accent4>
      <a:accent5>
        <a:srgbClr val="AAFFFF"/>
      </a:accent5>
      <a:accent6>
        <a:srgbClr val="E3E500"/>
      </a:accent6>
      <a:hlink>
        <a:srgbClr val="FC0128"/>
      </a:hlink>
      <a:folHlink>
        <a:srgbClr val="3365FB"/>
      </a:folHlink>
    </a:clrScheme>
    <a:fontScheme name="unix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ni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x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Office\Templates\Presentations\avi.pot</Template>
  <TotalTime>7293</TotalTime>
  <Words>935</Words>
  <Application>Microsoft Office PowerPoint</Application>
  <PresentationFormat>Presentación en pantalla (4:3)</PresentationFormat>
  <Paragraphs>183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Calibri</vt:lpstr>
      <vt:lpstr>Helvetica</vt:lpstr>
      <vt:lpstr>Monotype Sorts</vt:lpstr>
      <vt:lpstr>Times New Roman</vt:lpstr>
      <vt:lpstr>avi</vt:lpstr>
      <vt:lpstr>Tema de Office</vt:lpstr>
      <vt:lpstr>1_unix</vt:lpstr>
      <vt:lpstr>SISTEMAS OPERATIVOS</vt:lpstr>
      <vt:lpstr>Scheduling</vt:lpstr>
      <vt:lpstr>Scheduling</vt:lpstr>
      <vt:lpstr>Process Alternating Sequence of CPU and I/O Bursts</vt:lpstr>
      <vt:lpstr>Process behavior</vt:lpstr>
      <vt:lpstr>State transitions around CPU bursts</vt:lpstr>
      <vt:lpstr>Alternating Sequence of CPU And I/O Bursts</vt:lpstr>
      <vt:lpstr>Histogram of CPU-burst Times</vt:lpstr>
      <vt:lpstr>Non-preemptive vs Preemptive Scheduling</vt:lpstr>
      <vt:lpstr>SCHEDULING ALGORITHMS</vt:lpstr>
      <vt:lpstr>SCHEDULING ALGORITHMS</vt:lpstr>
      <vt:lpstr>Scheduling Criteria</vt:lpstr>
      <vt:lpstr>Scheduling Criteria</vt:lpstr>
      <vt:lpstr>Optimization Criteria</vt:lpstr>
      <vt:lpstr>Process Scheduling</vt:lpstr>
      <vt:lpstr>First-Come, First-Served (FCFS) Scheduling</vt:lpstr>
      <vt:lpstr>First-Come, First-Served (FCFS) Scheduling</vt:lpstr>
      <vt:lpstr>FCFS troubles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6: Planificacion de la CPU</dc:title>
  <dc:subject>Chapter 6:  CPU Scheduling</dc:subject>
  <dc:creator>xx</dc:creator>
  <cp:lastModifiedBy>j-ramon</cp:lastModifiedBy>
  <cp:revision>155</cp:revision>
  <cp:lastPrinted>2017-03-29T18:28:17Z</cp:lastPrinted>
  <dcterms:created xsi:type="dcterms:W3CDTF">1999-07-20T17:58:50Z</dcterms:created>
  <dcterms:modified xsi:type="dcterms:W3CDTF">2020-04-16T17:56:11Z</dcterms:modified>
</cp:coreProperties>
</file>