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316" r:id="rId4"/>
    <p:sldId id="256" r:id="rId5"/>
    <p:sldId id="310" r:id="rId6"/>
    <p:sldId id="270" r:id="rId7"/>
    <p:sldId id="281" r:id="rId8"/>
    <p:sldId id="271" r:id="rId9"/>
    <p:sldId id="309" r:id="rId10"/>
    <p:sldId id="311" r:id="rId11"/>
    <p:sldId id="312" r:id="rId12"/>
    <p:sldId id="313" r:id="rId13"/>
    <p:sldId id="314" r:id="rId14"/>
    <p:sldId id="318" r:id="rId15"/>
    <p:sldId id="317" r:id="rId16"/>
  </p:sldIdLst>
  <p:sldSz cx="9144000" cy="6858000" type="screen4x3"/>
  <p:notesSz cx="6991350" cy="92821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 snapToGrid="0">
      <p:cViewPr varScale="1">
        <p:scale>
          <a:sx n="88" d="100"/>
          <a:sy n="88" d="100"/>
        </p:scale>
        <p:origin x="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09D3D77-3E9C-400C-9C74-B7AA188D3DB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3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07773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33311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319838" y="495300"/>
            <a:ext cx="1757362" cy="5343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047750" y="495300"/>
            <a:ext cx="5119688" cy="5343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969497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3D427F1-E420-4DD1-ACB3-8C0A46C08C46}" type="datetime1">
              <a:rPr lang="es-MX"/>
              <a:pPr>
                <a:defRPr/>
              </a:pPr>
              <a:t>28/04/2020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2EAAF1B-00F4-4130-BC03-65A55069F34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7324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9FF6E9E-AF54-4A87-987C-88CF9E86CD8D}" type="datetime1">
              <a:rPr lang="es-MX"/>
              <a:pPr>
                <a:defRPr/>
              </a:pPr>
              <a:t>28/04/2020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0"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9426787-8937-4C7E-B32A-B196E71BBFE1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494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62F3FA2-21B7-4DC3-AA84-AE54CD7ECAED}" type="datetime1">
              <a:rPr lang="es-MX"/>
              <a:pPr>
                <a:defRPr/>
              </a:pPr>
              <a:t>28/04/2020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3AB17DF5-2E45-4AE8-B3E9-F9B4B127733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930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77A4401-BBAD-4C1D-958F-85517A48C1A6}" type="datetime1">
              <a:rPr lang="es-MX"/>
              <a:pPr>
                <a:defRPr/>
              </a:pPr>
              <a:t>28/04/2020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35CFD41A-0754-4EED-BC03-1AF56B79A62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0816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518DF9E-FFCD-4D58-AFF0-0116722ADDA8}" type="datetime1">
              <a:rPr lang="es-MX"/>
              <a:pPr>
                <a:defRPr/>
              </a:pPr>
              <a:t>28/04/2020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03B52325-1CB2-4CA1-A685-0C63116E486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669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B34DE76-93C2-47D0-8683-3A6171CAB78F}" type="datetime1">
              <a:rPr lang="es-MX"/>
              <a:pPr>
                <a:defRPr/>
              </a:pPr>
              <a:t>28/04/2020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C6AB1F7-C324-4E01-83B5-1289DE9F427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044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156C381-F93F-4D94-89CF-C88266323F20}" type="datetime1">
              <a:rPr lang="es-MX"/>
              <a:pPr>
                <a:defRPr/>
              </a:pPr>
              <a:t>28/04/2020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DE55DDD-2A81-4D7C-82E1-888057F80EE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5938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47B1104A-776C-4E41-8281-49E8FE25415A}" type="datetime1">
              <a:rPr lang="es-MX"/>
              <a:pPr>
                <a:defRPr/>
              </a:pPr>
              <a:t>28/04/2020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F287833E-93F2-433D-A335-1E6C9D559E9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451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838714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06C9848-1918-4156-988B-D8756DE0ECA3}" type="datetime1">
              <a:rPr lang="es-MX"/>
              <a:pPr>
                <a:defRPr/>
              </a:pPr>
              <a:t>28/04/2020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50FC785E-71D5-408F-8061-62C4CBB9E29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7715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6BC1A11-A367-4EE3-9D2F-AB4D4D7B328B}" type="datetime1">
              <a:rPr lang="es-MX"/>
              <a:pPr>
                <a:defRPr/>
              </a:pPr>
              <a:t>28/04/2020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C83EC9F9-A680-4F86-B0EB-B8C1397CD31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1488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2FDFD96-D761-4CA8-A049-91397E596828}" type="datetime1">
              <a:rPr lang="es-MX"/>
              <a:pPr>
                <a:defRPr/>
              </a:pPr>
              <a:t>28/04/2020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5AE3364-0AE7-4E3B-AE1B-E4B589901EB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9377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97132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365792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89674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8013" y="2057400"/>
            <a:ext cx="3887787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87788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7749968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675552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405298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4968394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051498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33414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00295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76200"/>
            <a:ext cx="1981200" cy="44259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8013" y="76200"/>
            <a:ext cx="5794375" cy="44259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5675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47750" y="1724025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38675" y="1724025"/>
            <a:ext cx="3438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59134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61452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91007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26322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77910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1300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684213" y="342900"/>
            <a:ext cx="7831137" cy="685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endParaRPr lang="es-MX" altLang="es-MX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62050" y="495300"/>
            <a:ext cx="688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0" y="1724025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Sistemas Operativos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6248400" y="6537325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en-US" altLang="es-MX" sz="1000"/>
              <a:t>Sistemas Operativos</a:t>
            </a:r>
            <a:r>
              <a:rPr lang="en-US" altLang="es-MX" sz="1400">
                <a:latin typeface="Times New Roman" charset="0"/>
              </a:rPr>
              <a:t> </a:t>
            </a:r>
          </a:p>
        </p:txBody>
      </p:sp>
      <p:sp>
        <p:nvSpPr>
          <p:cNvPr id="1031" name="AutoShape 9"/>
          <p:cNvSpPr>
            <a:spLocks noChangeArrowheads="1"/>
          </p:cNvSpPr>
          <p:nvPr/>
        </p:nvSpPr>
        <p:spPr bwMode="auto">
          <a:xfrm>
            <a:off x="120650" y="95250"/>
            <a:ext cx="8909050" cy="6448425"/>
          </a:xfrm>
          <a:prstGeom prst="roundRect">
            <a:avLst>
              <a:gd name="adj" fmla="val 17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endParaRPr lang="es-MX" altLang="es-MX"/>
          </a:p>
        </p:txBody>
      </p:sp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4087813" y="6583363"/>
            <a:ext cx="512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/>
              <a:t>6.</a:t>
            </a:r>
            <a:fld id="{EF62247B-0255-4C56-946D-A730866D1CA6}" type="slidenum">
              <a:rPr lang="en-US" sz="1000" smtClean="0"/>
              <a:pPr>
                <a:spcBef>
                  <a:spcPct val="50000"/>
                </a:spcBef>
                <a:defRPr/>
              </a:pPr>
              <a:t>‹Nº›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Helvetic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SzPct val="14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5000"/>
        <a:buFont typeface="Monotype Sorts" pitchFamily="2" charset="2"/>
        <a:buChar char="T"/>
        <a:defRPr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  <a:endParaRPr lang="es-MX" alt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A63BB87-4CC6-48D7-ABCF-CC02F912F19E}" type="datetime1">
              <a:rPr lang="es-MX"/>
              <a:pPr>
                <a:defRPr/>
              </a:pPr>
              <a:t>28/04/2020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1578624D-7CAD-479B-9EC6-33A5F2737AB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192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313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defRPr/>
            </a:pPr>
            <a:endParaRPr lang="es-ES" altLang="es-MX">
              <a:solidFill>
                <a:srgbClr val="FFFFFF"/>
              </a:solidFill>
            </a:endParaRPr>
          </a:p>
        </p:txBody>
      </p:sp>
      <p:sp>
        <p:nvSpPr>
          <p:cNvPr id="1028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>
              <a:defRPr/>
            </a:pPr>
            <a:endParaRPr lang="es-ES" altLang="es-MX">
              <a:solidFill>
                <a:srgbClr val="FFFFFF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title style</a:t>
            </a:r>
          </a:p>
        </p:txBody>
      </p:sp>
      <p:sp>
        <p:nvSpPr>
          <p:cNvPr id="1030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2057400"/>
            <a:ext cx="7927975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85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ctr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MX" altLang="es-MX"/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/>
              <a:t>SO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/>
              <a:t>E – M  2020</a:t>
            </a:r>
          </a:p>
        </p:txBody>
      </p:sp>
      <p:sp>
        <p:nvSpPr>
          <p:cNvPr id="14340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396C4C-8FE6-492C-AD7A-AD2825C33FA0}" type="slidenum">
              <a:rPr lang="es-MX" altLang="es-MX" sz="12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s-MX" altLang="es-MX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341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200">
                <a:solidFill>
                  <a:srgbClr val="000000"/>
                </a:solidFill>
                <a:latin typeface="Times New Roman" charset="0"/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224357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2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Multilevel Queue Scheduling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" t="8675" r="571" b="9201"/>
          <a:stretch>
            <a:fillRect/>
          </a:stretch>
        </p:blipFill>
        <p:spPr bwMode="auto">
          <a:xfrm>
            <a:off x="1579563" y="1595438"/>
            <a:ext cx="6330950" cy="420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Multilevel Feedback Queue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/>
              <a:t>A process can move between the various queues; aging can be implemented this way.</a:t>
            </a:r>
          </a:p>
          <a:p>
            <a:r>
              <a:rPr lang="en-US" altLang="es-MX"/>
              <a:t>Multilevel-feedback-queue scheduler defined by the following parameters:</a:t>
            </a:r>
          </a:p>
          <a:p>
            <a:pPr lvl="1"/>
            <a:r>
              <a:rPr lang="en-US" altLang="es-MX"/>
              <a:t>number of queues</a:t>
            </a:r>
          </a:p>
          <a:p>
            <a:pPr lvl="1"/>
            <a:r>
              <a:rPr lang="en-US" altLang="es-MX"/>
              <a:t>scheduling algorithms for each queue</a:t>
            </a:r>
          </a:p>
          <a:p>
            <a:pPr lvl="1"/>
            <a:r>
              <a:rPr lang="en-US" altLang="es-MX"/>
              <a:t>method used to determine when to upgrade a process</a:t>
            </a:r>
          </a:p>
          <a:p>
            <a:pPr lvl="1"/>
            <a:r>
              <a:rPr lang="en-US" altLang="es-MX"/>
              <a:t>method used to determine when to demote a process</a:t>
            </a:r>
          </a:p>
          <a:p>
            <a:pPr lvl="1"/>
            <a:r>
              <a:rPr lang="en-US" altLang="es-MX"/>
              <a:t>method used to determine which queue a process will enter when that process needs service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Multilevel Feedback Queue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Sistemas Operativos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023" y="1368570"/>
            <a:ext cx="4065588" cy="484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SzPct val="14000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/>
              <a:t>Three queues: </a:t>
            </a:r>
          </a:p>
          <a:p>
            <a:pPr lvl="1"/>
            <a:r>
              <a:rPr lang="en-US" altLang="en-US" sz="1400" i="1" kern="0" dirty="0"/>
              <a:t>Q</a:t>
            </a:r>
            <a:r>
              <a:rPr lang="en-US" altLang="en-US" sz="1400" kern="0" baseline="-25000" dirty="0"/>
              <a:t>0</a:t>
            </a:r>
            <a:r>
              <a:rPr lang="en-US" altLang="en-US" sz="1400" kern="0" dirty="0"/>
              <a:t> – RR with time quantum 8 milliseconds</a:t>
            </a:r>
          </a:p>
          <a:p>
            <a:pPr lvl="1"/>
            <a:r>
              <a:rPr lang="en-US" altLang="en-US" sz="1400" i="1" kern="0" dirty="0"/>
              <a:t>Q</a:t>
            </a:r>
            <a:r>
              <a:rPr lang="en-US" altLang="en-US" sz="1400" kern="0" baseline="-25000" dirty="0"/>
              <a:t>1</a:t>
            </a:r>
            <a:r>
              <a:rPr lang="en-US" altLang="en-US" sz="1400" kern="0" dirty="0"/>
              <a:t> – RR time quantum 16 milliseconds</a:t>
            </a:r>
          </a:p>
          <a:p>
            <a:pPr lvl="1"/>
            <a:r>
              <a:rPr lang="en-US" altLang="en-US" sz="1400" i="1" kern="0" dirty="0"/>
              <a:t>Q</a:t>
            </a:r>
            <a:r>
              <a:rPr lang="en-US" altLang="en-US" sz="1400" kern="0" baseline="-25000" dirty="0"/>
              <a:t>2</a:t>
            </a:r>
            <a:r>
              <a:rPr lang="en-US" altLang="en-US" sz="1400" kern="0" dirty="0"/>
              <a:t> – FCFS</a:t>
            </a:r>
          </a:p>
          <a:p>
            <a:pPr lvl="1"/>
            <a:endParaRPr lang="en-US" altLang="en-US" sz="1400" kern="0" dirty="0"/>
          </a:p>
          <a:p>
            <a:r>
              <a:rPr lang="en-US" altLang="en-US" kern="0" dirty="0"/>
              <a:t>Scheduling</a:t>
            </a:r>
          </a:p>
          <a:p>
            <a:pPr lvl="1"/>
            <a:r>
              <a:rPr lang="en-US" altLang="en-US" sz="1400" kern="0" dirty="0"/>
              <a:t>A new job enters queue </a:t>
            </a:r>
            <a:r>
              <a:rPr lang="en-US" altLang="en-US" sz="1400" i="1" kern="0" dirty="0"/>
              <a:t>Q</a:t>
            </a:r>
            <a:r>
              <a:rPr lang="en-US" altLang="en-US" sz="1400" i="1" kern="0" baseline="-25000" dirty="0"/>
              <a:t>0</a:t>
            </a:r>
            <a:r>
              <a:rPr lang="en-US" altLang="en-US" sz="1400" i="1" kern="0" dirty="0"/>
              <a:t> </a:t>
            </a:r>
            <a:r>
              <a:rPr lang="en-US" altLang="en-US" sz="1400" kern="0" dirty="0"/>
              <a:t>which is served</a:t>
            </a:r>
            <a:r>
              <a:rPr lang="en-US" altLang="en-US" sz="1400" i="1" kern="0" dirty="0"/>
              <a:t> </a:t>
            </a:r>
            <a:r>
              <a:rPr lang="en-US" altLang="en-US" sz="1400" kern="0" dirty="0"/>
              <a:t>FCFS</a:t>
            </a:r>
          </a:p>
          <a:p>
            <a:pPr lvl="2"/>
            <a:r>
              <a:rPr lang="en-US" altLang="en-US" sz="1400" kern="0" dirty="0"/>
              <a:t>When it gains CPU, job receives 8 milliseconds</a:t>
            </a:r>
          </a:p>
          <a:p>
            <a:pPr lvl="2"/>
            <a:r>
              <a:rPr lang="en-US" altLang="en-US" sz="1400" kern="0" dirty="0"/>
              <a:t>If it does not finish in 8 milliseconds, job is moved to queue Q</a:t>
            </a:r>
            <a:r>
              <a:rPr lang="en-US" altLang="en-US" sz="1400" kern="0" baseline="-25000" dirty="0"/>
              <a:t>1</a:t>
            </a:r>
            <a:endParaRPr lang="en-US" altLang="en-US" sz="1400" kern="0" dirty="0"/>
          </a:p>
          <a:p>
            <a:pPr lvl="1"/>
            <a:r>
              <a:rPr lang="en-US" altLang="en-US" sz="1400" kern="0" dirty="0"/>
              <a:t>At </a:t>
            </a:r>
            <a:r>
              <a:rPr lang="en-US" altLang="en-US" sz="1400" i="1" kern="0" dirty="0"/>
              <a:t>Q</a:t>
            </a:r>
            <a:r>
              <a:rPr lang="en-US" altLang="en-US" sz="1400" kern="0" baseline="-25000" dirty="0"/>
              <a:t>1</a:t>
            </a:r>
            <a:r>
              <a:rPr lang="en-US" altLang="en-US" sz="1400" kern="0" dirty="0"/>
              <a:t> job is again served FCFS and receives 16 additional milliseconds</a:t>
            </a:r>
          </a:p>
          <a:p>
            <a:pPr lvl="2"/>
            <a:r>
              <a:rPr lang="en-US" altLang="en-US" sz="1400" kern="0" dirty="0"/>
              <a:t>If it still does not complete, it is preempted and moved to queue Q</a:t>
            </a:r>
            <a:r>
              <a:rPr lang="en-US" altLang="en-US" sz="1400" kern="0" baseline="-25000" dirty="0"/>
              <a:t>2</a:t>
            </a:r>
            <a:endParaRPr lang="en-US" altLang="en-US" sz="1400" kern="0" dirty="0"/>
          </a:p>
        </p:txBody>
      </p:sp>
      <p:pic>
        <p:nvPicPr>
          <p:cNvPr id="6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623" y="2294081"/>
            <a:ext cx="3862388" cy="26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34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References</a:t>
            </a:r>
          </a:p>
        </p:txBody>
      </p:sp>
      <p:sp>
        <p:nvSpPr>
          <p:cNvPr id="26627" name="2 Marcador de contenido"/>
          <p:cNvSpPr>
            <a:spLocks noGrp="1"/>
          </p:cNvSpPr>
          <p:nvPr>
            <p:ph idx="1"/>
          </p:nvPr>
        </p:nvSpPr>
        <p:spPr>
          <a:xfrm>
            <a:off x="608013" y="1565201"/>
            <a:ext cx="7927975" cy="3067199"/>
          </a:xfrm>
        </p:spPr>
        <p:txBody>
          <a:bodyPr/>
          <a:lstStyle/>
          <a:p>
            <a:r>
              <a:rPr lang="en-US" altLang="es-MX" dirty="0" err="1"/>
              <a:t>Presentación</a:t>
            </a:r>
            <a:r>
              <a:rPr lang="en-US" altLang="es-MX" dirty="0"/>
              <a:t> de Ramón Ríos.</a:t>
            </a:r>
          </a:p>
          <a:p>
            <a:r>
              <a:rPr lang="en-US" altLang="es-MX" dirty="0" err="1"/>
              <a:t>Capítulos</a:t>
            </a:r>
            <a:r>
              <a:rPr lang="en-US" altLang="es-MX" dirty="0"/>
              <a:t>: Operating System Concepts; </a:t>
            </a:r>
            <a:r>
              <a:rPr lang="en-US" altLang="es-MX" dirty="0" err="1"/>
              <a:t>Silberschatz</a:t>
            </a:r>
            <a:r>
              <a:rPr lang="en-US" altLang="es-MX" dirty="0"/>
              <a:t>, Galvin, Gagne.</a:t>
            </a:r>
          </a:p>
          <a:p>
            <a:r>
              <a:rPr lang="en-US" altLang="es-MX" dirty="0"/>
              <a:t>28-abr-2020</a:t>
            </a:r>
          </a:p>
          <a:p>
            <a:endParaRPr lang="es-MX" altLang="es-MX" dirty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fld id="{84AF94C2-6DD8-4752-8E69-769FB87F2D86}" type="slidenum">
              <a:rPr lang="es-MX" altLang="es-MX" smtClean="0">
                <a:solidFill>
                  <a:srgbClr val="FFFFFF"/>
                </a:solidFill>
              </a:rPr>
              <a:pPr algn="l"/>
              <a:t>13</a:t>
            </a:fld>
            <a:endParaRPr lang="es-MX" altLang="es-MX">
              <a:solidFill>
                <a:srgbClr val="FFFFFF"/>
              </a:solidFill>
            </a:endParaRPr>
          </a:p>
        </p:txBody>
      </p:sp>
      <p:sp>
        <p:nvSpPr>
          <p:cNvPr id="26629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s-MX" altLang="es-MX">
                <a:solidFill>
                  <a:srgbClr val="FFFFFF"/>
                </a:solidFill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81356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Process Scheduling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s-ES_tradnl" altLang="es-MX" dirty="0"/>
          </a:p>
          <a:p>
            <a:pPr>
              <a:buFontTx/>
              <a:buNone/>
            </a:pPr>
            <a:endParaRPr lang="es-ES_tradnl" altLang="es-MX" dirty="0"/>
          </a:p>
          <a:p>
            <a:pPr>
              <a:buFontTx/>
              <a:buNone/>
            </a:pPr>
            <a:endParaRPr lang="es-ES_tradnl" altLang="es-MX" dirty="0"/>
          </a:p>
          <a:p>
            <a:pPr>
              <a:buFontTx/>
              <a:buNone/>
            </a:pPr>
            <a:endParaRPr lang="es-ES_tradnl" altLang="es-MX" dirty="0"/>
          </a:p>
          <a:p>
            <a:pPr algn="ctr">
              <a:buFontTx/>
              <a:buNone/>
            </a:pPr>
            <a:r>
              <a:rPr lang="es-ES_tradnl" altLang="es-MX" sz="2400" dirty="0"/>
              <a:t>PLANIFICACION DE LOS PROCESOS – 4</a:t>
            </a:r>
          </a:p>
          <a:p>
            <a:pPr algn="ctr">
              <a:buFontTx/>
              <a:buNone/>
            </a:pPr>
            <a:r>
              <a:rPr lang="es-ES_tradnl" altLang="es-MX" sz="2400" dirty="0"/>
              <a:t>(PREEMPTIVE </a:t>
            </a:r>
            <a:r>
              <a:rPr lang="es-ES_tradnl" altLang="es-MX" sz="2400" dirty="0" err="1"/>
              <a:t>algorithm</a:t>
            </a:r>
            <a:r>
              <a:rPr lang="es-ES_tradnl" altLang="es-MX" sz="2400" dirty="0"/>
              <a:t> RR)</a:t>
            </a:r>
            <a:endParaRPr lang="en-US" altLang="es-MX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495300"/>
            <a:ext cx="7572375" cy="457200"/>
          </a:xfrm>
        </p:spPr>
        <p:txBody>
          <a:bodyPr/>
          <a:lstStyle/>
          <a:p>
            <a:r>
              <a:rPr lang="en-US" altLang="es-MX"/>
              <a:t>Non-preemptive vs Preemptive Scheduling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406525"/>
            <a:ext cx="7931150" cy="4432300"/>
          </a:xfrm>
        </p:spPr>
        <p:txBody>
          <a:bodyPr/>
          <a:lstStyle/>
          <a:p>
            <a:r>
              <a:rPr lang="en-US" altLang="es-MX"/>
              <a:t>Scheduling is NON-PREEMPTIVE if once the CPU has been allocated to a process, the process can keep the CPU until it releases it, either by terminating or switching to the waiting state.</a:t>
            </a:r>
          </a:p>
          <a:p>
            <a:endParaRPr lang="en-US" altLang="es-MX"/>
          </a:p>
          <a:p>
            <a:endParaRPr lang="en-US" altLang="es-MX"/>
          </a:p>
          <a:p>
            <a:endParaRPr lang="en-US" altLang="es-MX"/>
          </a:p>
          <a:p>
            <a:endParaRPr lang="en-US" altLang="es-MX"/>
          </a:p>
          <a:p>
            <a:r>
              <a:rPr lang="en-US" altLang="es-MX"/>
              <a:t>Scheduling is PREEMPTIVE if the CPU can be taken away from a process during execution.</a:t>
            </a:r>
          </a:p>
          <a:p>
            <a:endParaRPr lang="en-US" altLang="es-MX"/>
          </a:p>
        </p:txBody>
      </p:sp>
      <p:sp>
        <p:nvSpPr>
          <p:cNvPr id="3077" name="Oval 4"/>
          <p:cNvSpPr>
            <a:spLocks noChangeArrowheads="1"/>
          </p:cNvSpPr>
          <p:nvPr/>
        </p:nvSpPr>
        <p:spPr bwMode="auto">
          <a:xfrm>
            <a:off x="1384300" y="2743200"/>
            <a:ext cx="508000" cy="292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new</a:t>
            </a:r>
            <a:endParaRPr lang="es-ES" altLang="es-MX"/>
          </a:p>
        </p:txBody>
      </p:sp>
      <p:sp>
        <p:nvSpPr>
          <p:cNvPr id="3078" name="Oval 5"/>
          <p:cNvSpPr>
            <a:spLocks noChangeArrowheads="1"/>
          </p:cNvSpPr>
          <p:nvPr/>
        </p:nvSpPr>
        <p:spPr bwMode="auto">
          <a:xfrm>
            <a:off x="2578100" y="2679700"/>
            <a:ext cx="977900" cy="406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ready</a:t>
            </a:r>
            <a:endParaRPr lang="es-ES" altLang="es-MX"/>
          </a:p>
        </p:txBody>
      </p:sp>
      <p:sp>
        <p:nvSpPr>
          <p:cNvPr id="3079" name="Oval 6"/>
          <p:cNvSpPr>
            <a:spLocks noChangeArrowheads="1"/>
          </p:cNvSpPr>
          <p:nvPr/>
        </p:nvSpPr>
        <p:spPr bwMode="auto">
          <a:xfrm>
            <a:off x="4216400" y="26543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running</a:t>
            </a:r>
            <a:endParaRPr lang="es-ES" altLang="es-MX"/>
          </a:p>
        </p:txBody>
      </p:sp>
      <p:sp>
        <p:nvSpPr>
          <p:cNvPr id="3080" name="Oval 7"/>
          <p:cNvSpPr>
            <a:spLocks noChangeArrowheads="1"/>
          </p:cNvSpPr>
          <p:nvPr/>
        </p:nvSpPr>
        <p:spPr bwMode="auto">
          <a:xfrm>
            <a:off x="6083300" y="2641600"/>
            <a:ext cx="1130300" cy="469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terminates</a:t>
            </a:r>
            <a:endParaRPr lang="es-ES" altLang="es-MX"/>
          </a:p>
        </p:txBody>
      </p:sp>
      <p:sp>
        <p:nvSpPr>
          <p:cNvPr id="3081" name="Oval 8"/>
          <p:cNvSpPr>
            <a:spLocks noChangeArrowheads="1"/>
          </p:cNvSpPr>
          <p:nvPr/>
        </p:nvSpPr>
        <p:spPr bwMode="auto">
          <a:xfrm>
            <a:off x="3543300" y="32893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waiting</a:t>
            </a:r>
            <a:endParaRPr lang="es-ES" altLang="es-MX"/>
          </a:p>
        </p:txBody>
      </p:sp>
      <p:cxnSp>
        <p:nvCxnSpPr>
          <p:cNvPr id="3082" name="AutoShape 10"/>
          <p:cNvCxnSpPr>
            <a:cxnSpLocks noChangeShapeType="1"/>
            <a:stCxn id="3078" idx="6"/>
            <a:endCxn id="3079" idx="2"/>
          </p:cNvCxnSpPr>
          <p:nvPr/>
        </p:nvCxnSpPr>
        <p:spPr bwMode="auto">
          <a:xfrm flipV="1">
            <a:off x="3556000" y="2863850"/>
            <a:ext cx="660400" cy="19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AutoShape 11"/>
          <p:cNvCxnSpPr>
            <a:cxnSpLocks noChangeShapeType="1"/>
            <a:stCxn id="3079" idx="6"/>
            <a:endCxn id="3080" idx="2"/>
          </p:cNvCxnSpPr>
          <p:nvPr/>
        </p:nvCxnSpPr>
        <p:spPr bwMode="auto">
          <a:xfrm>
            <a:off x="5194300" y="2863850"/>
            <a:ext cx="8890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AutoShape 12"/>
          <p:cNvCxnSpPr>
            <a:cxnSpLocks noChangeShapeType="1"/>
            <a:stCxn id="3079" idx="4"/>
            <a:endCxn id="3081" idx="6"/>
          </p:cNvCxnSpPr>
          <p:nvPr/>
        </p:nvCxnSpPr>
        <p:spPr bwMode="auto">
          <a:xfrm flipH="1">
            <a:off x="4521200" y="3073400"/>
            <a:ext cx="184150" cy="425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AutoShape 13"/>
          <p:cNvCxnSpPr>
            <a:cxnSpLocks noChangeShapeType="1"/>
            <a:stCxn id="3081" idx="2"/>
            <a:endCxn id="3078" idx="4"/>
          </p:cNvCxnSpPr>
          <p:nvPr/>
        </p:nvCxnSpPr>
        <p:spPr bwMode="auto">
          <a:xfrm flipH="1" flipV="1">
            <a:off x="3067050" y="3086100"/>
            <a:ext cx="476250" cy="412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AutoShape 14"/>
          <p:cNvCxnSpPr>
            <a:cxnSpLocks noChangeShapeType="1"/>
            <a:stCxn id="3077" idx="6"/>
            <a:endCxn id="3078" idx="2"/>
          </p:cNvCxnSpPr>
          <p:nvPr/>
        </p:nvCxnSpPr>
        <p:spPr bwMode="auto">
          <a:xfrm flipV="1">
            <a:off x="1892300" y="2882900"/>
            <a:ext cx="6858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7" name="Oval 15"/>
          <p:cNvSpPr>
            <a:spLocks noChangeArrowheads="1"/>
          </p:cNvSpPr>
          <p:nvPr/>
        </p:nvSpPr>
        <p:spPr bwMode="auto">
          <a:xfrm>
            <a:off x="1574800" y="4914900"/>
            <a:ext cx="508000" cy="292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new</a:t>
            </a:r>
            <a:endParaRPr lang="es-ES" altLang="es-MX"/>
          </a:p>
        </p:txBody>
      </p:sp>
      <p:sp>
        <p:nvSpPr>
          <p:cNvPr id="3088" name="Oval 16"/>
          <p:cNvSpPr>
            <a:spLocks noChangeArrowheads="1"/>
          </p:cNvSpPr>
          <p:nvPr/>
        </p:nvSpPr>
        <p:spPr bwMode="auto">
          <a:xfrm>
            <a:off x="2768600" y="4851400"/>
            <a:ext cx="977900" cy="406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ready</a:t>
            </a:r>
            <a:endParaRPr lang="es-ES" altLang="es-MX"/>
          </a:p>
        </p:txBody>
      </p:sp>
      <p:sp>
        <p:nvSpPr>
          <p:cNvPr id="3089" name="Oval 17"/>
          <p:cNvSpPr>
            <a:spLocks noChangeArrowheads="1"/>
          </p:cNvSpPr>
          <p:nvPr/>
        </p:nvSpPr>
        <p:spPr bwMode="auto">
          <a:xfrm>
            <a:off x="4406900" y="48260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running</a:t>
            </a:r>
            <a:endParaRPr lang="es-ES" altLang="es-MX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auto">
          <a:xfrm>
            <a:off x="6273800" y="4813300"/>
            <a:ext cx="1130300" cy="469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terminates</a:t>
            </a:r>
            <a:endParaRPr lang="es-ES" altLang="es-MX"/>
          </a:p>
        </p:txBody>
      </p:sp>
      <p:sp>
        <p:nvSpPr>
          <p:cNvPr id="3091" name="Oval 19"/>
          <p:cNvSpPr>
            <a:spLocks noChangeArrowheads="1"/>
          </p:cNvSpPr>
          <p:nvPr/>
        </p:nvSpPr>
        <p:spPr bwMode="auto">
          <a:xfrm>
            <a:off x="3733800" y="5461000"/>
            <a:ext cx="97790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s-MX" altLang="es-MX"/>
              <a:t>waiting</a:t>
            </a:r>
            <a:endParaRPr lang="es-ES" altLang="es-MX"/>
          </a:p>
        </p:txBody>
      </p:sp>
      <p:cxnSp>
        <p:nvCxnSpPr>
          <p:cNvPr id="3092" name="AutoShape 20"/>
          <p:cNvCxnSpPr>
            <a:cxnSpLocks noChangeShapeType="1"/>
            <a:stCxn id="3088" idx="5"/>
            <a:endCxn id="3089" idx="3"/>
          </p:cNvCxnSpPr>
          <p:nvPr/>
        </p:nvCxnSpPr>
        <p:spPr bwMode="auto">
          <a:xfrm flipV="1">
            <a:off x="3603625" y="5183188"/>
            <a:ext cx="946150" cy="15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3" name="AutoShape 21"/>
          <p:cNvCxnSpPr>
            <a:cxnSpLocks noChangeShapeType="1"/>
            <a:stCxn id="3089" idx="6"/>
            <a:endCxn id="3090" idx="2"/>
          </p:cNvCxnSpPr>
          <p:nvPr/>
        </p:nvCxnSpPr>
        <p:spPr bwMode="auto">
          <a:xfrm>
            <a:off x="5384800" y="5035550"/>
            <a:ext cx="8890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4" name="AutoShape 22"/>
          <p:cNvCxnSpPr>
            <a:cxnSpLocks noChangeShapeType="1"/>
            <a:stCxn id="3089" idx="4"/>
            <a:endCxn id="3091" idx="6"/>
          </p:cNvCxnSpPr>
          <p:nvPr/>
        </p:nvCxnSpPr>
        <p:spPr bwMode="auto">
          <a:xfrm flipH="1">
            <a:off x="4711700" y="5245100"/>
            <a:ext cx="184150" cy="425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5" name="AutoShape 23"/>
          <p:cNvCxnSpPr>
            <a:cxnSpLocks noChangeShapeType="1"/>
            <a:stCxn id="3091" idx="2"/>
            <a:endCxn id="3088" idx="4"/>
          </p:cNvCxnSpPr>
          <p:nvPr/>
        </p:nvCxnSpPr>
        <p:spPr bwMode="auto">
          <a:xfrm flipH="1" flipV="1">
            <a:off x="3257550" y="5257800"/>
            <a:ext cx="476250" cy="412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6" name="AutoShape 24"/>
          <p:cNvCxnSpPr>
            <a:cxnSpLocks noChangeShapeType="1"/>
            <a:stCxn id="3087" idx="6"/>
            <a:endCxn id="3088" idx="2"/>
          </p:cNvCxnSpPr>
          <p:nvPr/>
        </p:nvCxnSpPr>
        <p:spPr bwMode="auto">
          <a:xfrm flipV="1">
            <a:off x="2082800" y="5054600"/>
            <a:ext cx="68580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7" name="AutoShape 25"/>
          <p:cNvCxnSpPr>
            <a:cxnSpLocks noChangeShapeType="1"/>
            <a:stCxn id="3089" idx="1"/>
            <a:endCxn id="3088" idx="7"/>
          </p:cNvCxnSpPr>
          <p:nvPr/>
        </p:nvCxnSpPr>
        <p:spPr bwMode="auto">
          <a:xfrm flipH="1">
            <a:off x="3603625" y="4887913"/>
            <a:ext cx="946150" cy="22225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Round Robin (RR)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724025"/>
            <a:ext cx="7029450" cy="4307320"/>
          </a:xfrm>
        </p:spPr>
        <p:txBody>
          <a:bodyPr/>
          <a:lstStyle/>
          <a:p>
            <a:r>
              <a:rPr lang="es-ES_tradnl" altLang="es-MX" i="1" dirty="0" err="1"/>
              <a:t>Preemptive</a:t>
            </a:r>
            <a:r>
              <a:rPr lang="es-ES_tradnl" altLang="es-MX" dirty="0"/>
              <a:t> </a:t>
            </a:r>
            <a:r>
              <a:rPr lang="es-ES_tradnl" altLang="es-MX" dirty="0" err="1"/>
              <a:t>scheduling</a:t>
            </a:r>
            <a:r>
              <a:rPr lang="es-ES_tradnl" altLang="es-MX" dirty="0"/>
              <a:t>. </a:t>
            </a:r>
            <a:r>
              <a:rPr lang="es-ES_tradnl" altLang="es-MX" b="1" i="1" dirty="0"/>
              <a:t>RR</a:t>
            </a:r>
            <a:r>
              <a:rPr lang="es-ES_tradnl" altLang="es-MX" dirty="0"/>
              <a:t> </a:t>
            </a:r>
            <a:r>
              <a:rPr lang="es-ES_tradnl" altLang="es-MX" dirty="0" err="1"/>
              <a:t>is</a:t>
            </a:r>
            <a:r>
              <a:rPr lang="es-ES_tradnl" altLang="es-MX" dirty="0"/>
              <a:t> </a:t>
            </a:r>
            <a:r>
              <a:rPr lang="es-ES_tradnl" altLang="es-MX" dirty="0" err="1"/>
              <a:t>the</a:t>
            </a:r>
            <a:r>
              <a:rPr lang="es-ES_tradnl" altLang="es-MX" dirty="0"/>
              <a:t> </a:t>
            </a:r>
            <a:r>
              <a:rPr lang="es-ES_tradnl" altLang="es-MX" dirty="0" err="1"/>
              <a:t>preemptive</a:t>
            </a:r>
            <a:r>
              <a:rPr lang="es-ES_tradnl" altLang="es-MX" dirty="0"/>
              <a:t> versión of non-</a:t>
            </a:r>
            <a:r>
              <a:rPr lang="es-ES_tradnl" altLang="es-MX" dirty="0" err="1"/>
              <a:t>preemptive</a:t>
            </a:r>
            <a:r>
              <a:rPr lang="es-ES_tradnl" altLang="es-MX" dirty="0"/>
              <a:t> </a:t>
            </a:r>
            <a:r>
              <a:rPr lang="es-ES_tradnl" altLang="es-MX" i="1" dirty="0"/>
              <a:t>FCFS</a:t>
            </a:r>
            <a:r>
              <a:rPr lang="es-ES_tradnl" altLang="es-MX" dirty="0"/>
              <a:t>.</a:t>
            </a:r>
            <a:endParaRPr lang="en-US" altLang="es-MX" dirty="0"/>
          </a:p>
          <a:p>
            <a:endParaRPr lang="en-US" altLang="es-MX" dirty="0"/>
          </a:p>
          <a:p>
            <a:r>
              <a:rPr lang="en-US" altLang="es-MX" dirty="0"/>
              <a:t>Each process gets a small unit of CPU time (</a:t>
            </a:r>
            <a:r>
              <a:rPr lang="en-US" altLang="es-MX" i="1" dirty="0"/>
              <a:t>time quantum or slice</a:t>
            </a:r>
            <a:r>
              <a:rPr lang="en-US" altLang="es-MX" dirty="0"/>
              <a:t>), usually 10-100 milliseconds.  After this time has elapsed, the process is preempted (</a:t>
            </a:r>
            <a:r>
              <a:rPr lang="en-US" altLang="es-MX" sz="1200" dirty="0"/>
              <a:t>interrupted</a:t>
            </a:r>
            <a:r>
              <a:rPr lang="en-US" altLang="es-MX" dirty="0"/>
              <a:t>) and added to the end of the </a:t>
            </a:r>
            <a:r>
              <a:rPr lang="en-US" altLang="es-MX" i="1" dirty="0"/>
              <a:t>Ready</a:t>
            </a:r>
            <a:r>
              <a:rPr lang="en-US" altLang="es-MX" dirty="0"/>
              <a:t> queue.</a:t>
            </a:r>
          </a:p>
          <a:p>
            <a:endParaRPr lang="en-US" altLang="es-MX" dirty="0"/>
          </a:p>
          <a:p>
            <a:r>
              <a:rPr lang="en-US" altLang="es-MX" dirty="0"/>
              <a:t>If there are </a:t>
            </a:r>
            <a:r>
              <a:rPr lang="en-US" altLang="es-MX" i="1" dirty="0">
                <a:solidFill>
                  <a:srgbClr val="FF0000"/>
                </a:solidFill>
              </a:rPr>
              <a:t>n</a:t>
            </a:r>
            <a:r>
              <a:rPr lang="en-US" altLang="es-MX" dirty="0"/>
              <a:t> processes in the </a:t>
            </a:r>
            <a:r>
              <a:rPr lang="en-US" altLang="es-MX" i="1" dirty="0"/>
              <a:t>Ready</a:t>
            </a:r>
            <a:r>
              <a:rPr lang="en-US" altLang="es-MX" dirty="0"/>
              <a:t> queue and the time quantum is </a:t>
            </a:r>
            <a:r>
              <a:rPr lang="en-US" altLang="es-MX" i="1" dirty="0">
                <a:solidFill>
                  <a:srgbClr val="FF0000"/>
                </a:solidFill>
              </a:rPr>
              <a:t>q</a:t>
            </a:r>
            <a:r>
              <a:rPr lang="en-US" altLang="es-MX" dirty="0"/>
              <a:t>, then each process gets </a:t>
            </a:r>
            <a:r>
              <a:rPr lang="en-US" altLang="es-MX" dirty="0">
                <a:solidFill>
                  <a:srgbClr val="FF0000"/>
                </a:solidFill>
              </a:rPr>
              <a:t>1/</a:t>
            </a:r>
            <a:r>
              <a:rPr lang="en-US" altLang="es-MX" i="1" dirty="0">
                <a:solidFill>
                  <a:srgbClr val="FF0000"/>
                </a:solidFill>
              </a:rPr>
              <a:t>n</a:t>
            </a:r>
            <a:r>
              <a:rPr lang="en-US" altLang="es-MX" dirty="0"/>
              <a:t> of the CPU time in chunks of at most </a:t>
            </a:r>
            <a:r>
              <a:rPr lang="en-US" altLang="es-MX" i="1" dirty="0">
                <a:solidFill>
                  <a:srgbClr val="FF0000"/>
                </a:solidFill>
              </a:rPr>
              <a:t>q</a:t>
            </a:r>
            <a:r>
              <a:rPr lang="en-US" altLang="es-MX" dirty="0"/>
              <a:t> time units at once.  No process waits more than </a:t>
            </a:r>
            <a:r>
              <a:rPr lang="en-US" altLang="es-MX" dirty="0">
                <a:solidFill>
                  <a:srgbClr val="FF0000"/>
                </a:solidFill>
              </a:rPr>
              <a:t>(</a:t>
            </a:r>
            <a:r>
              <a:rPr lang="en-US" altLang="es-MX" i="1" dirty="0">
                <a:solidFill>
                  <a:srgbClr val="FF0000"/>
                </a:solidFill>
              </a:rPr>
              <a:t>n</a:t>
            </a:r>
            <a:r>
              <a:rPr lang="en-US" altLang="es-MX" dirty="0">
                <a:solidFill>
                  <a:srgbClr val="FF0000"/>
                </a:solidFill>
              </a:rPr>
              <a:t>-1)</a:t>
            </a:r>
            <a:r>
              <a:rPr lang="en-US" altLang="es-MX" i="1" dirty="0">
                <a:solidFill>
                  <a:srgbClr val="FF0000"/>
                </a:solidFill>
              </a:rPr>
              <a:t>q</a:t>
            </a:r>
            <a:r>
              <a:rPr lang="en-US" altLang="es-MX" i="1" dirty="0"/>
              <a:t> </a:t>
            </a:r>
            <a:r>
              <a:rPr lang="en-US" altLang="es-MX" dirty="0"/>
              <a:t>time units.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602094"/>
              </p:ext>
            </p:extLst>
          </p:nvPr>
        </p:nvGraphicFramePr>
        <p:xfrm>
          <a:off x="7349405" y="3764973"/>
          <a:ext cx="345230" cy="446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Acrobat Document" r:id="rId3" imgW="5829480" imgH="7543800" progId="AcroExch.Document.DC">
                  <p:embed/>
                </p:oleObj>
              </mc:Choice>
              <mc:Fallback>
                <p:oleObj name="Acrobat Document" r:id="rId3" imgW="5829480" imgH="7543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49405" y="3764973"/>
                        <a:ext cx="345230" cy="44680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2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5300"/>
            <a:ext cx="8229600" cy="457200"/>
          </a:xfrm>
        </p:spPr>
        <p:txBody>
          <a:bodyPr/>
          <a:lstStyle/>
          <a:p>
            <a:r>
              <a:rPr lang="en-US" altLang="es-MX" sz="2200"/>
              <a:t>How a Smaller Time Quantum Increases Context Switches</a:t>
            </a:r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2" t="23140" r="28781" b="55464"/>
          <a:stretch>
            <a:fillRect/>
          </a:stretch>
        </p:blipFill>
        <p:spPr bwMode="auto">
          <a:xfrm>
            <a:off x="1039091" y="2889106"/>
            <a:ext cx="7213600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1 CuadroTexto"/>
          <p:cNvSpPr txBox="1">
            <a:spLocks noChangeArrowheads="1"/>
          </p:cNvSpPr>
          <p:nvPr/>
        </p:nvSpPr>
        <p:spPr bwMode="auto">
          <a:xfrm>
            <a:off x="3217430" y="3035300"/>
            <a:ext cx="12763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s-MX" altLang="es-MX" sz="1000" b="1" dirty="0"/>
              <a:t>CPU  </a:t>
            </a:r>
            <a:r>
              <a:rPr lang="es-MX" altLang="es-MX" sz="1000" b="1" dirty="0" err="1"/>
              <a:t>Burst</a:t>
            </a:r>
            <a:endParaRPr lang="es-MX" altLang="es-MX" sz="10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39091" y="1427884"/>
            <a:ext cx="7029450" cy="137809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SzPct val="14000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s-MX" kern="0" dirty="0"/>
              <a:t>Performance</a:t>
            </a:r>
          </a:p>
          <a:p>
            <a:pPr lvl="1"/>
            <a:r>
              <a:rPr lang="en-US" altLang="es-MX" i="1" kern="0" dirty="0">
                <a:solidFill>
                  <a:srgbClr val="FF0000"/>
                </a:solidFill>
              </a:rPr>
              <a:t>q</a:t>
            </a:r>
            <a:r>
              <a:rPr lang="en-US" altLang="es-MX" kern="0" dirty="0"/>
              <a:t> large </a:t>
            </a:r>
            <a:r>
              <a:rPr lang="en-US" altLang="es-MX" kern="0" dirty="0">
                <a:sym typeface="Symbol" pitchFamily="18" charset="2"/>
              </a:rPr>
              <a:t> FIFO or FCFS</a:t>
            </a:r>
          </a:p>
          <a:p>
            <a:pPr lvl="1"/>
            <a:r>
              <a:rPr lang="en-US" altLang="es-MX" i="1" kern="0" dirty="0">
                <a:solidFill>
                  <a:srgbClr val="FF0000"/>
                </a:solidFill>
                <a:sym typeface="Symbol" pitchFamily="18" charset="2"/>
              </a:rPr>
              <a:t>q</a:t>
            </a:r>
            <a:r>
              <a:rPr lang="en-US" altLang="es-MX" i="1" kern="0" dirty="0">
                <a:sym typeface="Symbol" pitchFamily="18" charset="2"/>
              </a:rPr>
              <a:t> </a:t>
            </a:r>
            <a:r>
              <a:rPr lang="en-US" altLang="es-MX" kern="0" dirty="0">
                <a:sym typeface="Symbol" pitchFamily="18" charset="2"/>
              </a:rPr>
              <a:t>small  </a:t>
            </a:r>
            <a:r>
              <a:rPr lang="en-US" altLang="es-MX" i="1" kern="0" dirty="0">
                <a:solidFill>
                  <a:srgbClr val="FF0000"/>
                </a:solidFill>
                <a:sym typeface="Symbol" pitchFamily="18" charset="2"/>
              </a:rPr>
              <a:t>q</a:t>
            </a:r>
            <a:r>
              <a:rPr lang="en-US" altLang="es-MX" i="1" kern="0" dirty="0">
                <a:sym typeface="Symbol" pitchFamily="18" charset="2"/>
              </a:rPr>
              <a:t> </a:t>
            </a:r>
            <a:r>
              <a:rPr lang="en-US" altLang="es-MX" kern="0" dirty="0">
                <a:sym typeface="Symbol" pitchFamily="18" charset="2"/>
              </a:rPr>
              <a:t>must be large with respect to context switch, otherwise overhead is too high.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Example:  RR with Time Quantum = 20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029450" cy="4114800"/>
          </a:xfrm>
        </p:spPr>
        <p:txBody>
          <a:bodyPr/>
          <a:lstStyle/>
          <a:p>
            <a:pPr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s-MX"/>
              <a:t>		</a:t>
            </a:r>
            <a:r>
              <a:rPr lang="en-US" altLang="es-MX" u="sng"/>
              <a:t>Process</a:t>
            </a:r>
            <a:r>
              <a:rPr lang="en-US" altLang="es-MX"/>
              <a:t>	</a:t>
            </a:r>
            <a:r>
              <a:rPr lang="en-US" altLang="es-MX" u="sng"/>
              <a:t>Burst Time</a:t>
            </a:r>
          </a:p>
          <a:p>
            <a:pPr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s-MX" i="1"/>
              <a:t>		P</a:t>
            </a:r>
            <a:r>
              <a:rPr lang="en-US" altLang="es-MX" i="1" baseline="-25000"/>
              <a:t>1	</a:t>
            </a:r>
            <a:r>
              <a:rPr lang="en-US" altLang="es-MX"/>
              <a:t>53</a:t>
            </a:r>
          </a:p>
          <a:p>
            <a:pPr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s-MX"/>
              <a:t>		 </a:t>
            </a:r>
            <a:r>
              <a:rPr lang="en-US" altLang="es-MX" i="1"/>
              <a:t>P</a:t>
            </a:r>
            <a:r>
              <a:rPr lang="en-US" altLang="es-MX" i="1" baseline="-25000"/>
              <a:t>2	 </a:t>
            </a:r>
            <a:r>
              <a:rPr lang="en-US" altLang="es-MX"/>
              <a:t>17</a:t>
            </a:r>
          </a:p>
          <a:p>
            <a:pPr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s-MX"/>
              <a:t>		 </a:t>
            </a:r>
            <a:r>
              <a:rPr lang="en-US" altLang="es-MX" i="1"/>
              <a:t>P</a:t>
            </a:r>
            <a:r>
              <a:rPr lang="en-US" altLang="es-MX" i="1" baseline="-25000"/>
              <a:t>3	</a:t>
            </a:r>
            <a:r>
              <a:rPr lang="en-US" altLang="es-MX"/>
              <a:t>68</a:t>
            </a:r>
          </a:p>
          <a:p>
            <a:pPr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s-MX"/>
              <a:t>		 </a:t>
            </a:r>
            <a:r>
              <a:rPr lang="en-US" altLang="es-MX" i="1"/>
              <a:t>P</a:t>
            </a:r>
            <a:r>
              <a:rPr lang="en-US" altLang="es-MX" i="1" baseline="-25000"/>
              <a:t>4	 </a:t>
            </a:r>
            <a:r>
              <a:rPr lang="en-US" altLang="es-MX"/>
              <a:t>24</a:t>
            </a:r>
          </a:p>
          <a:p>
            <a:pPr>
              <a:tabLst>
                <a:tab pos="2222500" algn="ctr"/>
                <a:tab pos="3997325" algn="ctr"/>
              </a:tabLst>
            </a:pPr>
            <a:r>
              <a:rPr lang="en-US" altLang="es-MX"/>
              <a:t>The Gantt chart is (file </a:t>
            </a:r>
            <a:r>
              <a:rPr lang="en-US" altLang="es-MX" i="1"/>
              <a:t>RR04aS.xls</a:t>
            </a:r>
            <a:r>
              <a:rPr lang="en-US" altLang="es-MX"/>
              <a:t>): </a:t>
            </a:r>
            <a:br>
              <a:rPr lang="en-US" altLang="es-MX"/>
            </a:br>
            <a:br>
              <a:rPr lang="en-US" altLang="es-MX"/>
            </a:br>
            <a:br>
              <a:rPr lang="en-US" altLang="es-MX"/>
            </a:br>
            <a:br>
              <a:rPr lang="en-US" altLang="es-MX"/>
            </a:br>
            <a:br>
              <a:rPr lang="en-US" altLang="es-MX"/>
            </a:br>
            <a:br>
              <a:rPr lang="en-US" altLang="es-MX"/>
            </a:br>
            <a:endParaRPr lang="en-US" altLang="es-MX"/>
          </a:p>
          <a:p>
            <a:pPr>
              <a:tabLst>
                <a:tab pos="2222500" algn="ctr"/>
                <a:tab pos="3997325" algn="ctr"/>
              </a:tabLst>
            </a:pPr>
            <a:r>
              <a:rPr lang="en-US" altLang="es-MX"/>
              <a:t>Typically, higher average turnaround than FCFS, but better </a:t>
            </a:r>
            <a:r>
              <a:rPr lang="en-US" altLang="es-MX" i="1"/>
              <a:t>response</a:t>
            </a:r>
            <a:r>
              <a:rPr lang="en-US" altLang="es-MX"/>
              <a:t>.</a:t>
            </a:r>
          </a:p>
        </p:txBody>
      </p:sp>
      <p:grpSp>
        <p:nvGrpSpPr>
          <p:cNvPr id="6149" name="Group 14"/>
          <p:cNvGrpSpPr>
            <a:grpSpLocks/>
          </p:cNvGrpSpPr>
          <p:nvPr/>
        </p:nvGrpSpPr>
        <p:grpSpPr bwMode="auto">
          <a:xfrm>
            <a:off x="1828800" y="4191000"/>
            <a:ext cx="5638800" cy="609600"/>
            <a:chOff x="1152" y="2736"/>
            <a:chExt cx="2880" cy="288"/>
          </a:xfrm>
        </p:grpSpPr>
        <p:sp>
          <p:nvSpPr>
            <p:cNvPr id="6161" name="Rectangle 4"/>
            <p:cNvSpPr>
              <a:spLocks noChangeArrowheads="1"/>
            </p:cNvSpPr>
            <p:nvPr/>
          </p:nvSpPr>
          <p:spPr bwMode="auto">
            <a:xfrm>
              <a:off x="1152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s-MX">
                  <a:solidFill>
                    <a:srgbClr val="FF0000"/>
                  </a:solidFill>
                </a:rPr>
                <a:t>P</a:t>
              </a:r>
              <a:r>
                <a:rPr lang="en-US" altLang="es-MX" baseline="-25000">
                  <a:solidFill>
                    <a:srgbClr val="FF0000"/>
                  </a:solidFill>
                </a:rPr>
                <a:t>1</a:t>
              </a:r>
              <a:endParaRPr lang="en-US" altLang="es-MX">
                <a:solidFill>
                  <a:srgbClr val="FF0000"/>
                </a:solidFill>
              </a:endParaRPr>
            </a:p>
          </p:txBody>
        </p:sp>
        <p:sp>
          <p:nvSpPr>
            <p:cNvPr id="6162" name="Rectangle 5"/>
            <p:cNvSpPr>
              <a:spLocks noChangeArrowheads="1"/>
            </p:cNvSpPr>
            <p:nvPr/>
          </p:nvSpPr>
          <p:spPr bwMode="auto">
            <a:xfrm>
              <a:off x="1440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s-MX"/>
                <a:t>P</a:t>
              </a:r>
              <a:r>
                <a:rPr lang="en-US" altLang="es-MX" baseline="-25000"/>
                <a:t>2</a:t>
              </a:r>
            </a:p>
          </p:txBody>
        </p:sp>
        <p:sp>
          <p:nvSpPr>
            <p:cNvPr id="6163" name="Rectangle 6"/>
            <p:cNvSpPr>
              <a:spLocks noChangeArrowheads="1"/>
            </p:cNvSpPr>
            <p:nvPr/>
          </p:nvSpPr>
          <p:spPr bwMode="auto">
            <a:xfrm>
              <a:off x="1728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s-MX">
                  <a:solidFill>
                    <a:srgbClr val="0070C0"/>
                  </a:solidFill>
                </a:rPr>
                <a:t>P</a:t>
              </a:r>
              <a:r>
                <a:rPr lang="en-US" altLang="es-MX" baseline="-2500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6164" name="Rectangle 7"/>
            <p:cNvSpPr>
              <a:spLocks noChangeArrowheads="1"/>
            </p:cNvSpPr>
            <p:nvPr/>
          </p:nvSpPr>
          <p:spPr bwMode="auto">
            <a:xfrm>
              <a:off x="2016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s-MX"/>
                <a:t>P</a:t>
              </a:r>
              <a:r>
                <a:rPr lang="en-US" altLang="es-MX" baseline="-25000"/>
                <a:t>4</a:t>
              </a:r>
            </a:p>
          </p:txBody>
        </p:sp>
        <p:sp>
          <p:nvSpPr>
            <p:cNvPr id="6165" name="Rectangle 8"/>
            <p:cNvSpPr>
              <a:spLocks noChangeArrowheads="1"/>
            </p:cNvSpPr>
            <p:nvPr/>
          </p:nvSpPr>
          <p:spPr bwMode="auto">
            <a:xfrm>
              <a:off x="2304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s-MX">
                  <a:solidFill>
                    <a:srgbClr val="FF0000"/>
                  </a:solidFill>
                </a:rPr>
                <a:t>P</a:t>
              </a:r>
              <a:r>
                <a:rPr lang="en-US" altLang="es-MX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166" name="Rectangle 9"/>
            <p:cNvSpPr>
              <a:spLocks noChangeArrowheads="1"/>
            </p:cNvSpPr>
            <p:nvPr/>
          </p:nvSpPr>
          <p:spPr bwMode="auto">
            <a:xfrm>
              <a:off x="2592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s-MX">
                  <a:solidFill>
                    <a:srgbClr val="0070C0"/>
                  </a:solidFill>
                </a:rPr>
                <a:t>P</a:t>
              </a:r>
              <a:r>
                <a:rPr lang="en-US" altLang="es-MX" baseline="-2500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6167" name="Rectangle 10"/>
            <p:cNvSpPr>
              <a:spLocks noChangeArrowheads="1"/>
            </p:cNvSpPr>
            <p:nvPr/>
          </p:nvSpPr>
          <p:spPr bwMode="auto">
            <a:xfrm>
              <a:off x="2880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s-MX"/>
                <a:t>P</a:t>
              </a:r>
              <a:r>
                <a:rPr lang="en-US" altLang="es-MX" baseline="-25000"/>
                <a:t>4</a:t>
              </a:r>
            </a:p>
          </p:txBody>
        </p:sp>
        <p:sp>
          <p:nvSpPr>
            <p:cNvPr id="6168" name="Rectangle 11"/>
            <p:cNvSpPr>
              <a:spLocks noChangeArrowheads="1"/>
            </p:cNvSpPr>
            <p:nvPr/>
          </p:nvSpPr>
          <p:spPr bwMode="auto">
            <a:xfrm>
              <a:off x="3168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s-MX">
                  <a:solidFill>
                    <a:srgbClr val="FF0000"/>
                  </a:solidFill>
                </a:rPr>
                <a:t>P</a:t>
              </a:r>
              <a:r>
                <a:rPr lang="en-US" altLang="es-MX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169" name="Rectangle 12"/>
            <p:cNvSpPr>
              <a:spLocks noChangeArrowheads="1"/>
            </p:cNvSpPr>
            <p:nvPr/>
          </p:nvSpPr>
          <p:spPr bwMode="auto">
            <a:xfrm>
              <a:off x="3456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s-MX">
                  <a:solidFill>
                    <a:srgbClr val="0070C0"/>
                  </a:solidFill>
                </a:rPr>
                <a:t>P</a:t>
              </a:r>
              <a:r>
                <a:rPr lang="en-US" altLang="es-MX" baseline="-2500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6170" name="Rectangle 13"/>
            <p:cNvSpPr>
              <a:spLocks noChangeArrowheads="1"/>
            </p:cNvSpPr>
            <p:nvPr/>
          </p:nvSpPr>
          <p:spPr bwMode="auto">
            <a:xfrm>
              <a:off x="3744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s-MX">
                  <a:solidFill>
                    <a:srgbClr val="0070C0"/>
                  </a:solidFill>
                </a:rPr>
                <a:t>P</a:t>
              </a:r>
              <a:r>
                <a:rPr lang="en-US" altLang="es-MX" baseline="-25000">
                  <a:solidFill>
                    <a:srgbClr val="0070C0"/>
                  </a:solidFill>
                </a:rPr>
                <a:t>3</a:t>
              </a:r>
            </a:p>
          </p:txBody>
        </p:sp>
      </p:grpSp>
      <p:sp>
        <p:nvSpPr>
          <p:cNvPr id="6150" name="Text Box 15"/>
          <p:cNvSpPr txBox="1">
            <a:spLocks noChangeArrowheads="1"/>
          </p:cNvSpPr>
          <p:nvPr/>
        </p:nvSpPr>
        <p:spPr bwMode="auto">
          <a:xfrm>
            <a:off x="1676400" y="4800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0</a:t>
            </a:r>
          </a:p>
        </p:txBody>
      </p:sp>
      <p:sp>
        <p:nvSpPr>
          <p:cNvPr id="6151" name="Text Box 16"/>
          <p:cNvSpPr txBox="1">
            <a:spLocks noChangeArrowheads="1"/>
          </p:cNvSpPr>
          <p:nvPr/>
        </p:nvSpPr>
        <p:spPr bwMode="auto">
          <a:xfrm>
            <a:off x="21463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20</a:t>
            </a:r>
          </a:p>
        </p:txBody>
      </p:sp>
      <p:sp>
        <p:nvSpPr>
          <p:cNvPr id="6152" name="Text Box 17"/>
          <p:cNvSpPr txBox="1">
            <a:spLocks noChangeArrowheads="1"/>
          </p:cNvSpPr>
          <p:nvPr/>
        </p:nvSpPr>
        <p:spPr bwMode="auto">
          <a:xfrm>
            <a:off x="26797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37</a:t>
            </a:r>
          </a:p>
        </p:txBody>
      </p:sp>
      <p:sp>
        <p:nvSpPr>
          <p:cNvPr id="6153" name="Text Box 18"/>
          <p:cNvSpPr txBox="1">
            <a:spLocks noChangeArrowheads="1"/>
          </p:cNvSpPr>
          <p:nvPr/>
        </p:nvSpPr>
        <p:spPr bwMode="auto">
          <a:xfrm>
            <a:off x="328295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57</a:t>
            </a:r>
          </a:p>
        </p:txBody>
      </p:sp>
      <p:sp>
        <p:nvSpPr>
          <p:cNvPr id="6154" name="Text Box 19"/>
          <p:cNvSpPr txBox="1">
            <a:spLocks noChangeArrowheads="1"/>
          </p:cNvSpPr>
          <p:nvPr/>
        </p:nvSpPr>
        <p:spPr bwMode="auto">
          <a:xfrm>
            <a:off x="38989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77</a:t>
            </a:r>
          </a:p>
        </p:txBody>
      </p:sp>
      <p:sp>
        <p:nvSpPr>
          <p:cNvPr id="6155" name="Text Box 20"/>
          <p:cNvSpPr txBox="1">
            <a:spLocks noChangeArrowheads="1"/>
          </p:cNvSpPr>
          <p:nvPr/>
        </p:nvSpPr>
        <p:spPr bwMode="auto">
          <a:xfrm>
            <a:off x="44323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97</a:t>
            </a:r>
          </a:p>
        </p:txBody>
      </p:sp>
      <p:sp>
        <p:nvSpPr>
          <p:cNvPr id="6156" name="Text Box 21"/>
          <p:cNvSpPr txBox="1">
            <a:spLocks noChangeArrowheads="1"/>
          </p:cNvSpPr>
          <p:nvPr/>
        </p:nvSpPr>
        <p:spPr bwMode="auto">
          <a:xfrm>
            <a:off x="4902200" y="48006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117</a:t>
            </a:r>
          </a:p>
        </p:txBody>
      </p:sp>
      <p:sp>
        <p:nvSpPr>
          <p:cNvPr id="6157" name="Text Box 22"/>
          <p:cNvSpPr txBox="1">
            <a:spLocks noChangeArrowheads="1"/>
          </p:cNvSpPr>
          <p:nvPr/>
        </p:nvSpPr>
        <p:spPr bwMode="auto">
          <a:xfrm>
            <a:off x="5511800" y="48006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121</a:t>
            </a:r>
          </a:p>
        </p:txBody>
      </p:sp>
      <p:sp>
        <p:nvSpPr>
          <p:cNvPr id="6158" name="Text Box 24"/>
          <p:cNvSpPr txBox="1">
            <a:spLocks noChangeArrowheads="1"/>
          </p:cNvSpPr>
          <p:nvPr/>
        </p:nvSpPr>
        <p:spPr bwMode="auto">
          <a:xfrm>
            <a:off x="6045200" y="48006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134</a:t>
            </a:r>
          </a:p>
        </p:txBody>
      </p:sp>
      <p:sp>
        <p:nvSpPr>
          <p:cNvPr id="6159" name="Text Box 25"/>
          <p:cNvSpPr txBox="1">
            <a:spLocks noChangeArrowheads="1"/>
          </p:cNvSpPr>
          <p:nvPr/>
        </p:nvSpPr>
        <p:spPr bwMode="auto">
          <a:xfrm>
            <a:off x="6629400" y="48006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154</a:t>
            </a:r>
          </a:p>
        </p:txBody>
      </p:sp>
      <p:sp>
        <p:nvSpPr>
          <p:cNvPr id="6160" name="Text Box 26"/>
          <p:cNvSpPr txBox="1">
            <a:spLocks noChangeArrowheads="1"/>
          </p:cNvSpPr>
          <p:nvPr/>
        </p:nvSpPr>
        <p:spPr bwMode="auto">
          <a:xfrm>
            <a:off x="7162800" y="48006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es-MX"/>
              <a:t>162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Other exercise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250" y="1343025"/>
            <a:ext cx="7397750" cy="4851400"/>
          </a:xfrm>
        </p:spPr>
        <p:txBody>
          <a:bodyPr/>
          <a:lstStyle/>
          <a:p>
            <a:r>
              <a:rPr lang="en-US" altLang="es-MX" dirty="0"/>
              <a:t>A file </a:t>
            </a:r>
            <a:r>
              <a:rPr lang="en-US" altLang="es-MX" i="1" dirty="0"/>
              <a:t>RR04b.xls</a:t>
            </a:r>
            <a:r>
              <a:rPr lang="en-US" altLang="es-MX" dirty="0"/>
              <a:t>.</a:t>
            </a:r>
          </a:p>
          <a:p>
            <a:endParaRPr lang="en-US" altLang="es-MX" dirty="0"/>
          </a:p>
          <a:p>
            <a:endParaRPr lang="en-US" altLang="es-MX" dirty="0"/>
          </a:p>
          <a:p>
            <a:endParaRPr lang="en-US" altLang="es-MX" dirty="0"/>
          </a:p>
          <a:p>
            <a:r>
              <a:rPr lang="en-US" altLang="es-MX" dirty="0"/>
              <a:t>Process priority in READY. Highest, lowest.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Priority Scheduling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250" y="1343025"/>
            <a:ext cx="7397750" cy="4851400"/>
          </a:xfrm>
        </p:spPr>
        <p:txBody>
          <a:bodyPr/>
          <a:lstStyle/>
          <a:p>
            <a:r>
              <a:rPr lang="en-US" altLang="es-MX"/>
              <a:t>A priority number (integer) is associated with each process, no matter of what scheduling algorithm is on.</a:t>
            </a:r>
          </a:p>
          <a:p>
            <a:r>
              <a:rPr lang="en-US" altLang="es-MX"/>
              <a:t>The CPU is allocated to the process with the highest priority (smallest integer </a:t>
            </a:r>
            <a:r>
              <a:rPr lang="en-US" altLang="es-MX">
                <a:sym typeface="Symbol" pitchFamily="18" charset="2"/>
              </a:rPr>
              <a:t> highest priority or viceversa).</a:t>
            </a:r>
          </a:p>
          <a:p>
            <a:pPr lvl="1"/>
            <a:r>
              <a:rPr lang="en-US" altLang="es-MX"/>
              <a:t>Preemptive</a:t>
            </a:r>
          </a:p>
          <a:p>
            <a:pPr lvl="1"/>
            <a:r>
              <a:rPr lang="en-US" altLang="es-MX"/>
              <a:t>nonpreemptive</a:t>
            </a:r>
          </a:p>
          <a:p>
            <a:r>
              <a:rPr lang="es-ES_tradnl" altLang="es-MX"/>
              <a:t>FCFS is a priority scheduling where priority is function of the arriving place from any state.</a:t>
            </a:r>
            <a:endParaRPr lang="en-US" altLang="es-MX"/>
          </a:p>
          <a:p>
            <a:r>
              <a:rPr lang="en-US" altLang="es-MX"/>
              <a:t>SJF is a priority scheduling where priority is function of the predicted next CPU burst time.</a:t>
            </a:r>
          </a:p>
          <a:p>
            <a:r>
              <a:rPr lang="en-US" altLang="es-MX"/>
              <a:t>SJF Problem </a:t>
            </a:r>
            <a:r>
              <a:rPr lang="en-US" altLang="es-MX">
                <a:sym typeface="Symbol" pitchFamily="18" charset="2"/>
              </a:rPr>
              <a:t> Starvation – low priority processes may never execute.</a:t>
            </a:r>
          </a:p>
          <a:p>
            <a:r>
              <a:rPr lang="en-US" altLang="es-MX">
                <a:sym typeface="Symbol" pitchFamily="18" charset="2"/>
              </a:rPr>
              <a:t>SJF Starvation Solution  Aging – as time progresses increase the priority of the process.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pie de página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s-MX"/>
              <a:t>Sistemas Operativos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Multilevel Queue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dirty="0">
                <a:solidFill>
                  <a:srgbClr val="FF0000"/>
                </a:solidFill>
              </a:rPr>
              <a:t>READY QUEUE</a:t>
            </a:r>
            <a:r>
              <a:rPr lang="en-US" altLang="es-MX" dirty="0"/>
              <a:t> is partitioned into separate queues:</a:t>
            </a:r>
            <a:br>
              <a:rPr lang="en-US" altLang="es-MX" dirty="0"/>
            </a:br>
            <a:r>
              <a:rPr lang="en-US" altLang="es-MX" dirty="0"/>
              <a:t>        foreground (interactive)</a:t>
            </a:r>
            <a:br>
              <a:rPr lang="en-US" altLang="es-MX" dirty="0"/>
            </a:br>
            <a:r>
              <a:rPr lang="en-US" altLang="es-MX" dirty="0"/>
              <a:t>        background (batch)</a:t>
            </a:r>
          </a:p>
          <a:p>
            <a:r>
              <a:rPr lang="en-US" altLang="es-MX" dirty="0"/>
              <a:t>Each queue has its own scheduling algorithm, </a:t>
            </a:r>
            <a:br>
              <a:rPr lang="en-US" altLang="es-MX" dirty="0"/>
            </a:br>
            <a:r>
              <a:rPr lang="en-US" altLang="es-MX" dirty="0"/>
              <a:t>        foreground – RR</a:t>
            </a:r>
            <a:br>
              <a:rPr lang="en-US" altLang="es-MX" dirty="0"/>
            </a:br>
            <a:r>
              <a:rPr lang="en-US" altLang="es-MX" dirty="0"/>
              <a:t>        background – FCFS</a:t>
            </a:r>
          </a:p>
          <a:p>
            <a:r>
              <a:rPr lang="en-US" altLang="es-MX" dirty="0"/>
              <a:t>Scheduling must be done between the queues.</a:t>
            </a:r>
          </a:p>
          <a:p>
            <a:pPr lvl="1"/>
            <a:r>
              <a:rPr lang="en-US" altLang="es-MX" dirty="0">
                <a:solidFill>
                  <a:srgbClr val="FF0000"/>
                </a:solidFill>
              </a:rPr>
              <a:t>Fixed priority scheduling</a:t>
            </a:r>
            <a:r>
              <a:rPr lang="en-US" altLang="es-MX" dirty="0"/>
              <a:t>; i.e., serve all from foreground then from background.  Possibility of starvation.</a:t>
            </a:r>
          </a:p>
          <a:p>
            <a:pPr lvl="1"/>
            <a:r>
              <a:rPr lang="en-US" altLang="es-MX" dirty="0">
                <a:solidFill>
                  <a:srgbClr val="FF0000"/>
                </a:solidFill>
              </a:rPr>
              <a:t>Time slice </a:t>
            </a:r>
            <a:r>
              <a:rPr lang="en-US" altLang="es-MX" dirty="0"/>
              <a:t>– each queue gets a certain amount of CPU time which it can schedule amongst its processes; i.e.,</a:t>
            </a:r>
          </a:p>
          <a:p>
            <a:pPr lvl="2"/>
            <a:r>
              <a:rPr lang="en-US" altLang="es-MX" dirty="0"/>
              <a:t>80% to foreground in RR</a:t>
            </a:r>
          </a:p>
          <a:p>
            <a:pPr lvl="2"/>
            <a:r>
              <a:rPr lang="en-US" altLang="es-MX" dirty="0"/>
              <a:t>20% to background in FCFS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vi">
  <a:themeElements>
    <a:clrScheme name="av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vi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av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unix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unix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ni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x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Office\Templates\Presentations\avi.pot</Template>
  <TotalTime>6747</TotalTime>
  <Words>599</Words>
  <Application>Microsoft Office PowerPoint</Application>
  <PresentationFormat>Presentación en pantalla (4:3)</PresentationFormat>
  <Paragraphs>130</Paragraphs>
  <Slides>13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Calibri</vt:lpstr>
      <vt:lpstr>Helvetica</vt:lpstr>
      <vt:lpstr>Monotype Sorts</vt:lpstr>
      <vt:lpstr>Times New Roman</vt:lpstr>
      <vt:lpstr>avi</vt:lpstr>
      <vt:lpstr>Tema de Office</vt:lpstr>
      <vt:lpstr>1_unix</vt:lpstr>
      <vt:lpstr>Acrobat Document</vt:lpstr>
      <vt:lpstr>SISTEMAS OPERATIVOS</vt:lpstr>
      <vt:lpstr>Process Scheduling</vt:lpstr>
      <vt:lpstr>Non-preemptive vs Preemptive Scheduling</vt:lpstr>
      <vt:lpstr>Round Robin (RR)</vt:lpstr>
      <vt:lpstr>How a Smaller Time Quantum Increases Context Switches</vt:lpstr>
      <vt:lpstr>Example:  RR with Time Quantum = 20</vt:lpstr>
      <vt:lpstr>Other exercise</vt:lpstr>
      <vt:lpstr>Priority Scheduling</vt:lpstr>
      <vt:lpstr>Multilevel Queue</vt:lpstr>
      <vt:lpstr>Multilevel Queue Scheduling</vt:lpstr>
      <vt:lpstr>Multilevel Feedback Queue</vt:lpstr>
      <vt:lpstr>Example of Multilevel Feedback Queue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6: Planificacion de la CPU</dc:title>
  <dc:subject>Chapter 6:  CPU Scheduling</dc:subject>
  <dc:creator>xx</dc:creator>
  <cp:lastModifiedBy>j-ramon</cp:lastModifiedBy>
  <cp:revision>111</cp:revision>
  <cp:lastPrinted>1999-07-21T15:12:35Z</cp:lastPrinted>
  <dcterms:created xsi:type="dcterms:W3CDTF">1999-07-20T17:58:50Z</dcterms:created>
  <dcterms:modified xsi:type="dcterms:W3CDTF">2020-04-28T17:16:05Z</dcterms:modified>
</cp:coreProperties>
</file>