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9"/>
  </p:notesMasterIdLst>
  <p:handoutMasterIdLst>
    <p:handoutMasterId r:id="rId30"/>
  </p:handoutMasterIdLst>
  <p:sldIdLst>
    <p:sldId id="258" r:id="rId4"/>
    <p:sldId id="299" r:id="rId5"/>
    <p:sldId id="300" r:id="rId6"/>
    <p:sldId id="301" r:id="rId7"/>
    <p:sldId id="302" r:id="rId8"/>
    <p:sldId id="303" r:id="rId9"/>
    <p:sldId id="304" r:id="rId10"/>
    <p:sldId id="309" r:id="rId11"/>
    <p:sldId id="305" r:id="rId12"/>
    <p:sldId id="306" r:id="rId13"/>
    <p:sldId id="307" r:id="rId14"/>
    <p:sldId id="308" r:id="rId15"/>
    <p:sldId id="310" r:id="rId16"/>
    <p:sldId id="311" r:id="rId17"/>
    <p:sldId id="321" r:id="rId18"/>
    <p:sldId id="312" r:id="rId19"/>
    <p:sldId id="313" r:id="rId20"/>
    <p:sldId id="318" r:id="rId21"/>
    <p:sldId id="314" r:id="rId22"/>
    <p:sldId id="316" r:id="rId23"/>
    <p:sldId id="315" r:id="rId24"/>
    <p:sldId id="317" r:id="rId25"/>
    <p:sldId id="319" r:id="rId26"/>
    <p:sldId id="320" r:id="rId27"/>
    <p:sldId id="260" r:id="rId28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21" autoAdjust="0"/>
    <p:restoredTop sz="94660" autoAdjust="0"/>
  </p:normalViewPr>
  <p:slideViewPr>
    <p:cSldViewPr>
      <p:cViewPr varScale="1">
        <p:scale>
          <a:sx n="80" d="100"/>
          <a:sy n="80" d="100"/>
        </p:scale>
        <p:origin x="90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12/05/2020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12/05/2020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12/05/2020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12/05/2020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12/05/2020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12/05/2020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12/05/2020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12/05/2020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12/05/2020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12/05/2020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12/05/2020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12/05/2020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SO</a:t>
            </a:r>
          </a:p>
          <a:p>
            <a:r>
              <a:rPr lang="es-MX" dirty="0"/>
              <a:t>E – M  2020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28600" y="1632702"/>
            <a:ext cx="8655051" cy="4648200"/>
            <a:chOff x="144" y="960"/>
            <a:chExt cx="5452" cy="292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68" y="1507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44" y="1900"/>
              <a:ext cx="7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address space</a:t>
              </a: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12" y="2544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20" y="2784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thread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064" y="1008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208" y="1104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648" y="960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792" y="105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648" y="1440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792" y="153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128" y="960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272" y="105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128" y="1440"/>
              <a:ext cx="384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72" y="153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920" y="2544"/>
              <a:ext cx="768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064" y="2640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382" y="2640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064" y="297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382" y="2976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552" y="2544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128" y="2544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4" y="3024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696" y="2640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600" y="2955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822" y="2955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54" y="2619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494" y="2619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302" y="3051"/>
              <a:ext cx="114" cy="213"/>
            </a:xfrm>
            <a:custGeom>
              <a:avLst/>
              <a:gdLst>
                <a:gd name="T0" fmla="*/ 0 w 357"/>
                <a:gd name="T1" fmla="*/ 0 h 816"/>
                <a:gd name="T2" fmla="*/ 0 w 357"/>
                <a:gd name="T3" fmla="*/ 0 h 816"/>
                <a:gd name="T4" fmla="*/ 0 w 357"/>
                <a:gd name="T5" fmla="*/ 0 h 816"/>
                <a:gd name="T6" fmla="*/ 0 w 357"/>
                <a:gd name="T7" fmla="*/ 0 h 816"/>
                <a:gd name="T8" fmla="*/ 0 w 357"/>
                <a:gd name="T9" fmla="*/ 0 h 816"/>
                <a:gd name="T10" fmla="*/ 0 w 357"/>
                <a:gd name="T11" fmla="*/ 0 h 816"/>
                <a:gd name="T12" fmla="*/ 0 w 357"/>
                <a:gd name="T13" fmla="*/ 0 h 816"/>
                <a:gd name="T14" fmla="*/ 0 w 357"/>
                <a:gd name="T15" fmla="*/ 0 h 816"/>
                <a:gd name="T16" fmla="*/ 0 w 357"/>
                <a:gd name="T17" fmla="*/ 0 h 816"/>
                <a:gd name="T18" fmla="*/ 0 w 357"/>
                <a:gd name="T19" fmla="*/ 0 h 816"/>
                <a:gd name="T20" fmla="*/ 0 w 357"/>
                <a:gd name="T21" fmla="*/ 0 h 816"/>
                <a:gd name="T22" fmla="*/ 0 w 357"/>
                <a:gd name="T23" fmla="*/ 0 h 816"/>
                <a:gd name="T24" fmla="*/ 0 w 357"/>
                <a:gd name="T25" fmla="*/ 0 h 816"/>
                <a:gd name="T26" fmla="*/ 0 w 357"/>
                <a:gd name="T27" fmla="*/ 0 h 816"/>
                <a:gd name="T28" fmla="*/ 0 w 357"/>
                <a:gd name="T29" fmla="*/ 0 h 816"/>
                <a:gd name="T30" fmla="*/ 0 w 357"/>
                <a:gd name="T31" fmla="*/ 0 h 816"/>
                <a:gd name="T32" fmla="*/ 0 w 357"/>
                <a:gd name="T33" fmla="*/ 0 h 816"/>
                <a:gd name="T34" fmla="*/ 0 w 357"/>
                <a:gd name="T35" fmla="*/ 0 h 816"/>
                <a:gd name="T36" fmla="*/ 0 w 357"/>
                <a:gd name="T37" fmla="*/ 0 h 816"/>
                <a:gd name="T38" fmla="*/ 0 w 357"/>
                <a:gd name="T39" fmla="*/ 0 h 816"/>
                <a:gd name="T40" fmla="*/ 0 w 357"/>
                <a:gd name="T41" fmla="*/ 0 h 816"/>
                <a:gd name="T42" fmla="*/ 0 w 357"/>
                <a:gd name="T43" fmla="*/ 0 h 816"/>
                <a:gd name="T44" fmla="*/ 0 w 357"/>
                <a:gd name="T45" fmla="*/ 0 h 8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7"/>
                <a:gd name="T70" fmla="*/ 0 h 816"/>
                <a:gd name="T71" fmla="*/ 357 w 357"/>
                <a:gd name="T72" fmla="*/ 816 h 8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072" y="1008"/>
              <a:ext cx="0" cy="28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584" y="2400"/>
              <a:ext cx="35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376" y="1920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one thread/process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456" y="2121"/>
              <a:ext cx="1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3365FB"/>
                  </a:solidFill>
                  <a:effectLst/>
                  <a:uLnTx/>
                  <a:uFillTx/>
                  <a:latin typeface="Arial" charset="0"/>
                </a:rPr>
                <a:t>many processes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3316" y="3408"/>
              <a:ext cx="1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many threads/process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3488" y="3609"/>
              <a:ext cx="1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3365FB"/>
                  </a:solidFill>
                  <a:effectLst/>
                  <a:uLnTx/>
                  <a:uFillTx/>
                  <a:latin typeface="Arial" charset="0"/>
                </a:rPr>
                <a:t>many processes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1676" y="1872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one thread/process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888" y="2073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3365FB"/>
                  </a:solidFill>
                  <a:effectLst/>
                  <a:uLnTx/>
                  <a:uFillTx/>
                  <a:latin typeface="Arial" charset="0"/>
                </a:rPr>
                <a:t>one process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1536" y="3408"/>
              <a:ext cx="1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many threads/process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1888" y="3609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3365FB"/>
                  </a:solidFill>
                  <a:effectLst/>
                  <a:uLnTx/>
                  <a:uFillTx/>
                  <a:latin typeface="Arial" charset="0"/>
                </a:rPr>
                <a:t>one process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1152" y="1488"/>
              <a:ext cx="6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MS/DOS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933" y="2889"/>
              <a:ext cx="932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Java /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s-MX" sz="1800" i="1" kern="0" dirty="0">
                  <a:solidFill>
                    <a:srgbClr val="000000"/>
                  </a:solidFill>
                  <a:latin typeface="Arial" charset="0"/>
                </a:rPr>
                <a:t>Win 95-DOS</a:t>
              </a:r>
              <a:endParaRPr kumimoji="0" lang="en-US" altLang="es-MX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4604" y="1296"/>
              <a:ext cx="908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older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UNIXes,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many others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882" y="2928"/>
              <a:ext cx="714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Win NTs,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Unix,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Linux,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2500" y="5334000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0x00000000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1700" y="17526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0xFFFFFFFF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342900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s-MX" sz="1800">
                <a:solidFill>
                  <a:srgbClr val="FF0000"/>
                </a:solidFill>
                <a:latin typeface="Arial" charset="0"/>
              </a:rPr>
              <a:t>address space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1638300" y="22098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638300" y="39624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0000" y="541020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code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(text segment)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10000" y="46482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static data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(data segment)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10000" y="38862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heap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(dynamic allocated mem)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10000" y="3124200"/>
            <a:ext cx="2743200" cy="76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10000" y="129540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1 stack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181600" y="3124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181600" y="36576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705600" y="2438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6705600" y="55768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7080250" y="54244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(T2)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156450" y="2286000"/>
            <a:ext cx="984250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(T2)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810000" y="1600200"/>
            <a:ext cx="27432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810000" y="190500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2 stack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810000" y="2438400"/>
            <a:ext cx="27432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810000" y="274320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thread 3 stack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181600" y="2438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5181600" y="16002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705600" y="16002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156450" y="1447800"/>
            <a:ext cx="984250" cy="379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(T1)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6705600" y="31384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7156450" y="2986088"/>
            <a:ext cx="9842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Arial" charset="0"/>
              </a:rPr>
              <a:t>SP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(T3)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705600" y="5881688"/>
            <a:ext cx="83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7543800" y="57292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(T1)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6705600" y="6186488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080250" y="6034088"/>
            <a:ext cx="99695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rPr>
              <a:t>PC</a:t>
            </a:r>
            <a:r>
              <a: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(T3)</a:t>
            </a: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Thread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1062038" y="1898541"/>
            <a:ext cx="7037387" cy="4260919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</a:t>
            </a:r>
            <a: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thread (o </a:t>
            </a:r>
            <a:r>
              <a:rPr kumimoji="0" lang="en-US" altLang="es-MX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lightweight process</a:t>
            </a:r>
            <a: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 </a:t>
            </a: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 una unidad básica de procesamiento</a:t>
            </a:r>
            <a:r>
              <a:rPr kumimoji="0" lang="es-ES_tradnl" altLang="es-MX" sz="3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que</a:t>
            </a: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utiliza el CPU</a:t>
            </a:r>
            <a: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; </a:t>
            </a: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utiliza para si</a:t>
            </a:r>
            <a: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program counter</a:t>
            </a: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o PC</a:t>
            </a: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conjunto de registros</a:t>
            </a: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s-ES_tradnl" altLang="es-MX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stack</a:t>
            </a: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Threads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63419" y="1678727"/>
            <a:ext cx="7720012" cy="432723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</a:t>
            </a:r>
            <a:r>
              <a:rPr kumimoji="0" lang="en-US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r>
              <a:rPr kumimoji="0" lang="en-US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comparten</a:t>
            </a:r>
            <a:r>
              <a:rPr kumimoji="0" lang="en-US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dentro del PROCESO</a:t>
            </a:r>
            <a:r>
              <a:rPr kumimoji="0" lang="en-US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Área de código</a:t>
            </a:r>
            <a:endParaRPr kumimoji="0" lang="en-US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Área de datos</a:t>
            </a:r>
            <a:endParaRPr kumimoji="0" lang="en-US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Recursos del sistema operativo</a:t>
            </a:r>
            <a:endParaRPr kumimoji="0" lang="en-US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 proceso tradicional</a:t>
            </a:r>
            <a:r>
              <a:rPr kumimoji="0" lang="en-US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 </a:t>
            </a:r>
            <a:r>
              <a:rPr kumimoji="0" lang="en-US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heavyweight</a:t>
            </a:r>
            <a:r>
              <a:rPr kumimoji="0" lang="en-US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 igual a </a:t>
            </a:r>
            <a:r>
              <a:rPr kumimoji="0" lang="es-ES_tradnl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</a:t>
            </a:r>
            <a:r>
              <a:rPr kumimoji="0" lang="en-US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task </a:t>
            </a:r>
            <a:r>
              <a:rPr kumimoji="0" lang="es-ES_tradnl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 un solo</a:t>
            </a:r>
            <a:r>
              <a:rPr kumimoji="0" lang="en-US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thread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  <a:endParaRPr kumimoji="0" lang="en-US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56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Single and </a:t>
            </a:r>
            <a:r>
              <a:rPr lang="es-MX" dirty="0" err="1"/>
              <a:t>Multithreaded</a:t>
            </a:r>
            <a:r>
              <a:rPr lang="es-MX" dirty="0"/>
              <a:t> </a:t>
            </a:r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9752" r="996" b="10066"/>
          <a:stretch>
            <a:fillRect/>
          </a:stretch>
        </p:blipFill>
        <p:spPr bwMode="auto">
          <a:xfrm>
            <a:off x="715962" y="1556792"/>
            <a:ext cx="7737475" cy="4724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6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Concurrency</a:t>
            </a:r>
            <a:r>
              <a:rPr lang="es-MX" dirty="0"/>
              <a:t> vs. </a:t>
            </a:r>
            <a:r>
              <a:rPr lang="es-MX" dirty="0" err="1"/>
              <a:t>Parallelism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457200" y="158664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latin typeface="Helvetica" panose="020B0604020202020204" pitchFamily="34" charset="0"/>
              </a:rPr>
              <a:t>Concurrent execution on single-core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b="1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latin typeface="Helvetica" panose="020B0604020202020204" pitchFamily="34" charset="0"/>
              </a:rPr>
              <a:t>Parallelism on a multi-core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>
              <a:latin typeface="Helvetica" panose="020B0604020202020204" pitchFamily="34" charset="0"/>
            </a:endParaRPr>
          </a:p>
        </p:txBody>
      </p:sp>
      <p:pic>
        <p:nvPicPr>
          <p:cNvPr id="7" name="Picture 1" descr="4_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23752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4_0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19491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75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11560" y="1508321"/>
            <a:ext cx="8058150" cy="4859338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Tener un </a:t>
            </a:r>
            <a:r>
              <a:rPr kumimoji="0" lang="es-ES_tradnl" altLang="es-MX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programa concurrente</a:t>
            </a:r>
            <a:r>
              <a:rPr kumimoji="0" lang="es-ES_tradnl" altLang="es-MX" sz="36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en un solo proceso pesado</a:t>
            </a:r>
            <a:r>
              <a:rPr kumimoji="0" lang="es-ES_tradnl" altLang="es-MX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Respuesta con bloqueos parciales</a:t>
            </a: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Compartición de recursos</a:t>
            </a: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Economía en </a:t>
            </a:r>
            <a:r>
              <a:rPr kumimoji="0" lang="es-ES_tradnl" altLang="es-MX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cambio de contexto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¿Quién planifica ahora?</a:t>
            </a:r>
            <a:endParaRPr kumimoji="0" lang="en-US" altLang="es-MX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Utilización de arquitecturas multiproceso </a:t>
            </a: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56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Threads</a:t>
            </a:r>
            <a:r>
              <a:rPr lang="es-MX" dirty="0"/>
              <a:t> de </a:t>
            </a:r>
            <a:r>
              <a:rPr lang="es-MX" b="1" dirty="0"/>
              <a:t>Usuario</a:t>
            </a:r>
            <a:r>
              <a:rPr lang="es-MX" dirty="0"/>
              <a:t> y de </a:t>
            </a:r>
            <a:r>
              <a:rPr lang="es-MX" dirty="0" err="1"/>
              <a:t>Kernel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312738" y="2494225"/>
            <a:ext cx="8494712" cy="2602974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s-ES_tradnl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USER THREADS</a:t>
            </a:r>
            <a:endParaRPr kumimoji="0" lang="en-US" altLang="es-MX" sz="2400" b="1" i="0" u="none" strike="noStrike" kern="0" cap="none" spc="0" normalizeH="0" baseline="0" noProof="0" dirty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Administrados por librerías de </a:t>
            </a:r>
            <a:r>
              <a:rPr kumimoji="0" lang="es-ES_tradnl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 nivel usuario.</a:t>
            </a: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Tres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librerías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threads: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POSIX </a:t>
            </a:r>
            <a:r>
              <a:rPr kumimoji="0" lang="en-US" altLang="es-MX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Pthreads</a:t>
            </a:r>
            <a:endParaRPr kumimoji="0" lang="en-US" altLang="es-MX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Java Threads</a:t>
            </a:r>
            <a:endParaRPr kumimoji="0" lang="en-US" altLang="es-MX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Windows Threads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s-MX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56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Threads</a:t>
            </a:r>
            <a:r>
              <a:rPr lang="es-MX" dirty="0"/>
              <a:t> de Usuario y de </a:t>
            </a:r>
            <a:r>
              <a:rPr lang="es-MX" b="1" dirty="0" err="1"/>
              <a:t>Kernel</a:t>
            </a:r>
            <a:endParaRPr lang="es-MX" b="1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312738" y="2328430"/>
            <a:ext cx="8494712" cy="2934563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s-ES_tradnl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KERNEL THREADS</a:t>
            </a:r>
            <a:endParaRPr kumimoji="0" lang="en-US" altLang="es-MX" sz="2400" b="1" i="0" u="none" strike="noStrike" kern="0" cap="none" spc="0" normalizeH="0" baseline="0" noProof="0" dirty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Soportados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directamente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por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el Sistema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Operativo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Kernel)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Ejemplos</a:t>
            </a: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Windows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Solaris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Linux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Tru64 UNIX (ex DEC)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Mac OS X</a:t>
            </a:r>
          </a:p>
        </p:txBody>
      </p:sp>
    </p:spTree>
    <p:extLst>
      <p:ext uri="{BB962C8B-B14F-4D97-AF65-F5344CB8AC3E}">
        <p14:creationId xmlns:p14="http://schemas.microsoft.com/office/powerpoint/2010/main" val="203043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MultiThreaded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1081088" y="1671583"/>
            <a:ext cx="6999287" cy="3664059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La administración se hace mediante el uso de </a:t>
            </a:r>
            <a:r>
              <a:rPr kumimoji="0" lang="es-ES_tradnl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Librerías de </a:t>
            </a:r>
            <a:r>
              <a:rPr kumimoji="0" lang="es-ES_tradnl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que soportan:</a:t>
            </a: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Crear y arrancar un nuevo </a:t>
            </a:r>
            <a:r>
              <a:rPr kumimoji="0" lang="es-ES_tradnl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suspender, continuar y terminar un </a:t>
            </a:r>
            <a:r>
              <a:rPr kumimoji="0" lang="es-ES_tradnl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 </a:t>
            </a: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Planificación</a:t>
            </a: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(</a:t>
            </a:r>
            <a:r>
              <a:rPr kumimoji="0" lang="es-ES_tradnl" altLang="es-MX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scheduling</a:t>
            </a: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) entre </a:t>
            </a:r>
            <a:r>
              <a:rPr kumimoji="0" lang="es-ES_tradnl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threads</a:t>
            </a: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(time </a:t>
            </a:r>
            <a:r>
              <a:rPr kumimoji="0" lang="es-ES_tradnl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slice</a:t>
            </a: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y prioridades).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En general muchas de las operaciones de los procesos pesados.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y más …</a:t>
            </a:r>
          </a:p>
        </p:txBody>
      </p:sp>
    </p:spTree>
    <p:extLst>
      <p:ext uri="{BB962C8B-B14F-4D97-AF65-F5344CB8AC3E}">
        <p14:creationId xmlns:p14="http://schemas.microsoft.com/office/powerpoint/2010/main" val="59618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Cooperating</a:t>
            </a:r>
            <a:r>
              <a:rPr lang="es-MX" dirty="0"/>
              <a:t> </a:t>
            </a:r>
            <a:r>
              <a:rPr lang="es-MX" dirty="0" err="1"/>
              <a:t>Processes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HILOS (</a:t>
            </a:r>
            <a:r>
              <a:rPr kumimoji="1" lang="en-US" altLang="en-US" sz="2000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THREADS</a:t>
            </a: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) de EJECUCIÓN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Multithreading Models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08013" y="1195264"/>
            <a:ext cx="7927975" cy="4658826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Many-to-One</a:t>
            </a:r>
            <a:b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</a:b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One-to-One</a:t>
            </a:r>
            <a:b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</a:b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Many-to-Many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s-MX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es-MX" sz="2400" i="1" kern="0" dirty="0">
                <a:solidFill>
                  <a:srgbClr val="000000"/>
                </a:solidFill>
                <a:latin typeface="Times New Roman"/>
              </a:rPr>
              <a:t>User Th. – Kernel Th.</a:t>
            </a:r>
            <a:endParaRPr kumimoji="0" lang="en-US" altLang="es-MX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18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Many</a:t>
            </a:r>
            <a:r>
              <a:rPr lang="es-MX" dirty="0"/>
              <a:t>-to-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21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373" r="12500" b="1830"/>
          <a:stretch>
            <a:fillRect/>
          </a:stretch>
        </p:blipFill>
        <p:spPr bwMode="auto">
          <a:xfrm>
            <a:off x="3859735" y="1475535"/>
            <a:ext cx="4965700" cy="4702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27523" y="1820023"/>
            <a:ext cx="3467100" cy="36131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38100" rIns="92075" bIns="38100" anchor="ctr" anchorCtr="1">
            <a:spAutoFit/>
          </a:bodyPr>
          <a:lstStyle>
            <a:lvl1pPr marL="293688" indent="-29368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57250" indent="-3730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sng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Many user-level threads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 mapped to </a:t>
            </a:r>
            <a:r>
              <a:rPr kumimoji="0" lang="en-US" altLang="es-MX" sz="24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single kernel thread</a:t>
            </a: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Examples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Solaris Green Threads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GNU Portable Threads</a:t>
            </a:r>
          </a:p>
        </p:txBody>
      </p:sp>
    </p:spTree>
    <p:extLst>
      <p:ext uri="{BB962C8B-B14F-4D97-AF65-F5344CB8AC3E}">
        <p14:creationId xmlns:p14="http://schemas.microsoft.com/office/powerpoint/2010/main" val="59618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One</a:t>
            </a:r>
            <a:r>
              <a:rPr lang="es-MX" dirty="0"/>
              <a:t>-to-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22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25514" r="3329" b="25290"/>
          <a:stretch>
            <a:fillRect/>
          </a:stretch>
        </p:blipFill>
        <p:spPr bwMode="auto">
          <a:xfrm>
            <a:off x="1049337" y="1412776"/>
            <a:ext cx="6815138" cy="26463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312862" y="4260379"/>
            <a:ext cx="6461125" cy="2072432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38100" rIns="92075" bIns="38100" anchor="ctr" anchorCtr="1">
            <a:spAutoFit/>
          </a:bodyPr>
          <a:lstStyle>
            <a:lvl1pPr marL="293688" indent="-29368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57250" indent="-3730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Each user-level thread maps to kernel thread</a:t>
            </a: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Examples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Windows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Linux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Solaris 9 and later</a:t>
            </a:r>
          </a:p>
        </p:txBody>
      </p:sp>
    </p:spTree>
    <p:extLst>
      <p:ext uri="{BB962C8B-B14F-4D97-AF65-F5344CB8AC3E}">
        <p14:creationId xmlns:p14="http://schemas.microsoft.com/office/powerpoint/2010/main" val="59618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Many</a:t>
            </a:r>
            <a:r>
              <a:rPr lang="es-MX" dirty="0"/>
              <a:t>-to-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23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" t="1735" r="7027" b="2176"/>
          <a:stretch>
            <a:fillRect/>
          </a:stretch>
        </p:blipFill>
        <p:spPr bwMode="auto">
          <a:xfrm>
            <a:off x="3927491" y="1556792"/>
            <a:ext cx="4953000" cy="4097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21734" y="1623715"/>
            <a:ext cx="3712220" cy="4900821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2075" tIns="38100" rIns="92075" bIns="38100" anchor="ctr" anchorCtr="1">
            <a:spAutoFit/>
          </a:bodyPr>
          <a:lstStyle>
            <a:lvl1pPr marL="293688" indent="-29368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857250" indent="-373063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 charset="0"/>
              </a:rPr>
              <a:t>Allows many user level threads to be mapped to many kernel threads by multiplexing</a:t>
            </a: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Allows the  operating system to create a sufficient number of kernel threads</a:t>
            </a:r>
          </a:p>
          <a:p>
            <a:pPr marL="293688" marR="0" lvl="0" indent="-293688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Examples</a:t>
            </a:r>
            <a:endParaRPr kumimoji="0" lang="en-US" alt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Solaris prior to version 9</a:t>
            </a:r>
          </a:p>
          <a:p>
            <a:pPr marL="857250" marR="0" lvl="1" indent="-373063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Windows with the </a:t>
            </a:r>
            <a:r>
              <a:rPr kumimoji="0" lang="en-US" altLang="es-MX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ThreadFiber</a:t>
            </a: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91293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Scheduling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Operating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 are </a:t>
            </a:r>
            <a:r>
              <a:rPr lang="es-MX" dirty="0" err="1"/>
              <a:t>starting</a:t>
            </a:r>
            <a:r>
              <a:rPr lang="es-MX" dirty="0"/>
              <a:t> to </a:t>
            </a:r>
            <a:r>
              <a:rPr lang="es-MX" dirty="0" err="1"/>
              <a:t>schedule</a:t>
            </a:r>
            <a:r>
              <a:rPr lang="es-MX" dirty="0"/>
              <a:t> </a:t>
            </a:r>
            <a:r>
              <a:rPr lang="es-MX" dirty="0" err="1"/>
              <a:t>threads</a:t>
            </a:r>
            <a:r>
              <a:rPr lang="es-MX" dirty="0"/>
              <a:t>.</a:t>
            </a:r>
          </a:p>
          <a:p>
            <a:endParaRPr lang="es-MX" dirty="0"/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altLang="es-MX" sz="2800" kern="0" dirty="0">
                <a:solidFill>
                  <a:srgbClr val="000000"/>
                </a:solidFill>
                <a:latin typeface="Arial"/>
              </a:rPr>
              <a:t>Scheduling quasi-states: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s-MX" sz="2400" kern="0" dirty="0">
                <a:solidFill>
                  <a:srgbClr val="000000"/>
                </a:solidFill>
                <a:latin typeface="Arial"/>
              </a:rPr>
              <a:t>Ready – able to run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s-MX" sz="2400" kern="0" dirty="0">
                <a:solidFill>
                  <a:srgbClr val="000000"/>
                </a:solidFill>
                <a:latin typeface="Arial"/>
              </a:rPr>
              <a:t>Running – current thread on a processor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s-MX" sz="2400" kern="0" dirty="0">
                <a:solidFill>
                  <a:srgbClr val="000000"/>
                </a:solidFill>
                <a:latin typeface="Arial"/>
              </a:rPr>
              <a:t>Waiting – waiting an event</a:t>
            </a:r>
          </a:p>
          <a:p>
            <a:pPr lvl="1" fontAlgn="base">
              <a:spcAft>
                <a:spcPct val="0"/>
              </a:spcAft>
              <a:buFontTx/>
              <a:buChar char="–"/>
            </a:pPr>
            <a:r>
              <a:rPr lang="en-US" altLang="es-MX" sz="2400" kern="0" dirty="0">
                <a:solidFill>
                  <a:srgbClr val="000000"/>
                </a:solidFill>
                <a:latin typeface="Arial"/>
              </a:rPr>
              <a:t>Terminated – finishing its running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668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Presentación</a:t>
            </a:r>
            <a:r>
              <a:rPr lang="en-US" dirty="0"/>
              <a:t> de Ramon Ríos.</a:t>
            </a:r>
          </a:p>
          <a:p>
            <a:r>
              <a:rPr lang="en-US" dirty="0" err="1"/>
              <a:t>Capítulos</a:t>
            </a:r>
            <a:r>
              <a:rPr lang="en-US" dirty="0"/>
              <a:t>: Operating System Concepts; </a:t>
            </a:r>
            <a:r>
              <a:rPr lang="en-US" dirty="0" err="1"/>
              <a:t>Silberschatz</a:t>
            </a:r>
            <a:r>
              <a:rPr lang="en-US" dirty="0"/>
              <a:t>, Galvin, Gagne.</a:t>
            </a:r>
          </a:p>
          <a:p>
            <a:r>
              <a:rPr lang="en-US" dirty="0"/>
              <a:t>12-mayo-2020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 tradicional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AutoShape 1027"/>
          <p:cNvSpPr txBox="1">
            <a:spLocks noChangeArrowheads="1"/>
          </p:cNvSpPr>
          <p:nvPr/>
        </p:nvSpPr>
        <p:spPr bwMode="auto">
          <a:xfrm>
            <a:off x="568325" y="1269460"/>
            <a:ext cx="7905750" cy="5123051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(o</a:t>
            </a:r>
            <a:r>
              <a:rPr kumimoji="0" lang="en-US" altLang="es-MX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ES_tradnl" altLang="es-MX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 de peso pesado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  <a:r>
              <a:rPr kumimoji="0" lang="es-ES_tradnl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s-MX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 le</a:t>
            </a:r>
            <a:r>
              <a:rPr kumimoji="0" lang="es-MX" altLang="es-MX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da </a:t>
            </a: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 </a:t>
            </a:r>
            <a:r>
              <a:rPr kumimoji="0" lang="es-ES_tradnl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espacio de direccionamiento, </a:t>
            </a: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 memoria, que contiene:</a:t>
            </a:r>
          </a:p>
          <a:p>
            <a:pPr marL="742950" lvl="1" indent="-285750">
              <a:defRPr/>
            </a:pPr>
            <a:r>
              <a:rPr lang="es-ES_tradnl" altLang="es-MX" sz="2000" kern="0" dirty="0">
                <a:solidFill>
                  <a:srgbClr val="000000"/>
                </a:solidFill>
                <a:latin typeface="Times New Roman"/>
              </a:rPr>
              <a:t>Un </a:t>
            </a:r>
            <a:r>
              <a:rPr lang="es-ES_tradnl" altLang="es-MX" sz="2000" i="1" kern="0" dirty="0">
                <a:solidFill>
                  <a:srgbClr val="FC0128"/>
                </a:solidFill>
                <a:latin typeface="Times New Roman"/>
              </a:rPr>
              <a:t>área de datos</a:t>
            </a:r>
            <a:r>
              <a:rPr lang="es-ES_tradnl" altLang="es-MX" sz="2000" kern="0" dirty="0">
                <a:solidFill>
                  <a:srgbClr val="000000"/>
                </a:solidFill>
                <a:latin typeface="Times New Roman"/>
              </a:rPr>
              <a:t> para el programa ejecutable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s-ES_tradnl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área para código</a:t>
            </a: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del programa ejecutable</a:t>
            </a:r>
            <a:endParaRPr kumimoji="0" lang="en-US" altLang="es-MX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lvl="1" indent="-285750">
              <a:defRPr/>
            </a:pPr>
            <a:r>
              <a:rPr lang="es-ES_tradnl" altLang="es-MX" sz="2000" kern="0" dirty="0">
                <a:solidFill>
                  <a:srgbClr val="000000"/>
                </a:solidFill>
                <a:latin typeface="Times New Roman"/>
              </a:rPr>
              <a:t>Un </a:t>
            </a:r>
            <a:r>
              <a:rPr lang="en-US" altLang="es-MX" sz="2000" i="1" kern="0" dirty="0">
                <a:solidFill>
                  <a:srgbClr val="FC0128"/>
                </a:solidFill>
                <a:latin typeface="Times New Roman"/>
              </a:rPr>
              <a:t>heap</a:t>
            </a:r>
            <a:r>
              <a:rPr lang="es-ES_tradnl" altLang="es-MX" sz="2000" kern="0" dirty="0">
                <a:solidFill>
                  <a:srgbClr val="000000"/>
                </a:solidFill>
                <a:latin typeface="Times New Roman"/>
              </a:rPr>
              <a:t> para memoria dinámica</a:t>
            </a:r>
            <a:endParaRPr lang="en-US" altLang="es-MX" sz="2000" kern="0" dirty="0">
              <a:solidFill>
                <a:srgbClr val="000000"/>
              </a:solidFill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n-US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stack</a:t>
            </a: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ejecución</a:t>
            </a:r>
            <a:endParaRPr kumimoji="0" lang="en-US" altLang="es-MX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Referencias a </a:t>
            </a:r>
            <a:r>
              <a:rPr kumimoji="0" lang="es-ES_tradnl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recursos </a:t>
            </a: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del sistema operativo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Archivos abiertos, conexiones de red, canales de sonido, …</a:t>
            </a:r>
            <a:endParaRPr kumimoji="0" lang="en-US" altLang="es-MX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 se le asigna para ser ejecutado: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</a:t>
            </a:r>
            <a:r>
              <a:rPr kumimoji="0" lang="en-US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program counter</a:t>
            </a: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(PC) del CPU, indicando la siguiente instrucción, que lleva a cabo el </a:t>
            </a:r>
            <a:r>
              <a:rPr kumimoji="0" lang="es-ES_tradnl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flujo de ejecución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</a:t>
            </a:r>
            <a:r>
              <a:rPr kumimoji="0" lang="es-ES_tradnl" altLang="es-MX" sz="2000" b="0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stack</a:t>
            </a:r>
            <a:r>
              <a:rPr kumimoji="0" lang="es-ES_tradnl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 pointer</a:t>
            </a: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(SP)</a:t>
            </a:r>
            <a:endParaRPr kumimoji="0" lang="en-US" altLang="es-MX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conjunto de </a:t>
            </a:r>
            <a:r>
              <a:rPr kumimoji="0" lang="es-ES_tradnl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registros</a:t>
            </a: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propósito general del CPU</a:t>
            </a:r>
            <a:endParaRPr kumimoji="0" lang="en-US" altLang="es-MX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Una identificación numérica o </a:t>
            </a:r>
            <a:r>
              <a:rPr kumimoji="0" lang="es-ES_tradnl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PID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Un </a:t>
            </a:r>
            <a:r>
              <a:rPr kumimoji="0" lang="en-US" altLang="es-MX" sz="20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94757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Space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grpSp>
        <p:nvGrpSpPr>
          <p:cNvPr id="22" name="Group 2072"/>
          <p:cNvGrpSpPr>
            <a:grpSpLocks/>
          </p:cNvGrpSpPr>
          <p:nvPr/>
        </p:nvGrpSpPr>
        <p:grpSpPr bwMode="auto">
          <a:xfrm>
            <a:off x="850106" y="1912937"/>
            <a:ext cx="7443788" cy="3948113"/>
            <a:chOff x="500" y="1008"/>
            <a:chExt cx="4689" cy="2487"/>
          </a:xfrm>
        </p:grpSpPr>
        <p:sp>
          <p:nvSpPr>
            <p:cNvPr id="23" name="Rectangle 2051"/>
            <p:cNvSpPr>
              <a:spLocks noChangeArrowheads="1"/>
            </p:cNvSpPr>
            <p:nvPr/>
          </p:nvSpPr>
          <p:spPr bwMode="auto">
            <a:xfrm>
              <a:off x="958" y="3264"/>
              <a:ext cx="9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0x00000000</a:t>
              </a:r>
            </a:p>
          </p:txBody>
        </p:sp>
        <p:sp>
          <p:nvSpPr>
            <p:cNvPr id="24" name="Rectangle 2052"/>
            <p:cNvSpPr>
              <a:spLocks noChangeArrowheads="1"/>
            </p:cNvSpPr>
            <p:nvPr/>
          </p:nvSpPr>
          <p:spPr bwMode="auto">
            <a:xfrm>
              <a:off x="926" y="1008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0xFFFFFFFF</a:t>
              </a:r>
            </a:p>
          </p:txBody>
        </p:sp>
        <p:sp>
          <p:nvSpPr>
            <p:cNvPr id="25" name="Rectangle 2053"/>
            <p:cNvSpPr>
              <a:spLocks noChangeArrowheads="1"/>
            </p:cNvSpPr>
            <p:nvPr/>
          </p:nvSpPr>
          <p:spPr bwMode="auto">
            <a:xfrm>
              <a:off x="500" y="2064"/>
              <a:ext cx="1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Memory address space</a:t>
              </a:r>
            </a:p>
          </p:txBody>
        </p:sp>
        <p:sp>
          <p:nvSpPr>
            <p:cNvPr id="26" name="Line 2054"/>
            <p:cNvSpPr>
              <a:spLocks noChangeShapeType="1"/>
            </p:cNvSpPr>
            <p:nvPr/>
          </p:nvSpPr>
          <p:spPr bwMode="auto">
            <a:xfrm flipV="1">
              <a:off x="1390" y="1296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7" name="Line 2055"/>
            <p:cNvSpPr>
              <a:spLocks noChangeShapeType="1"/>
            </p:cNvSpPr>
            <p:nvPr/>
          </p:nvSpPr>
          <p:spPr bwMode="auto">
            <a:xfrm flipV="1">
              <a:off x="1390" y="2400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8" name="Rectangle 2056"/>
            <p:cNvSpPr>
              <a:spLocks noChangeArrowheads="1"/>
            </p:cNvSpPr>
            <p:nvPr/>
          </p:nvSpPr>
          <p:spPr bwMode="auto">
            <a:xfrm>
              <a:off x="2331" y="2752"/>
              <a:ext cx="1728" cy="3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Code section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(text segment)</a:t>
              </a:r>
            </a:p>
          </p:txBody>
        </p:sp>
        <p:sp>
          <p:nvSpPr>
            <p:cNvPr id="29" name="Rectangle 2057"/>
            <p:cNvSpPr>
              <a:spLocks noChangeArrowheads="1"/>
            </p:cNvSpPr>
            <p:nvPr/>
          </p:nvSpPr>
          <p:spPr bwMode="auto">
            <a:xfrm>
              <a:off x="2330" y="3085"/>
              <a:ext cx="1728" cy="368"/>
            </a:xfrm>
            <a:prstGeom prst="rect">
              <a:avLst/>
            </a:prstGeom>
            <a:solidFill>
              <a:srgbClr val="FFE0D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static data section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(data segment)</a:t>
              </a:r>
            </a:p>
          </p:txBody>
        </p:sp>
        <p:sp>
          <p:nvSpPr>
            <p:cNvPr id="30" name="Rectangle 2058"/>
            <p:cNvSpPr>
              <a:spLocks noChangeArrowheads="1"/>
            </p:cNvSpPr>
            <p:nvPr/>
          </p:nvSpPr>
          <p:spPr bwMode="auto">
            <a:xfrm>
              <a:off x="2331" y="2381"/>
              <a:ext cx="1728" cy="38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heap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(dynamic allocated mem)</a:t>
              </a:r>
            </a:p>
          </p:txBody>
        </p:sp>
        <p:sp>
          <p:nvSpPr>
            <p:cNvPr id="31" name="Rectangle 2059"/>
            <p:cNvSpPr>
              <a:spLocks noChangeArrowheads="1"/>
            </p:cNvSpPr>
            <p:nvPr/>
          </p:nvSpPr>
          <p:spPr bwMode="auto">
            <a:xfrm>
              <a:off x="2331" y="1992"/>
              <a:ext cx="1728" cy="3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MX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2" name="Rectangle 2060"/>
            <p:cNvSpPr>
              <a:spLocks noChangeArrowheads="1"/>
            </p:cNvSpPr>
            <p:nvPr/>
          </p:nvSpPr>
          <p:spPr bwMode="auto">
            <a:xfrm>
              <a:off x="2331" y="1619"/>
              <a:ext cx="1728" cy="37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stack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(storage call returns, etc.)</a:t>
              </a:r>
            </a:p>
          </p:txBody>
        </p:sp>
        <p:sp>
          <p:nvSpPr>
            <p:cNvPr id="33" name="Line 2061"/>
            <p:cNvSpPr>
              <a:spLocks noChangeShapeType="1"/>
            </p:cNvSpPr>
            <p:nvPr/>
          </p:nvSpPr>
          <p:spPr bwMode="auto">
            <a:xfrm>
              <a:off x="3195" y="201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Line 2062"/>
            <p:cNvSpPr>
              <a:spLocks noChangeShapeType="1"/>
            </p:cNvSpPr>
            <p:nvPr/>
          </p:nvSpPr>
          <p:spPr bwMode="auto">
            <a:xfrm>
              <a:off x="3195" y="222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" name="Rectangle 2067"/>
            <p:cNvSpPr>
              <a:spLocks noChangeArrowheads="1"/>
            </p:cNvSpPr>
            <p:nvPr/>
          </p:nvSpPr>
          <p:spPr bwMode="auto">
            <a:xfrm>
              <a:off x="2329" y="1097"/>
              <a:ext cx="1728" cy="5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</a:rPr>
                <a:t>OS resources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(open files, network connect.,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Sound channels, …)</a:t>
              </a:r>
            </a:p>
          </p:txBody>
        </p:sp>
        <p:sp>
          <p:nvSpPr>
            <p:cNvPr id="36" name="Rectangle 2068"/>
            <p:cNvSpPr>
              <a:spLocks noChangeArrowheads="1"/>
            </p:cNvSpPr>
            <p:nvPr/>
          </p:nvSpPr>
          <p:spPr bwMode="auto">
            <a:xfrm>
              <a:off x="4227" y="1390"/>
              <a:ext cx="962" cy="1948"/>
            </a:xfrm>
            <a:prstGeom prst="rect">
              <a:avLst/>
            </a:prstGeom>
            <a:solidFill>
              <a:srgbClr val="C0C0C0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CPU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General Registers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s-MX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7" name="Line 2063"/>
            <p:cNvSpPr>
              <a:spLocks noChangeShapeType="1"/>
            </p:cNvSpPr>
            <p:nvPr/>
          </p:nvSpPr>
          <p:spPr bwMode="auto">
            <a:xfrm flipH="1">
              <a:off x="4048" y="1905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" name="Line 2064"/>
            <p:cNvSpPr>
              <a:spLocks noChangeShapeType="1"/>
            </p:cNvSpPr>
            <p:nvPr/>
          </p:nvSpPr>
          <p:spPr bwMode="auto">
            <a:xfrm flipH="1">
              <a:off x="4034" y="297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9" name="Rectangle 2065"/>
            <p:cNvSpPr>
              <a:spLocks noChangeArrowheads="1"/>
            </p:cNvSpPr>
            <p:nvPr/>
          </p:nvSpPr>
          <p:spPr bwMode="auto">
            <a:xfrm>
              <a:off x="4274" y="288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PC</a:t>
              </a:r>
            </a:p>
          </p:txBody>
        </p:sp>
        <p:sp>
          <p:nvSpPr>
            <p:cNvPr id="40" name="Rectangle 2066"/>
            <p:cNvSpPr>
              <a:spLocks noChangeArrowheads="1"/>
            </p:cNvSpPr>
            <p:nvPr/>
          </p:nvSpPr>
          <p:spPr bwMode="auto">
            <a:xfrm>
              <a:off x="4288" y="1809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4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(revisión)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809625" y="1617663"/>
            <a:ext cx="7621588" cy="406082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El </a:t>
            </a:r>
            <a:r>
              <a:rPr kumimoji="0" lang="es-ES_tradnl" altLang="es-MX" sz="2800" b="0" i="1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program counter</a:t>
            </a:r>
            <a:r>
              <a:rPr kumimoji="0" lang="es-ES_tradnl" altLang="es-MX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controla el </a:t>
            </a:r>
            <a:r>
              <a:rPr kumimoji="0" lang="es-ES_tradnl" altLang="es-MX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flujo secuencial de ejecución</a:t>
            </a:r>
            <a:r>
              <a:rPr kumimoji="0" lang="es-ES_tradnl" altLang="es-MX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que sigue el CPU.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Este </a:t>
            </a:r>
            <a:r>
              <a:rPr kumimoji="0" lang="es-ES_tradnl" altLang="es-MX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recorrido secuencial de ejecución </a:t>
            </a: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del CPU, de </a:t>
            </a:r>
            <a:r>
              <a:rPr kumimoji="0" lang="es-ES_tradnl" altLang="es-MX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principio</a:t>
            </a: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a </a:t>
            </a:r>
            <a:r>
              <a:rPr kumimoji="0" lang="es-ES_tradnl" altLang="es-MX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fin</a:t>
            </a: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es también conocido, en la actualidad, como </a:t>
            </a:r>
            <a:r>
              <a:rPr kumimoji="0" lang="es-ES_tradnl" altLang="es-MX" sz="2400" b="1" i="1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HILO</a:t>
            </a: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o </a:t>
            </a:r>
            <a:r>
              <a:rPr kumimoji="0" lang="es-ES_tradnl" altLang="es-MX" sz="2400" b="1" i="1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THREAD</a:t>
            </a:r>
            <a:r>
              <a:rPr kumimoji="0" lang="es-ES_tradnl" altLang="es-MX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 de </a:t>
            </a:r>
            <a:r>
              <a:rPr kumimoji="0" lang="es-ES_tradnl" altLang="es-MX" sz="2400" b="1" i="1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ejecución</a:t>
            </a:r>
            <a:r>
              <a:rPr kumimoji="0" lang="es-ES_tradnl" altLang="es-MX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 proceso (de peso pesado) , por default, sólo tiene un </a:t>
            </a:r>
            <a:r>
              <a:rPr kumimoji="0" lang="es-ES_tradnl" altLang="es-MX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HILO</a:t>
            </a:r>
            <a:r>
              <a:rPr kumimoji="0" lang="es-ES_tradnl" altLang="es-MX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 </a:t>
            </a:r>
            <a:r>
              <a:rPr kumimoji="0" lang="es-ES_tradnl" altLang="es-MX" sz="2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</a:t>
            </a:r>
            <a:r>
              <a:rPr kumimoji="0" lang="es-ES_tradnl" altLang="es-MX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ejecución, conocido como el </a:t>
            </a:r>
            <a:r>
              <a:rPr kumimoji="0" lang="es-ES_tradnl" altLang="es-MX" sz="2800" b="0" i="1" u="none" strike="noStrike" kern="0" cap="none" spc="0" normalizeH="0" baseline="0" noProof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principal (main)</a:t>
            </a:r>
            <a:r>
              <a:rPr kumimoji="0" lang="es-ES_tradnl" altLang="es-MX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  <a:endParaRPr kumimoji="0" lang="en-US" altLang="es-MX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</a:t>
            </a:r>
            <a:r>
              <a:rPr lang="es-MX" dirty="0" err="1"/>
              <a:t>thread</a:t>
            </a:r>
            <a:r>
              <a:rPr lang="es-MX" dirty="0"/>
              <a:t>?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AutoShape 3"/>
          <p:cNvSpPr txBox="1">
            <a:spLocks noChangeArrowheads="1"/>
          </p:cNvSpPr>
          <p:nvPr/>
        </p:nvSpPr>
        <p:spPr bwMode="auto">
          <a:xfrm>
            <a:off x="585788" y="1646238"/>
            <a:ext cx="7974012" cy="4327525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 un </a:t>
            </a:r>
            <a:r>
              <a:rPr kumimoji="0" lang="es-ES_tradnl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flujo de ejecución del CPU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en un programa.</a:t>
            </a:r>
          </a:p>
          <a:p>
            <a:pPr marL="293688" marR="0" lvl="0" indent="-2936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También conocido como </a:t>
            </a:r>
            <a:r>
              <a:rPr kumimoji="0" lang="es-ES_tradnl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 ligero.</a:t>
            </a:r>
            <a:endParaRPr kumimoji="0" lang="es-ES_tradnl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Corre dentro del contexto del </a:t>
            </a:r>
            <a:r>
              <a:rPr kumimoji="0" lang="es-ES_tradnl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 pesado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y toma ventaja de los recursos y del ambiente.</a:t>
            </a: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Hilos y Procesos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00074" y="1700808"/>
            <a:ext cx="7967663" cy="4738408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sistemas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operativos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modernos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(NTs,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UNIXes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modernos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tienen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la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visión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dos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entidades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</a:t>
            </a:r>
            <a:r>
              <a:rPr kumimoji="0" lang="en-US" altLang="es-MX" sz="24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el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cuál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define el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espacio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direcciones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y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atributos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generales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del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etc.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</a:t>
            </a:r>
            <a:r>
              <a:rPr kumimoji="0" lang="en-US" altLang="es-MX" sz="2400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</a:rPr>
              <a:t>hilo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el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cuál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define un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flujo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ejecución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secuencial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dentro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del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proceso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 </a:t>
            </a:r>
            <a:r>
              <a:rPr kumimoji="0" lang="en-US" altLang="es-MX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hilo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esta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contenido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dentro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un </a:t>
            </a:r>
            <a:r>
              <a:rPr kumimoji="0" lang="en-US" altLang="es-MX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</a:t>
            </a:r>
            <a:r>
              <a:rPr kumimoji="0" lang="en-US" altLang="es-MX" sz="2400" b="1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s-MX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pesado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procesos</a:t>
            </a:r>
            <a:r>
              <a:rPr kumimoji="0" lang="en-US" altLang="es-MX" sz="24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pesados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pueden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tener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multiple </a:t>
            </a:r>
            <a:r>
              <a:rPr kumimoji="0" lang="en-US" altLang="es-MX" sz="2400" b="0" i="1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threads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ejecutándose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dentro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ellos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, el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hilo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principal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el </a:t>
            </a:r>
            <a:r>
              <a:rPr kumimoji="0" lang="en-US" altLang="es-MX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main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compartir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datos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entre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threads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barato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: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todos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ven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el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mismo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espacio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de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direccionamiento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¡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crear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hilos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barato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también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Hilos y Procesos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20907" y="2780928"/>
            <a:ext cx="7967663" cy="1157246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Los </a:t>
            </a:r>
            <a:r>
              <a:rPr kumimoji="0" lang="en-US" altLang="es-MX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hilos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son la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unidad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 </a:t>
            </a:r>
            <a:r>
              <a:rPr kumimoji="0" lang="en-US" altLang="es-MX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planificación</a:t>
            </a:r>
            <a:r>
              <a:rPr kumimoji="0" lang="en-US" altLang="es-MX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(scheduling)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 </a:t>
            </a:r>
            <a:r>
              <a:rPr kumimoji="0" lang="en-US" altLang="es-MX" sz="2400" b="0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procesos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son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sólo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</a:rPr>
              <a:t>contenedores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donde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los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r>
              <a:rPr kumimoji="0" lang="en-US" altLang="es-MX" sz="2400" b="0" i="1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</a:rPr>
              <a:t>hilos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se </a:t>
            </a:r>
            <a:r>
              <a:rPr kumimoji="0" lang="en-US" altLang="es-MX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ejecutan</a:t>
            </a:r>
            <a:r>
              <a:rPr kumimoji="0" lang="en-US" alt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91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Multi-Threaded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AutoShape 3"/>
          <p:cNvSpPr txBox="1">
            <a:spLocks noChangeArrowheads="1"/>
          </p:cNvSpPr>
          <p:nvPr/>
        </p:nvSpPr>
        <p:spPr bwMode="auto">
          <a:xfrm>
            <a:off x="611559" y="1628800"/>
            <a:ext cx="7848871" cy="432723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>
            <a:lvl1pPr marL="293688" indent="-293688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3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57250" indent="-373063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»"/>
              <a:defRPr sz="3200">
                <a:solidFill>
                  <a:schemeClr val="bg2"/>
                </a:solidFill>
                <a:latin typeface="+mn-lt"/>
              </a:defRPr>
            </a:lvl2pPr>
            <a:lvl3pPr marL="1181100" indent="-381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bg2"/>
                </a:solidFill>
                <a:latin typeface="+mn-lt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bg2"/>
                </a:solidFill>
                <a:latin typeface="+mn-lt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Es el mecanismo para tener 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dos o más hilos o </a:t>
            </a:r>
            <a:r>
              <a:rPr kumimoji="0" lang="es-ES_tradnl" altLang="es-MX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threads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dentro de un 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proceso pesado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s-ES_tradnl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293688" marR="0" lvl="0" indent="-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Hay un </a:t>
            </a:r>
            <a:r>
              <a:rPr kumimoji="0" lang="es-ES_tradnl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hilo principal (</a:t>
            </a:r>
            <a:r>
              <a:rPr kumimoji="0" lang="es-ES_tradnl" altLang="es-MX" sz="3200" b="0" i="1" u="none" strike="noStrike" kern="0" cap="none" spc="0" normalizeH="0" baseline="0" noProof="0" dirty="0" err="1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main</a:t>
            </a:r>
            <a:r>
              <a:rPr kumimoji="0" lang="es-ES_tradnl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por donde inicia la ejecución el proceso.</a:t>
            </a:r>
          </a:p>
          <a:p>
            <a:pPr marL="857250" marR="0" lvl="1" indent="-373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»"/>
              <a:tabLst/>
              <a:defRPr/>
            </a:pP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El hilo </a:t>
            </a:r>
            <a:r>
              <a:rPr kumimoji="0" lang="es-ES_tradnl" altLang="es-MX" sz="3200" b="0" i="1" u="none" strike="noStrike" kern="0" cap="none" spc="0" normalizeH="0" baseline="0" noProof="0" dirty="0" err="1">
                <a:ln>
                  <a:noFill/>
                </a:ln>
                <a:solidFill>
                  <a:srgbClr val="3365FB"/>
                </a:solidFill>
                <a:effectLst/>
                <a:uLnTx/>
                <a:uFillTx/>
                <a:latin typeface="Times New Roman"/>
              </a:rPr>
              <a:t>main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es el que se encarga de crear y / o arrancar algunos otros </a:t>
            </a:r>
            <a:r>
              <a:rPr kumimoji="0" lang="es-ES_tradnl" altLang="es-MX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hilos</a:t>
            </a:r>
            <a:r>
              <a:rPr kumimoji="0" lang="es-ES_tradnl" altLang="es-MX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</a:t>
            </a:r>
            <a:endParaRPr kumimoji="0" lang="en-US" altLang="es-MX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884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1036</Words>
  <Application>Microsoft Office PowerPoint</Application>
  <PresentationFormat>Presentación en pantalla 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Calibri</vt:lpstr>
      <vt:lpstr>Helvetica</vt:lpstr>
      <vt:lpstr>Monotype Sorts</vt:lpstr>
      <vt:lpstr>Times New Roman</vt:lpstr>
      <vt:lpstr>Wingdings</vt:lpstr>
      <vt:lpstr>Tema de Office</vt:lpstr>
      <vt:lpstr>1_Diseño personalizado</vt:lpstr>
      <vt:lpstr>Diseño personalizado</vt:lpstr>
      <vt:lpstr>SISTEMAS OPERATIVOS</vt:lpstr>
      <vt:lpstr>Cooperating Processes</vt:lpstr>
      <vt:lpstr>Concepto tradicional</vt:lpstr>
      <vt:lpstr>Process Address Space</vt:lpstr>
      <vt:lpstr>Proceso (revisión)</vt:lpstr>
      <vt:lpstr>¿Qué es un thread?</vt:lpstr>
      <vt:lpstr>Hilos y Procesos</vt:lpstr>
      <vt:lpstr>Hilos y Procesos</vt:lpstr>
      <vt:lpstr>Multi-Threaded programming</vt:lpstr>
      <vt:lpstr>Process Address Space with Threads</vt:lpstr>
      <vt:lpstr>Process Address Space with Threads</vt:lpstr>
      <vt:lpstr>Thread</vt:lpstr>
      <vt:lpstr>Threads</vt:lpstr>
      <vt:lpstr>Single and Multithreaded Processes</vt:lpstr>
      <vt:lpstr>Concurrency vs. Parallelism</vt:lpstr>
      <vt:lpstr>BENEFICIOS</vt:lpstr>
      <vt:lpstr>Threads de Usuario y de Kernel</vt:lpstr>
      <vt:lpstr>Threads de Usuario y de Kernel</vt:lpstr>
      <vt:lpstr>MultiThreaded programming</vt:lpstr>
      <vt:lpstr>Multithreading Models</vt:lpstr>
      <vt:lpstr>Many-to-One Model</vt:lpstr>
      <vt:lpstr>One-to-one Model</vt:lpstr>
      <vt:lpstr>Many-to-Many Model</vt:lpstr>
      <vt:lpstr>Scheduling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j-ramon</cp:lastModifiedBy>
  <cp:revision>502</cp:revision>
  <cp:lastPrinted>2016-02-11T00:30:33Z</cp:lastPrinted>
  <dcterms:created xsi:type="dcterms:W3CDTF">2014-08-28T12:23:32Z</dcterms:created>
  <dcterms:modified xsi:type="dcterms:W3CDTF">2020-05-12T17:55:15Z</dcterms:modified>
</cp:coreProperties>
</file>