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s/comment1.xml" ContentType="application/vnd.openxmlformats-officedocument.presentationml.comments+xml"/>
  <Override PartName="/ppt/slides/slide6.xml" ContentType="application/vnd.openxmlformats-officedocument.presentationml.slide+xml"/>
  <Override PartName="/ppt/comments/comment2.xml" ContentType="application/vnd.openxmlformats-officedocument.presentationml.comments+xml"/>
  <Override PartName="/ppt/slides/slide7.xml" ContentType="application/vnd.openxmlformats-officedocument.presentationml.slide+xml"/>
  <Override PartName="/ppt/comments/comment3.xml" ContentType="application/vnd.openxmlformats-officedocument.presentationml.comments+xml"/>
  <Override PartName="/ppt/slides/slide8.xml" ContentType="application/vnd.openxmlformats-officedocument.presentationml.slide+xml"/>
  <Override PartName="/ppt/comments/comment4.xml" ContentType="application/vnd.openxmlformats-officedocument.presentationml.comments+xml"/>
  <Override PartName="/ppt/slides/slide9.xml" ContentType="application/vnd.openxmlformats-officedocument.presentationml.slide+xml"/>
  <Override PartName="/ppt/comments/comment5.xml" ContentType="application/vnd.openxmlformats-officedocument.presentationml.comments+xml"/>
  <Override PartName="/ppt/slides/slide10.xml" ContentType="application/vnd.openxmlformats-officedocument.presentationml.slide+xml"/>
  <Override PartName="/ppt/comments/comment6.xml" ContentType="application/vnd.openxmlformats-officedocument.presentationml.comments+xml"/>
  <Override PartName="/ppt/slides/slide11.xml" ContentType="application/vnd.openxmlformats-officedocument.presentationml.slide+xml"/>
  <Override PartName="/ppt/comments/comment7.xml" ContentType="application/vnd.openxmlformats-officedocument.presentationml.comments+xml"/>
  <Override PartName="/ppt/slides/slide12.xml" ContentType="application/vnd.openxmlformats-officedocument.presentationml.slide+xml"/>
  <Override PartName="/ppt/comments/comment8.xml" ContentType="application/vnd.openxmlformats-officedocument.presentationml.comments+xml"/>
  <Override PartName="/ppt/slides/slide13.xml" ContentType="application/vnd.openxmlformats-officedocument.presentationml.slide+xml"/>
  <Override PartName="/ppt/comments/comment9.xml" ContentType="application/vnd.openxmlformats-officedocument.presentationml.comments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s/comment10.xml" ContentType="application/vnd.openxmlformats-officedocument.presentationml.comments+xml"/>
  <Override PartName="/ppt/slides/slide22.xml" ContentType="application/vnd.openxmlformats-officedocument.presentationml.slide+xml"/>
  <Override PartName="/ppt/comments/comment11.xml" ContentType="application/vnd.openxmlformats-officedocument.presentationml.comments+xml"/>
  <Override PartName="/ppt/slides/slide23.xml" ContentType="application/vnd.openxmlformats-officedocument.presentationml.slide+xml"/>
  <Override PartName="/ppt/comments/comment12.xml" ContentType="application/vnd.openxmlformats-officedocument.presentationml.comments+xml"/>
  <Override PartName="/ppt/slides/slide24.xml" ContentType="application/vnd.openxmlformats-officedocument.presentationml.slide+xml"/>
  <Override PartName="/ppt/comments/comment13.xml" ContentType="application/vnd.openxmlformats-officedocument.presentationml.comments+xml"/>
  <Override PartName="/ppt/slides/slide25.xml" ContentType="application/vnd.openxmlformats-officedocument.presentationml.slide+xml"/>
  <Override PartName="/ppt/comments/comment14.xml" ContentType="application/vnd.openxmlformats-officedocument.presentationml.comments+xml"/>
  <Override PartName="/ppt/slides/slide26.xml" ContentType="application/vnd.openxmlformats-officedocument.presentationml.slide+xml"/>
  <Override PartName="/ppt/comments/comment15.xml" ContentType="application/vnd.openxmlformats-officedocument.presentationml.comments+xml"/>
  <Override PartName="/ppt/slides/slide27.xml" ContentType="application/vnd.openxmlformats-officedocument.presentationml.slide+xml"/>
  <Override PartName="/ppt/comments/comment16.xml" ContentType="application/vnd.openxmlformats-officedocument.presentationml.comments+xml"/>
  <Override PartName="/ppt/slides/slide28.xml" ContentType="application/vnd.openxmlformats-officedocument.presentationml.slide+xml"/>
  <Override PartName="/ppt/comments/comment17.xml" ContentType="application/vnd.openxmlformats-officedocument.presentationml.comments+xml"/>
  <Override PartName="/ppt/slides/slide29.xml" ContentType="application/vnd.openxmlformats-officedocument.presentationml.slide+xml"/>
  <Override PartName="/ppt/comments/comment18.xml" ContentType="application/vnd.openxmlformats-officedocument.presentationml.comment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4"/>
    <p:sldId id="262" r:id="rId16"/>
    <p:sldId id="263" r:id="rId18"/>
    <p:sldId id="264" r:id="rId20"/>
    <p:sldId id="265" r:id="rId22"/>
    <p:sldId id="266" r:id="rId24"/>
    <p:sldId id="267" r:id="rId26"/>
    <p:sldId id="268" r:id="rId28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9"/>
    <p:sldId id="278" r:id="rId41"/>
    <p:sldId id="279" r:id="rId43"/>
    <p:sldId id="280" r:id="rId45"/>
    <p:sldId id="281" r:id="rId47"/>
    <p:sldId id="282" r:id="rId49"/>
    <p:sldId id="283" r:id="rId51"/>
    <p:sldId id="284" r:id="rId53"/>
    <p:sldId id="285" r:id="rId55"/>
    <p:sldId id="286" r:id="rId56"/>
    <p:sldId id="287" r:id="rId57"/>
    <p:sldId id="288" r:id="rId58"/>
    <p:sldId id="289" r:id="rId59"/>
    <p:sldId id="290" r:id="rId60"/>
    <p:sldId id="291" r:id="rId61"/>
    <p:sldId id="292" r:id="rId6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Tatiana Prudnikova" initials="TP" lastIdx="1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comments" Target="comments/comment1.xml"/><Relationship Id="rId14" Type="http://schemas.openxmlformats.org/officeDocument/2006/relationships/slide" Target="slides/slide6.xml"/><Relationship Id="rId15" Type="http://schemas.openxmlformats.org/officeDocument/2006/relationships/comments" Target="comments/comment2.xml"/><Relationship Id="rId16" Type="http://schemas.openxmlformats.org/officeDocument/2006/relationships/slide" Target="slides/slide7.xml"/><Relationship Id="rId17" Type="http://schemas.openxmlformats.org/officeDocument/2006/relationships/comments" Target="comments/comment3.xml"/><Relationship Id="rId18" Type="http://schemas.openxmlformats.org/officeDocument/2006/relationships/slide" Target="slides/slide8.xml"/><Relationship Id="rId19" Type="http://schemas.openxmlformats.org/officeDocument/2006/relationships/comments" Target="comments/comment4.xml"/><Relationship Id="rId20" Type="http://schemas.openxmlformats.org/officeDocument/2006/relationships/slide" Target="slides/slide9.xml"/><Relationship Id="rId21" Type="http://schemas.openxmlformats.org/officeDocument/2006/relationships/comments" Target="comments/comment5.xml"/><Relationship Id="rId22" Type="http://schemas.openxmlformats.org/officeDocument/2006/relationships/slide" Target="slides/slide10.xml"/><Relationship Id="rId23" Type="http://schemas.openxmlformats.org/officeDocument/2006/relationships/comments" Target="comments/comment6.xml"/><Relationship Id="rId24" Type="http://schemas.openxmlformats.org/officeDocument/2006/relationships/slide" Target="slides/slide11.xml"/><Relationship Id="rId25" Type="http://schemas.openxmlformats.org/officeDocument/2006/relationships/comments" Target="comments/comment7.xml"/><Relationship Id="rId26" Type="http://schemas.openxmlformats.org/officeDocument/2006/relationships/slide" Target="slides/slide12.xml"/><Relationship Id="rId27" Type="http://schemas.openxmlformats.org/officeDocument/2006/relationships/comments" Target="comments/comment8.xml"/><Relationship Id="rId28" Type="http://schemas.openxmlformats.org/officeDocument/2006/relationships/slide" Target="slides/slide13.xml"/><Relationship Id="rId29" Type="http://schemas.openxmlformats.org/officeDocument/2006/relationships/comments" Target="comments/comment9.xml"/><Relationship Id="rId30" Type="http://schemas.openxmlformats.org/officeDocument/2006/relationships/slide" Target="slides/slide14.xml"/><Relationship Id="rId31" Type="http://schemas.openxmlformats.org/officeDocument/2006/relationships/slide" Target="slides/slide15.xml"/><Relationship Id="rId32" Type="http://schemas.openxmlformats.org/officeDocument/2006/relationships/slide" Target="slides/slide16.xml"/><Relationship Id="rId33" Type="http://schemas.openxmlformats.org/officeDocument/2006/relationships/slide" Target="slides/slide17.xml"/><Relationship Id="rId34" Type="http://schemas.openxmlformats.org/officeDocument/2006/relationships/slide" Target="slides/slide18.xml"/><Relationship Id="rId35" Type="http://schemas.openxmlformats.org/officeDocument/2006/relationships/slide" Target="slides/slide19.xml"/><Relationship Id="rId36" Type="http://schemas.openxmlformats.org/officeDocument/2006/relationships/slide" Target="slides/slide20.xml"/><Relationship Id="rId37" Type="http://schemas.openxmlformats.org/officeDocument/2006/relationships/slide" Target="slides/slide21.xml"/><Relationship Id="rId38" Type="http://schemas.openxmlformats.org/officeDocument/2006/relationships/comments" Target="comments/comment10.xml"/><Relationship Id="rId39" Type="http://schemas.openxmlformats.org/officeDocument/2006/relationships/slide" Target="slides/slide22.xml"/><Relationship Id="rId40" Type="http://schemas.openxmlformats.org/officeDocument/2006/relationships/comments" Target="comments/comment11.xml"/><Relationship Id="rId41" Type="http://schemas.openxmlformats.org/officeDocument/2006/relationships/slide" Target="slides/slide23.xml"/><Relationship Id="rId42" Type="http://schemas.openxmlformats.org/officeDocument/2006/relationships/comments" Target="comments/comment12.xml"/><Relationship Id="rId43" Type="http://schemas.openxmlformats.org/officeDocument/2006/relationships/slide" Target="slides/slide24.xml"/><Relationship Id="rId44" Type="http://schemas.openxmlformats.org/officeDocument/2006/relationships/comments" Target="comments/comment13.xml"/><Relationship Id="rId45" Type="http://schemas.openxmlformats.org/officeDocument/2006/relationships/slide" Target="slides/slide25.xml"/><Relationship Id="rId46" Type="http://schemas.openxmlformats.org/officeDocument/2006/relationships/comments" Target="comments/comment14.xml"/><Relationship Id="rId47" Type="http://schemas.openxmlformats.org/officeDocument/2006/relationships/slide" Target="slides/slide26.xml"/><Relationship Id="rId48" Type="http://schemas.openxmlformats.org/officeDocument/2006/relationships/comments" Target="comments/comment15.xml"/><Relationship Id="rId49" Type="http://schemas.openxmlformats.org/officeDocument/2006/relationships/slide" Target="slides/slide27.xml"/><Relationship Id="rId50" Type="http://schemas.openxmlformats.org/officeDocument/2006/relationships/comments" Target="comments/comment16.xml"/><Relationship Id="rId51" Type="http://schemas.openxmlformats.org/officeDocument/2006/relationships/slide" Target="slides/slide28.xml"/><Relationship Id="rId52" Type="http://schemas.openxmlformats.org/officeDocument/2006/relationships/comments" Target="comments/comment17.xml"/><Relationship Id="rId53" Type="http://schemas.openxmlformats.org/officeDocument/2006/relationships/slide" Target="slides/slide29.xml"/><Relationship Id="rId54" Type="http://schemas.openxmlformats.org/officeDocument/2006/relationships/comments" Target="comments/comment18.xml"/><Relationship Id="rId55" Type="http://schemas.openxmlformats.org/officeDocument/2006/relationships/slide" Target="slides/slide30.xml"/><Relationship Id="rId56" Type="http://schemas.openxmlformats.org/officeDocument/2006/relationships/slide" Target="slides/slide31.xml"/><Relationship Id="rId57" Type="http://schemas.openxmlformats.org/officeDocument/2006/relationships/slide" Target="slides/slide32.xml"/><Relationship Id="rId58" Type="http://schemas.openxmlformats.org/officeDocument/2006/relationships/slide" Target="slides/slide33.xml"/><Relationship Id="rId59" Type="http://schemas.openxmlformats.org/officeDocument/2006/relationships/slide" Target="slides/slide34.xml"/><Relationship Id="rId60" Type="http://schemas.openxmlformats.org/officeDocument/2006/relationships/slide" Target="slides/slide35.xml"/><Relationship Id="rId61" Type="http://schemas.openxmlformats.org/officeDocument/2006/relationships/slide" Target="slides/slide36.xml"/><Relationship Id="rId62" Type="http://schemas.openxmlformats.org/officeDocument/2006/relationships/slide" Target="slides/slide37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18-06-24T22:28:20.703" idx="1">
    <p:pos x="6008" y="4584"/>
    <p:text>Say about notations and the focus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18-06-24T18:02:36.267" idx="10">
    <p:pos x="6112" y="4852"/>
    <p:text>Separatrix is locked between the limit cycle and the approximation
Approximation is good for n&lt;0.5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18-06-24T18:03:18.682" idx="11">
    <p:pos x="5960" y="4500"/>
    <p:text>I grows —&gt;saddle and node closer
Saddle and limit cycle further
Sep approx and limit cycle 
I.e. harder to switch from bursting
Easier to switch from quiet
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18-06-24T18:05:17.417" idx="12">
    <p:pos x="6128" y="4536"/>
    <p:text>tau_n grows: saddle and node don’t move (tau is scaling, doesn’t affect roots)
Limit cycle closer to saddle and sep
I.e. switching from bursting is easier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18-06-24T18:06:49.445" idx="13">
    <p:pos x="5984" y="4768"/>
    <p:text>Peak in the beginning, big mean—&gt;long shoulder
I grows - mean smaller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18-06-24T18:08:26.501" idx="14">
    <p:pos x="6056" y="4792"/>
    <p:text>tau_n grows—&gt;mean grows
Fatter shoulder
Less sales in the peak
More samples in the shoulder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18-06-24T18:09:18.971" idx="15">
    <p:pos x="6016" y="4792"/>
    <p:text>Two parts
Linear shoulder —&gt;exponential
I grows —&gt; faster decay in the shoulder, shoulder starts earlier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18-06-24T18:10:47.592" idx="16">
    <p:pos x="6064" y="4744"/>
    <p:text>The shoulder angle doesn’t change
But shoulder gets higher and peak lower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18-06-24T18:12:02.070" idx="17">
    <p:pos x="6064" y="4348"/>
    <p:text>Burst doesn’t change that much
Quiet earlier peak
Quiet responsible for mean, early peak always—&gt;no second peak
Quiet - exponential?
Burst dominates in number
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18-06-24T18:14:44.567" idx="18">
    <p:pos x="6128" y="4796"/>
    <p:text>Quiet doesn’t change, burst more spread
Less burst with growth of tau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18-06-23T15:12:09.665" idx="2">
    <p:pos x="6216" y="4040"/>
    <p:text>Maybe do the light purple area. 1st talk about bistability 2nd show what noise can do
Bursting, bimodal ISI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18-06-23T15:12:09.665" idx="3">
    <p:pos x="6216" y="4040"/>
    <p:text>Maybe do the light purple area. 1st talk about bistability 2nd show what noise can do
Bursting, bimodal ISI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18-06-20T14:22:36.327" idx="4">
    <p:pos x="6680" y="5312"/>
    <p:text>Equations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18-06-20T14:22:36.327" idx="5">
    <p:pos x="6680" y="5312"/>
    <p:text>Equations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18-06-20T14:22:36.327" idx="6">
    <p:pos x="6680" y="5312"/>
    <p:text>Equations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18-06-20T14:22:36.327" idx="7">
    <p:pos x="6680" y="5312"/>
    <p:text>Equations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18-06-20T14:22:36.327" idx="8">
    <p:pos x="6680" y="5312"/>
    <p:text>Equations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18-06-20T14:22:36.327" idx="9">
    <p:pos x="6680" y="5312"/>
    <p:text>Equations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omments" Target="../comments/commen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omments" Target="../comments/commen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omments" Target="../comments/comment8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omments" Target="../comments/comment9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omments" Target="../comments/comment10.xml"/><Relationship Id="rId3" Type="http://schemas.openxmlformats.org/officeDocument/2006/relationships/image" Target="../media/image9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omments" Target="../comments/comment11.xml"/><Relationship Id="rId3" Type="http://schemas.openxmlformats.org/officeDocument/2006/relationships/image" Target="../media/image1.gif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omments" Target="../comments/comment12.xml"/><Relationship Id="rId3" Type="http://schemas.openxmlformats.org/officeDocument/2006/relationships/image" Target="../media/image2.gif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omments" Target="../comments/comment13.xml"/><Relationship Id="rId3" Type="http://schemas.openxmlformats.org/officeDocument/2006/relationships/image" Target="../media/image3.gif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omments" Target="../comments/comment14.xml"/><Relationship Id="rId3" Type="http://schemas.openxmlformats.org/officeDocument/2006/relationships/image" Target="../media/image4.gif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omments" Target="../comments/comment15.xml"/><Relationship Id="rId3" Type="http://schemas.openxmlformats.org/officeDocument/2006/relationships/image" Target="../media/image5.gif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omments" Target="../comments/comment16.xml"/><Relationship Id="rId3" Type="http://schemas.openxmlformats.org/officeDocument/2006/relationships/image" Target="../media/image6.gif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omments" Target="../comments/comment17.xml"/><Relationship Id="rId3" Type="http://schemas.openxmlformats.org/officeDocument/2006/relationships/image" Target="../media/image7.gif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omments" Target="../comments/comment18.xml"/><Relationship Id="rId3" Type="http://schemas.openxmlformats.org/officeDocument/2006/relationships/image" Target="../media/image8.g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omments" Target="../comments/comment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omments" Target="../comments/comment2.xml"/><Relationship Id="rId3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omments" Target="../comments/comment3.xml"/><Relationship Id="rId3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omments" Target="../comments/commen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omments" Target="../comments/commen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aster thesis defence…"/>
          <p:cNvSpPr txBox="1"/>
          <p:nvPr>
            <p:ph type="ctrTitle"/>
          </p:nvPr>
        </p:nvSpPr>
        <p:spPr>
          <a:xfrm>
            <a:off x="1270000" y="901700"/>
            <a:ext cx="10464800" cy="3924598"/>
          </a:xfrm>
          <a:prstGeom prst="rect">
            <a:avLst/>
          </a:prstGeom>
        </p:spPr>
        <p:txBody>
          <a:bodyPr/>
          <a:lstStyle/>
          <a:p>
            <a:pPr defTabSz="260604">
              <a:lnSpc>
                <a:spcPts val="7200"/>
              </a:lnSpc>
              <a:spcBef>
                <a:spcPts val="600"/>
              </a:spcBef>
              <a:defRPr sz="456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Master thesis defence</a:t>
            </a:r>
          </a:p>
          <a:p>
            <a:pPr defTabSz="260604">
              <a:lnSpc>
                <a:spcPts val="7200"/>
              </a:lnSpc>
              <a:spcBef>
                <a:spcPts val="600"/>
              </a:spcBef>
              <a:defRPr b="1" sz="456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260604">
              <a:lnSpc>
                <a:spcPts val="7200"/>
              </a:lnSpc>
              <a:spcBef>
                <a:spcPts val="600"/>
              </a:spcBef>
              <a:defRPr b="1" sz="456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Noisy dynamics of a neuron with </a:t>
            </a:r>
          </a:p>
          <a:p>
            <a:pPr defTabSz="260604">
              <a:lnSpc>
                <a:spcPts val="7200"/>
              </a:lnSpc>
              <a:spcBef>
                <a:spcPts val="600"/>
              </a:spcBef>
              <a:defRPr b="1" sz="456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co-existing spiking and resting states </a:t>
            </a:r>
          </a:p>
        </p:txBody>
      </p:sp>
      <p:sp>
        <p:nvSpPr>
          <p:cNvPr id="120" name="Tatiana Prudnikova…"/>
          <p:cNvSpPr txBox="1"/>
          <p:nvPr>
            <p:ph type="subTitle" sz="quarter" idx="1"/>
          </p:nvPr>
        </p:nvSpPr>
        <p:spPr>
          <a:xfrm>
            <a:off x="1270000" y="7810500"/>
            <a:ext cx="10464800" cy="1620392"/>
          </a:xfrm>
          <a:prstGeom prst="rect">
            <a:avLst/>
          </a:prstGeom>
        </p:spPr>
        <p:txBody>
          <a:bodyPr/>
          <a:lstStyle/>
          <a:p>
            <a:pPr defTabSz="327152">
              <a:defRPr sz="3359"/>
            </a:pPr>
            <a:r>
              <a:t>Tatiana Prudnikova</a:t>
            </a:r>
          </a:p>
          <a:p>
            <a:pPr defTabSz="327152">
              <a:defRPr sz="3359"/>
            </a:pPr>
          </a:p>
          <a:p>
            <a:pPr defTabSz="327152">
              <a:defRPr sz="3359"/>
            </a:pPr>
            <a:r>
              <a:t>Supervisor: Prof. Dr. Susanne Schreiber</a:t>
            </a:r>
          </a:p>
        </p:txBody>
      </p:sp>
      <p:pic>
        <p:nvPicPr>
          <p:cNvPr id="121" name="155. us  3.2 uA.png" descr="155. us  3.2 uA.png"/>
          <p:cNvPicPr>
            <a:picLocks noChangeAspect="1"/>
          </p:cNvPicPr>
          <p:nvPr/>
        </p:nvPicPr>
        <p:blipFill>
          <a:blip r:embed="rId2">
            <a:extLst/>
          </a:blip>
          <a:srcRect l="12927" t="0" r="0" b="10712"/>
          <a:stretch>
            <a:fillRect/>
          </a:stretch>
        </p:blipFill>
        <p:spPr>
          <a:xfrm>
            <a:off x="4954190" y="4298950"/>
            <a:ext cx="3096261" cy="317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he INa,p+IK 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I</a:t>
            </a:r>
            <a:r>
              <a:rPr baseline="-5999"/>
              <a:t>Na,p</a:t>
            </a:r>
            <a:r>
              <a:t>+I</a:t>
            </a:r>
            <a:r>
              <a:rPr baseline="-5999"/>
              <a:t>K </a:t>
            </a:r>
            <a:r>
              <a:rPr baseline="-5999" sz="1200"/>
              <a:t> </a:t>
            </a:r>
            <a:r>
              <a:t>model</a:t>
            </a:r>
          </a:p>
        </p:txBody>
      </p:sp>
      <p:grpSp>
        <p:nvGrpSpPr>
          <p:cNvPr id="180" name="Group"/>
          <p:cNvGrpSpPr/>
          <p:nvPr/>
        </p:nvGrpSpPr>
        <p:grpSpPr>
          <a:xfrm>
            <a:off x="1529157" y="2852023"/>
            <a:ext cx="5333356" cy="5776050"/>
            <a:chOff x="0" y="0"/>
            <a:chExt cx="5333355" cy="5776049"/>
          </a:xfrm>
        </p:grpSpPr>
        <p:sp>
          <p:nvSpPr>
            <p:cNvPr id="174" name="Rectangle"/>
            <p:cNvSpPr/>
            <p:nvPr/>
          </p:nvSpPr>
          <p:spPr>
            <a:xfrm>
              <a:off x="0" y="0"/>
              <a:ext cx="5333356" cy="5776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5" name="Equation"/>
            <p:cNvSpPr txBox="1"/>
            <p:nvPr/>
          </p:nvSpPr>
          <p:spPr>
            <a:xfrm>
              <a:off x="814754" y="1146256"/>
              <a:ext cx="1718523" cy="258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sz="2200"/>
            </a:p>
          </p:txBody>
        </p:sp>
        <p:sp>
          <p:nvSpPr>
            <p:cNvPr id="176" name="Equation"/>
            <p:cNvSpPr txBox="1"/>
            <p:nvPr/>
          </p:nvSpPr>
          <p:spPr>
            <a:xfrm>
              <a:off x="814754" y="1940705"/>
              <a:ext cx="3003520" cy="29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sSub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sz="2200"/>
            </a:p>
          </p:txBody>
        </p:sp>
        <p:sp>
          <p:nvSpPr>
            <p:cNvPr id="177" name="Equation"/>
            <p:cNvSpPr txBox="1"/>
            <p:nvPr/>
          </p:nvSpPr>
          <p:spPr>
            <a:xfrm>
              <a:off x="814754" y="2779519"/>
              <a:ext cx="1964908" cy="258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sz="2200"/>
            </a:p>
          </p:txBody>
        </p:sp>
        <p:sp>
          <p:nvSpPr>
            <p:cNvPr id="178" name="Equation"/>
            <p:cNvSpPr txBox="1"/>
            <p:nvPr/>
          </p:nvSpPr>
          <p:spPr>
            <a:xfrm>
              <a:off x="370254" y="3558856"/>
              <a:ext cx="2130126" cy="308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xmlns:a="http://schemas.openxmlformats.org/drawingml/2006/main" sz="2600" i="1">
                        <a:solidFill>
                          <a:srgbClr val="521B9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2600" i="1">
                        <a:solidFill>
                          <a:srgbClr val="521B9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e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xmlns:a="http://schemas.openxmlformats.org/drawingml/2006/main" sz="2600" i="1">
                        <a:solidFill>
                          <a:srgbClr val="521B92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2600" i="1">
                        <a:solidFill>
                          <a:srgbClr val="521B92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600" i="1">
                        <a:solidFill>
                          <a:srgbClr val="521B9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2600" i="1">
                        <a:solidFill>
                          <a:srgbClr val="521B92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e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m:oMathPara>
              </a14:m>
              <a:endParaRPr sz="2600">
                <a:solidFill>
                  <a:srgbClr val="531B93"/>
                </a:solidFill>
              </a:endParaRPr>
            </a:p>
          </p:txBody>
        </p:sp>
        <p:sp>
          <p:nvSpPr>
            <p:cNvPr id="179" name="Equation"/>
            <p:cNvSpPr txBox="1"/>
            <p:nvPr/>
          </p:nvSpPr>
          <p:spPr>
            <a:xfrm>
              <a:off x="370254" y="271121"/>
              <a:ext cx="4115490" cy="3547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2600" i="1">
                        <a:solidFill>
                          <a:srgbClr val="521B92"/>
                        </a:solidFill>
                        <a:latin typeface="Cambria Math" panose="02040503050406030204" pitchFamily="18" charset="0"/>
                      </a:rPr>
                      <m:t>C</m:t>
                    </m:r>
                    <m:sSup>
                      <m:e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xmlns:a="http://schemas.openxmlformats.org/drawingml/2006/main" sz="2600" i="1">
                        <a:solidFill>
                          <a:srgbClr val="521B9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2600" i="1">
                        <a:solidFill>
                          <a:srgbClr val="521B92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600" i="1">
                        <a:solidFill>
                          <a:srgbClr val="521B92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xmlns:a="http://schemas.openxmlformats.org/drawingml/2006/main" sz="2600" i="1">
                        <a:solidFill>
                          <a:srgbClr val="521B92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xmlns:a="http://schemas.openxmlformats.org/drawingml/2006/main" sz="2600" i="1">
                        <a:solidFill>
                          <a:srgbClr val="521B92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xmlns:a="http://schemas.openxmlformats.org/drawingml/2006/main" sz="2600" i="1">
                        <a:solidFill>
                          <a:srgbClr val="521B9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e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m:oMathPara>
              </a14:m>
              <a:endParaRPr sz="2600">
                <a:solidFill>
                  <a:srgbClr val="531B93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he INa,p+IK 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I</a:t>
            </a:r>
            <a:r>
              <a:rPr baseline="-5999"/>
              <a:t>Na,p</a:t>
            </a:r>
            <a:r>
              <a:t>+I</a:t>
            </a:r>
            <a:r>
              <a:rPr baseline="-5999"/>
              <a:t>K </a:t>
            </a:r>
            <a:r>
              <a:rPr baseline="-5999" sz="1200"/>
              <a:t> </a:t>
            </a:r>
            <a:r>
              <a:t>model</a:t>
            </a:r>
          </a:p>
        </p:txBody>
      </p:sp>
      <p:grpSp>
        <p:nvGrpSpPr>
          <p:cNvPr id="191" name="Group"/>
          <p:cNvGrpSpPr/>
          <p:nvPr/>
        </p:nvGrpSpPr>
        <p:grpSpPr>
          <a:xfrm>
            <a:off x="1529157" y="2852023"/>
            <a:ext cx="5333356" cy="5776050"/>
            <a:chOff x="0" y="0"/>
            <a:chExt cx="5333355" cy="5776049"/>
          </a:xfrm>
        </p:grpSpPr>
        <p:sp>
          <p:nvSpPr>
            <p:cNvPr id="183" name="Rectangle"/>
            <p:cNvSpPr/>
            <p:nvPr/>
          </p:nvSpPr>
          <p:spPr>
            <a:xfrm>
              <a:off x="0" y="0"/>
              <a:ext cx="5333356" cy="5776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4" name="Equation"/>
            <p:cNvSpPr txBox="1"/>
            <p:nvPr/>
          </p:nvSpPr>
          <p:spPr>
            <a:xfrm>
              <a:off x="814754" y="1146256"/>
              <a:ext cx="1718523" cy="258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sz="2200"/>
            </a:p>
          </p:txBody>
        </p:sp>
        <p:sp>
          <p:nvSpPr>
            <p:cNvPr id="185" name="Equation"/>
            <p:cNvSpPr txBox="1"/>
            <p:nvPr/>
          </p:nvSpPr>
          <p:spPr>
            <a:xfrm>
              <a:off x="814754" y="1940705"/>
              <a:ext cx="3003520" cy="29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sSub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sz="2200"/>
            </a:p>
          </p:txBody>
        </p:sp>
        <p:sp>
          <p:nvSpPr>
            <p:cNvPr id="186" name="Equation"/>
            <p:cNvSpPr txBox="1"/>
            <p:nvPr/>
          </p:nvSpPr>
          <p:spPr>
            <a:xfrm>
              <a:off x="814754" y="2779519"/>
              <a:ext cx="1964908" cy="258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sz="2200"/>
            </a:p>
          </p:txBody>
        </p:sp>
        <p:sp>
          <p:nvSpPr>
            <p:cNvPr id="187" name="Equation"/>
            <p:cNvSpPr txBox="1"/>
            <p:nvPr/>
          </p:nvSpPr>
          <p:spPr>
            <a:xfrm>
              <a:off x="370254" y="3558856"/>
              <a:ext cx="2130126" cy="308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xmlns:a="http://schemas.openxmlformats.org/drawingml/2006/main" sz="2600" i="1">
                        <a:solidFill>
                          <a:srgbClr val="521B9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2600" i="1">
                        <a:solidFill>
                          <a:srgbClr val="521B9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e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xmlns:a="http://schemas.openxmlformats.org/drawingml/2006/main" sz="2600" i="1">
                        <a:solidFill>
                          <a:srgbClr val="521B92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2600" i="1">
                        <a:solidFill>
                          <a:srgbClr val="521B92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600" i="1">
                        <a:solidFill>
                          <a:srgbClr val="521B9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2600" i="1">
                        <a:solidFill>
                          <a:srgbClr val="521B92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e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m:oMathPara>
              </a14:m>
              <a:endParaRPr sz="2600">
                <a:solidFill>
                  <a:srgbClr val="531B93"/>
                </a:solidFill>
              </a:endParaRPr>
            </a:p>
          </p:txBody>
        </p:sp>
        <p:sp>
          <p:nvSpPr>
            <p:cNvPr id="188" name="Equation"/>
            <p:cNvSpPr txBox="1"/>
            <p:nvPr/>
          </p:nvSpPr>
          <p:spPr>
            <a:xfrm>
              <a:off x="890954" y="4136032"/>
              <a:ext cx="2215685" cy="6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e>
                            <m:r>
                              <a:rPr xmlns:a="http://schemas.openxmlformats.org/drawingml/2006/mai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xmlns:a="http://schemas.openxmlformats.org/drawingml/2006/mai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25</m:t>
                            </m:r>
                            <m:r>
                              <a:rPr xmlns:a="http://schemas.openxmlformats.org/drawingml/2006/mai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xmlns:a="http://schemas.openxmlformats.org/drawingml/2006/mai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xmlns:a="http://schemas.openxmlformats.org/drawingml/2006/mai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xmlns:a="http://schemas.openxmlformats.org/drawingml/2006/mai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</m:oMath>
                </m:oMathPara>
              </a14:m>
              <a:endParaRPr sz="2200"/>
            </a:p>
          </p:txBody>
        </p:sp>
        <p:sp>
          <p:nvSpPr>
            <p:cNvPr id="189" name="Equation"/>
            <p:cNvSpPr txBox="1"/>
            <p:nvPr/>
          </p:nvSpPr>
          <p:spPr>
            <a:xfrm>
              <a:off x="890954" y="4952663"/>
              <a:ext cx="2377458" cy="6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e>
                            <m:r>
                              <a:rPr xmlns:a="http://schemas.openxmlformats.org/drawingml/2006/mai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xmlns:a="http://schemas.openxmlformats.org/drawingml/2006/mai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  <m:r>
                              <a:rPr xmlns:a="http://schemas.openxmlformats.org/drawingml/2006/mai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xmlns:a="http://schemas.openxmlformats.org/drawingml/2006/mai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xmlns:a="http://schemas.openxmlformats.org/drawingml/2006/mai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xmlns:a="http://schemas.openxmlformats.org/drawingml/2006/main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p>
                        </m:sSup>
                      </m:den>
                    </m:f>
                  </m:oMath>
                </m:oMathPara>
              </a14:m>
              <a:endParaRPr sz="2200"/>
            </a:p>
          </p:txBody>
        </p:sp>
        <p:sp>
          <p:nvSpPr>
            <p:cNvPr id="190" name="Equation"/>
            <p:cNvSpPr txBox="1"/>
            <p:nvPr/>
          </p:nvSpPr>
          <p:spPr>
            <a:xfrm>
              <a:off x="370254" y="271121"/>
              <a:ext cx="4115490" cy="3547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2600" i="1">
                        <a:solidFill>
                          <a:srgbClr val="521B92"/>
                        </a:solidFill>
                        <a:latin typeface="Cambria Math" panose="02040503050406030204" pitchFamily="18" charset="0"/>
                      </a:rPr>
                      <m:t>C</m:t>
                    </m:r>
                    <m:sSup>
                      <m:e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xmlns:a="http://schemas.openxmlformats.org/drawingml/2006/main" sz="2600" i="1">
                        <a:solidFill>
                          <a:srgbClr val="521B9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2600" i="1">
                        <a:solidFill>
                          <a:srgbClr val="521B92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600" i="1">
                        <a:solidFill>
                          <a:srgbClr val="521B92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xmlns:a="http://schemas.openxmlformats.org/drawingml/2006/main" sz="2600" i="1">
                        <a:solidFill>
                          <a:srgbClr val="521B92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xmlns:a="http://schemas.openxmlformats.org/drawingml/2006/main" sz="2600" i="1">
                        <a:solidFill>
                          <a:srgbClr val="521B92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xmlns:a="http://schemas.openxmlformats.org/drawingml/2006/main" sz="2600" i="1">
                        <a:solidFill>
                          <a:srgbClr val="521B9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e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m:oMathPara>
              </a14:m>
              <a:endParaRPr sz="2600">
                <a:solidFill>
                  <a:srgbClr val="531B93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he INa,p+IK 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I</a:t>
            </a:r>
            <a:r>
              <a:rPr baseline="-5999"/>
              <a:t>Na,p</a:t>
            </a:r>
            <a:r>
              <a:t>+I</a:t>
            </a:r>
            <a:r>
              <a:rPr baseline="-5999"/>
              <a:t>K </a:t>
            </a:r>
            <a:r>
              <a:rPr baseline="-5999" sz="1200"/>
              <a:t> </a:t>
            </a:r>
            <a:r>
              <a:t>model</a:t>
            </a:r>
          </a:p>
        </p:txBody>
      </p:sp>
      <p:grpSp>
        <p:nvGrpSpPr>
          <p:cNvPr id="213" name="Group"/>
          <p:cNvGrpSpPr/>
          <p:nvPr/>
        </p:nvGrpSpPr>
        <p:grpSpPr>
          <a:xfrm>
            <a:off x="1529157" y="2852023"/>
            <a:ext cx="9946486" cy="5776050"/>
            <a:chOff x="0" y="0"/>
            <a:chExt cx="9946485" cy="5776049"/>
          </a:xfrm>
        </p:grpSpPr>
        <p:grpSp>
          <p:nvGrpSpPr>
            <p:cNvPr id="202" name="Group"/>
            <p:cNvGrpSpPr/>
            <p:nvPr/>
          </p:nvGrpSpPr>
          <p:grpSpPr>
            <a:xfrm>
              <a:off x="0" y="0"/>
              <a:ext cx="5333356" cy="5776050"/>
              <a:chOff x="0" y="0"/>
              <a:chExt cx="5333355" cy="5776049"/>
            </a:xfrm>
          </p:grpSpPr>
          <p:sp>
            <p:nvSpPr>
              <p:cNvPr id="194" name="Rectangle"/>
              <p:cNvSpPr/>
              <p:nvPr/>
            </p:nvSpPr>
            <p:spPr>
              <a:xfrm>
                <a:off x="0" y="0"/>
                <a:ext cx="5333356" cy="57760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95" name="Equation"/>
              <p:cNvSpPr txBox="1"/>
              <p:nvPr/>
            </p:nvSpPr>
            <p:spPr>
              <a:xfrm>
                <a:off x="814754" y="1146256"/>
                <a:ext cx="1718523" cy="2589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sSub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200"/>
              </a:p>
            </p:txBody>
          </p:sp>
          <p:sp>
            <p:nvSpPr>
              <p:cNvPr id="196" name="Equation"/>
              <p:cNvSpPr txBox="1"/>
              <p:nvPr/>
            </p:nvSpPr>
            <p:spPr>
              <a:xfrm>
                <a:off x="814754" y="1940705"/>
                <a:ext cx="3003520" cy="2995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sSub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sSub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200"/>
              </a:p>
            </p:txBody>
          </p:sp>
          <p:sp>
            <p:nvSpPr>
              <p:cNvPr id="197" name="Equation"/>
              <p:cNvSpPr txBox="1"/>
              <p:nvPr/>
            </p:nvSpPr>
            <p:spPr>
              <a:xfrm>
                <a:off x="814754" y="2779519"/>
                <a:ext cx="1964908" cy="258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sSub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200"/>
              </a:p>
            </p:txBody>
          </p:sp>
          <p:sp>
            <p:nvSpPr>
              <p:cNvPr id="198" name="Equation"/>
              <p:cNvSpPr txBox="1"/>
              <p:nvPr/>
            </p:nvSpPr>
            <p:spPr>
              <a:xfrm>
                <a:off x="370254" y="3558856"/>
                <a:ext cx="2130126" cy="3087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521B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2600" i="1">
                          <a:solidFill>
                            <a:srgbClr val="521B9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521B92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521B92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600" i="1">
                          <a:solidFill>
                            <a:srgbClr val="521B9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600" i="1">
                          <a:solidFill>
                            <a:srgbClr val="521B92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sz="2600">
                  <a:solidFill>
                    <a:srgbClr val="531B93"/>
                  </a:solidFill>
                </a:endParaRPr>
              </a:p>
            </p:txBody>
          </p:sp>
          <p:sp>
            <p:nvSpPr>
              <p:cNvPr id="199" name="Equation"/>
              <p:cNvSpPr txBox="1"/>
              <p:nvPr/>
            </p:nvSpPr>
            <p:spPr>
              <a:xfrm>
                <a:off x="890954" y="4136032"/>
                <a:ext cx="2215685" cy="6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sSub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e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sz="2200"/>
              </a:p>
            </p:txBody>
          </p:sp>
          <p:sp>
            <p:nvSpPr>
              <p:cNvPr id="200" name="Equation"/>
              <p:cNvSpPr txBox="1"/>
              <p:nvPr/>
            </p:nvSpPr>
            <p:spPr>
              <a:xfrm>
                <a:off x="890954" y="4952663"/>
                <a:ext cx="2377458" cy="6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sSub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e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sz="2200"/>
              </a:p>
            </p:txBody>
          </p:sp>
          <p:sp>
            <p:nvSpPr>
              <p:cNvPr id="201" name="Equation"/>
              <p:cNvSpPr txBox="1"/>
              <p:nvPr/>
            </p:nvSpPr>
            <p:spPr>
              <a:xfrm>
                <a:off x="370254" y="271121"/>
                <a:ext cx="4115490" cy="3547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600" i="1">
                          <a:solidFill>
                            <a:srgbClr val="521B92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521B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2600" i="1">
                          <a:solidFill>
                            <a:srgbClr val="521B92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521B92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521B92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521B92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521B9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sz="2600">
                  <a:solidFill>
                    <a:srgbClr val="531B93"/>
                  </a:solidFill>
                </a:endParaRPr>
              </a:p>
            </p:txBody>
          </p:sp>
        </p:grpSp>
        <p:grpSp>
          <p:nvGrpSpPr>
            <p:cNvPr id="212" name="Group"/>
            <p:cNvGrpSpPr/>
            <p:nvPr/>
          </p:nvGrpSpPr>
          <p:grpSpPr>
            <a:xfrm>
              <a:off x="5324478" y="1652"/>
              <a:ext cx="4622008" cy="4578946"/>
              <a:chOff x="0" y="0"/>
              <a:chExt cx="4622006" cy="4578945"/>
            </a:xfrm>
          </p:grpSpPr>
          <p:sp>
            <p:nvSpPr>
              <p:cNvPr id="203" name="Rectangle"/>
              <p:cNvSpPr/>
              <p:nvPr/>
            </p:nvSpPr>
            <p:spPr>
              <a:xfrm>
                <a:off x="0" y="0"/>
                <a:ext cx="4622007" cy="45789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04" name="Equation"/>
              <p:cNvSpPr txBox="1"/>
              <p:nvPr/>
            </p:nvSpPr>
            <p:spPr>
              <a:xfrm>
                <a:off x="520700" y="232462"/>
                <a:ext cx="1528368" cy="2950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sSup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200"/>
              </a:p>
            </p:txBody>
          </p:sp>
          <p:sp>
            <p:nvSpPr>
              <p:cNvPr id="205" name="Equation"/>
              <p:cNvSpPr txBox="1"/>
              <p:nvPr/>
            </p:nvSpPr>
            <p:spPr>
              <a:xfrm>
                <a:off x="520700" y="753672"/>
                <a:ext cx="1629193" cy="3075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sSub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sSup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200"/>
              </a:p>
            </p:txBody>
          </p:sp>
          <p:sp>
            <p:nvSpPr>
              <p:cNvPr id="206" name="Equation"/>
              <p:cNvSpPr txBox="1"/>
              <p:nvPr/>
            </p:nvSpPr>
            <p:spPr>
              <a:xfrm>
                <a:off x="520700" y="1279640"/>
                <a:ext cx="1890215" cy="3105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sSub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sSup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200"/>
              </a:p>
            </p:txBody>
          </p:sp>
          <p:sp>
            <p:nvSpPr>
              <p:cNvPr id="207" name="Equation"/>
              <p:cNvSpPr txBox="1"/>
              <p:nvPr/>
            </p:nvSpPr>
            <p:spPr>
              <a:xfrm>
                <a:off x="520700" y="1808583"/>
                <a:ext cx="1801228" cy="3075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sSub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sSup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200"/>
              </a:p>
            </p:txBody>
          </p:sp>
          <p:sp>
            <p:nvSpPr>
              <p:cNvPr id="208" name="Equation"/>
              <p:cNvSpPr txBox="1"/>
              <p:nvPr/>
            </p:nvSpPr>
            <p:spPr>
              <a:xfrm>
                <a:off x="520700" y="2360341"/>
                <a:ext cx="1545277" cy="2589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sSub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80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sz="2200"/>
              </a:p>
            </p:txBody>
          </p:sp>
          <p:sp>
            <p:nvSpPr>
              <p:cNvPr id="209" name="Equation"/>
              <p:cNvSpPr txBox="1"/>
              <p:nvPr/>
            </p:nvSpPr>
            <p:spPr>
              <a:xfrm>
                <a:off x="520700" y="2885191"/>
                <a:ext cx="1413122" cy="2641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sSub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60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sz="2200"/>
              </a:p>
            </p:txBody>
          </p:sp>
          <p:sp>
            <p:nvSpPr>
              <p:cNvPr id="210" name="Equation"/>
              <p:cNvSpPr txBox="1"/>
              <p:nvPr/>
            </p:nvSpPr>
            <p:spPr>
              <a:xfrm>
                <a:off x="520700" y="3415252"/>
                <a:ext cx="1577612" cy="258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sSub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sz="2200"/>
              </a:p>
            </p:txBody>
          </p:sp>
          <p:sp>
            <p:nvSpPr>
              <p:cNvPr id="211" name="Equation"/>
              <p:cNvSpPr txBox="1"/>
              <p:nvPr/>
            </p:nvSpPr>
            <p:spPr>
              <a:xfrm>
                <a:off x="520700" y="3917115"/>
                <a:ext cx="3012598" cy="310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sSub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  <m:sSup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200"/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he INa,p+IK 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I</a:t>
            </a:r>
            <a:r>
              <a:rPr baseline="-5999"/>
              <a:t>Na,p</a:t>
            </a:r>
            <a:r>
              <a:t>+I</a:t>
            </a:r>
            <a:r>
              <a:rPr baseline="-5999"/>
              <a:t>K </a:t>
            </a:r>
            <a:r>
              <a:rPr baseline="-5999" sz="1200"/>
              <a:t> </a:t>
            </a:r>
            <a:r>
              <a:t>model</a:t>
            </a:r>
          </a:p>
        </p:txBody>
      </p:sp>
      <p:grpSp>
        <p:nvGrpSpPr>
          <p:cNvPr id="240" name="Group"/>
          <p:cNvGrpSpPr/>
          <p:nvPr/>
        </p:nvGrpSpPr>
        <p:grpSpPr>
          <a:xfrm>
            <a:off x="1529157" y="2852023"/>
            <a:ext cx="9946486" cy="5776754"/>
            <a:chOff x="0" y="0"/>
            <a:chExt cx="9946485" cy="5776753"/>
          </a:xfrm>
        </p:grpSpPr>
        <p:grpSp>
          <p:nvGrpSpPr>
            <p:cNvPr id="220" name="Group"/>
            <p:cNvGrpSpPr/>
            <p:nvPr/>
          </p:nvGrpSpPr>
          <p:grpSpPr>
            <a:xfrm>
              <a:off x="5324478" y="4595653"/>
              <a:ext cx="4622008" cy="1181101"/>
              <a:chOff x="0" y="0"/>
              <a:chExt cx="4622006" cy="1181100"/>
            </a:xfrm>
          </p:grpSpPr>
          <p:sp>
            <p:nvSpPr>
              <p:cNvPr id="216" name="Rectangle"/>
              <p:cNvSpPr/>
              <p:nvPr/>
            </p:nvSpPr>
            <p:spPr>
              <a:xfrm>
                <a:off x="0" y="0"/>
                <a:ext cx="4622007" cy="1181100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17" name="Equation"/>
              <p:cNvSpPr txBox="1"/>
              <p:nvPr/>
            </p:nvSpPr>
            <p:spPr>
              <a:xfrm>
                <a:off x="662468" y="298518"/>
                <a:ext cx="129770" cy="2159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600" i="1">
                          <a:solidFill>
                            <a:srgbClr val="521B92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sz="2600">
                  <a:solidFill>
                    <a:srgbClr val="531B93"/>
                  </a:solidFill>
                </a:endParaRPr>
              </a:p>
            </p:txBody>
          </p:sp>
          <p:sp>
            <p:nvSpPr>
              <p:cNvPr id="218" name="Equation"/>
              <p:cNvSpPr txBox="1"/>
              <p:nvPr/>
            </p:nvSpPr>
            <p:spPr>
              <a:xfrm>
                <a:off x="615664" y="824133"/>
                <a:ext cx="231179" cy="2262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sz="2600">
                  <a:solidFill>
                    <a:srgbClr val="531B93"/>
                  </a:solidFill>
                </a:endParaRPr>
              </a:p>
            </p:txBody>
          </p:sp>
          <p:sp>
            <p:nvSpPr>
              <p:cNvPr id="219" name="parameters of the model"/>
              <p:cNvSpPr txBox="1"/>
              <p:nvPr/>
            </p:nvSpPr>
            <p:spPr>
              <a:xfrm>
                <a:off x="1260727" y="417360"/>
                <a:ext cx="3317470" cy="4490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0" sz="2300"/>
                </a:lvl1pPr>
              </a:lstStyle>
              <a:p>
                <a:pPr/>
                <a:r>
                  <a:t>parameters of the model</a:t>
                </a:r>
              </a:p>
            </p:txBody>
          </p:sp>
        </p:grpSp>
        <p:grpSp>
          <p:nvGrpSpPr>
            <p:cNvPr id="229" name="Group"/>
            <p:cNvGrpSpPr/>
            <p:nvPr/>
          </p:nvGrpSpPr>
          <p:grpSpPr>
            <a:xfrm>
              <a:off x="0" y="0"/>
              <a:ext cx="5333356" cy="5776050"/>
              <a:chOff x="0" y="0"/>
              <a:chExt cx="5333355" cy="5776049"/>
            </a:xfrm>
          </p:grpSpPr>
          <p:sp>
            <p:nvSpPr>
              <p:cNvPr id="221" name="Rectangle"/>
              <p:cNvSpPr/>
              <p:nvPr/>
            </p:nvSpPr>
            <p:spPr>
              <a:xfrm>
                <a:off x="0" y="0"/>
                <a:ext cx="5333356" cy="57760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22" name="Equation"/>
              <p:cNvSpPr txBox="1"/>
              <p:nvPr/>
            </p:nvSpPr>
            <p:spPr>
              <a:xfrm>
                <a:off x="814754" y="1146256"/>
                <a:ext cx="1718523" cy="2589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sSub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200"/>
              </a:p>
            </p:txBody>
          </p:sp>
          <p:sp>
            <p:nvSpPr>
              <p:cNvPr id="223" name="Equation"/>
              <p:cNvSpPr txBox="1"/>
              <p:nvPr/>
            </p:nvSpPr>
            <p:spPr>
              <a:xfrm>
                <a:off x="814754" y="1940705"/>
                <a:ext cx="3003520" cy="2995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sSub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sSub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200"/>
              </a:p>
            </p:txBody>
          </p:sp>
          <p:sp>
            <p:nvSpPr>
              <p:cNvPr id="224" name="Equation"/>
              <p:cNvSpPr txBox="1"/>
              <p:nvPr/>
            </p:nvSpPr>
            <p:spPr>
              <a:xfrm>
                <a:off x="814754" y="2779519"/>
                <a:ext cx="1964908" cy="258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sSub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200"/>
              </a:p>
            </p:txBody>
          </p:sp>
          <p:sp>
            <p:nvSpPr>
              <p:cNvPr id="225" name="Equation"/>
              <p:cNvSpPr txBox="1"/>
              <p:nvPr/>
            </p:nvSpPr>
            <p:spPr>
              <a:xfrm>
                <a:off x="370254" y="3558856"/>
                <a:ext cx="2130126" cy="3087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521B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2600" i="1">
                          <a:solidFill>
                            <a:srgbClr val="521B9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521B92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521B92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600" i="1">
                          <a:solidFill>
                            <a:srgbClr val="521B9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600" i="1">
                          <a:solidFill>
                            <a:srgbClr val="521B92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sz="2600">
                  <a:solidFill>
                    <a:srgbClr val="531B93"/>
                  </a:solidFill>
                </a:endParaRPr>
              </a:p>
            </p:txBody>
          </p:sp>
          <p:sp>
            <p:nvSpPr>
              <p:cNvPr id="226" name="Equation"/>
              <p:cNvSpPr txBox="1"/>
              <p:nvPr/>
            </p:nvSpPr>
            <p:spPr>
              <a:xfrm>
                <a:off x="890954" y="4136032"/>
                <a:ext cx="2215685" cy="6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sSub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e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sz="2200"/>
              </a:p>
            </p:txBody>
          </p:sp>
          <p:sp>
            <p:nvSpPr>
              <p:cNvPr id="227" name="Equation"/>
              <p:cNvSpPr txBox="1"/>
              <p:nvPr/>
            </p:nvSpPr>
            <p:spPr>
              <a:xfrm>
                <a:off x="890954" y="4952663"/>
                <a:ext cx="2377458" cy="60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sSub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e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sz="2200"/>
              </a:p>
            </p:txBody>
          </p:sp>
          <p:sp>
            <p:nvSpPr>
              <p:cNvPr id="228" name="Equation"/>
              <p:cNvSpPr txBox="1"/>
              <p:nvPr/>
            </p:nvSpPr>
            <p:spPr>
              <a:xfrm>
                <a:off x="370254" y="271121"/>
                <a:ext cx="4115490" cy="3547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600" i="1">
                          <a:solidFill>
                            <a:srgbClr val="521B92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521B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2600" i="1">
                          <a:solidFill>
                            <a:srgbClr val="521B92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521B92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521B92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521B92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521B9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521B92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sz="2600">
                  <a:solidFill>
                    <a:srgbClr val="531B93"/>
                  </a:solidFill>
                </a:endParaRPr>
              </a:p>
            </p:txBody>
          </p:sp>
        </p:grpSp>
        <p:grpSp>
          <p:nvGrpSpPr>
            <p:cNvPr id="239" name="Group"/>
            <p:cNvGrpSpPr/>
            <p:nvPr/>
          </p:nvGrpSpPr>
          <p:grpSpPr>
            <a:xfrm>
              <a:off x="5324478" y="1652"/>
              <a:ext cx="4622008" cy="4578946"/>
              <a:chOff x="0" y="0"/>
              <a:chExt cx="4622006" cy="4578945"/>
            </a:xfrm>
          </p:grpSpPr>
          <p:sp>
            <p:nvSpPr>
              <p:cNvPr id="230" name="Rectangle"/>
              <p:cNvSpPr/>
              <p:nvPr/>
            </p:nvSpPr>
            <p:spPr>
              <a:xfrm>
                <a:off x="0" y="0"/>
                <a:ext cx="4622007" cy="45789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31" name="Equation"/>
              <p:cNvSpPr txBox="1"/>
              <p:nvPr/>
            </p:nvSpPr>
            <p:spPr>
              <a:xfrm>
                <a:off x="520700" y="232462"/>
                <a:ext cx="1528368" cy="2950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sSup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200"/>
              </a:p>
            </p:txBody>
          </p:sp>
          <p:sp>
            <p:nvSpPr>
              <p:cNvPr id="232" name="Equation"/>
              <p:cNvSpPr txBox="1"/>
              <p:nvPr/>
            </p:nvSpPr>
            <p:spPr>
              <a:xfrm>
                <a:off x="520700" y="753672"/>
                <a:ext cx="1629193" cy="3075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sSub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sSup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200"/>
              </a:p>
            </p:txBody>
          </p:sp>
          <p:sp>
            <p:nvSpPr>
              <p:cNvPr id="233" name="Equation"/>
              <p:cNvSpPr txBox="1"/>
              <p:nvPr/>
            </p:nvSpPr>
            <p:spPr>
              <a:xfrm>
                <a:off x="520700" y="1279640"/>
                <a:ext cx="1890215" cy="3105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sSub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sSup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200"/>
              </a:p>
            </p:txBody>
          </p:sp>
          <p:sp>
            <p:nvSpPr>
              <p:cNvPr id="234" name="Equation"/>
              <p:cNvSpPr txBox="1"/>
              <p:nvPr/>
            </p:nvSpPr>
            <p:spPr>
              <a:xfrm>
                <a:off x="520700" y="1808583"/>
                <a:ext cx="1801228" cy="3075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sSub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sSup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200"/>
              </a:p>
            </p:txBody>
          </p:sp>
          <p:sp>
            <p:nvSpPr>
              <p:cNvPr id="235" name="Equation"/>
              <p:cNvSpPr txBox="1"/>
              <p:nvPr/>
            </p:nvSpPr>
            <p:spPr>
              <a:xfrm>
                <a:off x="520700" y="2360341"/>
                <a:ext cx="1545277" cy="2589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sSub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80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sz="2200"/>
              </a:p>
            </p:txBody>
          </p:sp>
          <p:sp>
            <p:nvSpPr>
              <p:cNvPr id="236" name="Equation"/>
              <p:cNvSpPr txBox="1"/>
              <p:nvPr/>
            </p:nvSpPr>
            <p:spPr>
              <a:xfrm>
                <a:off x="520700" y="2885191"/>
                <a:ext cx="1413122" cy="2641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sSub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60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sz="2200"/>
              </a:p>
            </p:txBody>
          </p:sp>
          <p:sp>
            <p:nvSpPr>
              <p:cNvPr id="237" name="Equation"/>
              <p:cNvSpPr txBox="1"/>
              <p:nvPr/>
            </p:nvSpPr>
            <p:spPr>
              <a:xfrm>
                <a:off x="520700" y="3415252"/>
                <a:ext cx="1577612" cy="258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sSub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sz="2200"/>
              </a:p>
            </p:txBody>
          </p:sp>
          <p:sp>
            <p:nvSpPr>
              <p:cNvPr id="238" name="Equation"/>
              <p:cNvSpPr txBox="1"/>
              <p:nvPr/>
            </p:nvSpPr>
            <p:spPr>
              <a:xfrm>
                <a:off x="520700" y="3917115"/>
                <a:ext cx="3012598" cy="310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b="0" sz="1800"/>
                </a:pPr>
                <a14:m>
                  <m:oMathPara>
                    <m:oMathParaPr>
                      <m:jc m:val="centerGroup"/>
                    </m:oMathParaPr>
                    <m:oMath>
                      <m:sSub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  <m:sSup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200"/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states.png" descr="stat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2812195"/>
            <a:ext cx="10160000" cy="6618410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Bifurcation diagr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Bifurcation 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states.png" descr="stat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2812195"/>
            <a:ext cx="10160000" cy="6618410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SNIC bifur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SNIC bifurcation</a:t>
            </a:r>
          </a:p>
        </p:txBody>
      </p:sp>
      <p:pic>
        <p:nvPicPr>
          <p:cNvPr id="247" name="1-2.png" descr="1-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95750" y="5989223"/>
            <a:ext cx="7581900" cy="2578101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  <a:effectLst>
            <a:outerShdw sx="100000" sy="100000" kx="0" ky="0" algn="b" rotWithShape="0" blurRad="228600" dist="114508" dir="12830685">
              <a:srgbClr val="000000">
                <a:alpha val="38477"/>
              </a:srgbClr>
            </a:outerShdw>
          </a:effectLst>
        </p:spPr>
      </p:pic>
      <p:sp>
        <p:nvSpPr>
          <p:cNvPr id="248" name="Line"/>
          <p:cNvSpPr/>
          <p:nvPr/>
        </p:nvSpPr>
        <p:spPr>
          <a:xfrm flipH="1" flipV="1">
            <a:off x="6659611" y="4327525"/>
            <a:ext cx="1320801" cy="16308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states.png" descr="stat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2812195"/>
            <a:ext cx="10160000" cy="6618410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Changing manifo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Changing manifold</a:t>
            </a:r>
          </a:p>
        </p:txBody>
      </p:sp>
      <p:sp>
        <p:nvSpPr>
          <p:cNvPr id="252" name="Line"/>
          <p:cNvSpPr/>
          <p:nvPr/>
        </p:nvSpPr>
        <p:spPr>
          <a:xfrm flipH="1" flipV="1">
            <a:off x="4957811" y="4141936"/>
            <a:ext cx="656879" cy="18423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53" name="1-4.png" descr="1-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65300" y="6026150"/>
            <a:ext cx="7620000" cy="25527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28600" dist="114508" dir="12830685">
              <a:srgbClr val="000000">
                <a:alpha val="38477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states.png" descr="stat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2812195"/>
            <a:ext cx="10160000" cy="6618410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HOM bifur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HOM bifurcation</a:t>
            </a:r>
          </a:p>
        </p:txBody>
      </p:sp>
      <p:sp>
        <p:nvSpPr>
          <p:cNvPr id="257" name="Line"/>
          <p:cNvSpPr/>
          <p:nvPr/>
        </p:nvSpPr>
        <p:spPr>
          <a:xfrm>
            <a:off x="4688184" y="5506739"/>
            <a:ext cx="574429" cy="194498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58" name="3-4.png" descr="3-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1850" y="2978150"/>
            <a:ext cx="7581900" cy="25781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28600" dist="110283" dir="13990576">
              <a:srgbClr val="000000">
                <a:alpha val="21072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states.png" descr="stat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2812195"/>
            <a:ext cx="10160000" cy="6618410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SN bifur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SN bifurcation</a:t>
            </a:r>
          </a:p>
        </p:txBody>
      </p:sp>
      <p:sp>
        <p:nvSpPr>
          <p:cNvPr id="262" name="Line"/>
          <p:cNvSpPr/>
          <p:nvPr/>
        </p:nvSpPr>
        <p:spPr>
          <a:xfrm flipH="1">
            <a:off x="6608811" y="5223551"/>
            <a:ext cx="1377654" cy="21519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63" name="2-3.png" descr="2-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95750" y="2628900"/>
            <a:ext cx="7607300" cy="25654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28600" dist="110283" dir="13990576">
              <a:srgbClr val="000000">
                <a:alpha val="21072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Voltage traces and trajecto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Voltage traces and trajectories</a:t>
            </a:r>
          </a:p>
        </p:txBody>
      </p:sp>
      <p:pic>
        <p:nvPicPr>
          <p:cNvPr id="266" name="0.04 s  3. uA uA  160. us  3.2 uA 5.png" descr="0.04 s  3. uA uA  160. us  3.2 uA 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5742" y="2673350"/>
            <a:ext cx="8833316" cy="58888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addle-Node Loop bifur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Saddle-Node Loop bifurcation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elected poi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Selected points</a:t>
            </a:r>
          </a:p>
        </p:txBody>
      </p:sp>
      <p:pic>
        <p:nvPicPr>
          <p:cNvPr id="269" name="selected_points_grey.png" descr="selected_points_grey.png"/>
          <p:cNvPicPr>
            <a:picLocks noChangeAspect="1"/>
          </p:cNvPicPr>
          <p:nvPr/>
        </p:nvPicPr>
        <p:blipFill>
          <a:blip r:embed="rId2">
            <a:extLst/>
          </a:blip>
          <a:srcRect l="0" t="0" r="50217" b="0"/>
          <a:stretch>
            <a:fillRect/>
          </a:stretch>
        </p:blipFill>
        <p:spPr>
          <a:xfrm>
            <a:off x="3265289" y="2721570"/>
            <a:ext cx="6474074" cy="60375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eparatrix approxim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/>
            <a:r>
              <a:t>Separatrix approximation</a:t>
            </a:r>
          </a:p>
        </p:txBody>
      </p:sp>
      <p:pic>
        <p:nvPicPr>
          <p:cNvPr id="272" name="155. us  3. uA.png" descr="155. us  3. u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86150" y="2724150"/>
            <a:ext cx="6032500" cy="6032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hase plane and applied current 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Phase plane and applied current 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</a:p>
        </p:txBody>
      </p:sp>
      <p:pic>
        <p:nvPicPr>
          <p:cNvPr id="275" name="I.gif" descr="I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7400" y="2961285"/>
            <a:ext cx="11430000" cy="55582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hase plane and time constant τ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Phase plane and time constant τ</a:t>
            </a:r>
            <a:r>
              <a:rPr baseline="-5999"/>
              <a:t>n</a:t>
            </a:r>
          </a:p>
        </p:txBody>
      </p:sp>
      <p:pic>
        <p:nvPicPr>
          <p:cNvPr id="278" name="tau.gif" descr="tau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7400" y="2961285"/>
            <a:ext cx="11430000" cy="55582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Overall ISI histogram and applied current 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Overall ISI histogram and applied current 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</a:p>
        </p:txBody>
      </p:sp>
      <p:pic>
        <p:nvPicPr>
          <p:cNvPr id="281" name="I.gif" descr="I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7400" y="2885259"/>
            <a:ext cx="11430000" cy="57102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Overall ISI histogram and time constant τ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Overall ISI histogram and time constant τ</a:t>
            </a:r>
            <a:r>
              <a:rPr baseline="-5999"/>
              <a:t>n</a:t>
            </a:r>
          </a:p>
        </p:txBody>
      </p:sp>
      <p:pic>
        <p:nvPicPr>
          <p:cNvPr id="284" name="tau.gif" descr="tau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7400" y="2885259"/>
            <a:ext cx="11430000" cy="57102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log-histogram and applied current 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log-histogram and applied current 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</a:p>
        </p:txBody>
      </p:sp>
      <p:pic>
        <p:nvPicPr>
          <p:cNvPr id="287" name="I.gif" descr="I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7400" y="2908351"/>
            <a:ext cx="11430000" cy="56640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log-histogram and time constant τ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log-histogram and time constant τ</a:t>
            </a:r>
            <a:r>
              <a:rPr baseline="-5999"/>
              <a:t>n</a:t>
            </a:r>
          </a:p>
        </p:txBody>
      </p:sp>
      <p:pic>
        <p:nvPicPr>
          <p:cNvPr id="290" name="tau.gif" descr="tau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7400" y="2908351"/>
            <a:ext cx="11430000" cy="56640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Burst/Quiet ISI histograms and applied current 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Burst/Quiet ISI histograms and applied current </a:t>
            </a: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</a:p>
        </p:txBody>
      </p:sp>
      <p:pic>
        <p:nvPicPr>
          <p:cNvPr id="293" name="I.gif" descr="I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7400" y="2885259"/>
            <a:ext cx="11430000" cy="57102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Burst/Quiet ISI histograms and time constant τ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Burst/Quiet ISI histograms and time constant τ</a:t>
            </a:r>
            <a:r>
              <a:rPr baseline="-5999"/>
              <a:t>n</a:t>
            </a:r>
          </a:p>
        </p:txBody>
      </p:sp>
      <p:pic>
        <p:nvPicPr>
          <p:cNvPr id="296" name="tau.gif" descr="tau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7400" y="2885259"/>
            <a:ext cx="11430000" cy="57102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addle-Node Loop bifur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Saddle-Node Loop bifurcation</a:t>
            </a:r>
          </a:p>
        </p:txBody>
      </p:sp>
      <p:grpSp>
        <p:nvGrpSpPr>
          <p:cNvPr id="129" name="Group"/>
          <p:cNvGrpSpPr/>
          <p:nvPr/>
        </p:nvGrpSpPr>
        <p:grpSpPr>
          <a:xfrm>
            <a:off x="1128723" y="3452111"/>
            <a:ext cx="9265152" cy="2262883"/>
            <a:chOff x="0" y="-211683"/>
            <a:chExt cx="9265150" cy="2262882"/>
          </a:xfrm>
        </p:grpSpPr>
        <p:pic>
          <p:nvPicPr>
            <p:cNvPr id="126" name="1-2.png" descr="1-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4292" t="0" r="0" b="12226"/>
            <a:stretch>
              <a:fillRect/>
            </a:stretch>
          </p:blipFill>
          <p:spPr>
            <a:xfrm>
              <a:off x="2008688" y="-211684"/>
              <a:ext cx="7256463" cy="22628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7" name="SNIC"/>
            <p:cNvSpPr txBox="1"/>
            <p:nvPr/>
          </p:nvSpPr>
          <p:spPr>
            <a:xfrm>
              <a:off x="-1" y="878339"/>
              <a:ext cx="853746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SNIC</a:t>
              </a:r>
            </a:p>
          </p:txBody>
        </p:sp>
        <p:sp>
          <p:nvSpPr>
            <p:cNvPr id="128" name="Line"/>
            <p:cNvSpPr/>
            <p:nvPr/>
          </p:nvSpPr>
          <p:spPr>
            <a:xfrm>
              <a:off x="902923" y="1077366"/>
              <a:ext cx="96543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Overall ISI sha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Overall ISI shape</a:t>
            </a:r>
          </a:p>
        </p:txBody>
      </p:sp>
      <p:sp>
        <p:nvSpPr>
          <p:cNvPr id="299" name="Three factors:"/>
          <p:cNvSpPr txBox="1"/>
          <p:nvPr>
            <p:ph type="body" idx="1"/>
          </p:nvPr>
        </p:nvSpPr>
        <p:spPr>
          <a:xfrm>
            <a:off x="952500" y="3326606"/>
            <a:ext cx="11099800" cy="5550694"/>
          </a:xfrm>
          <a:prstGeom prst="rect">
            <a:avLst/>
          </a:prstGeom>
        </p:spPr>
        <p:txBody>
          <a:bodyPr anchor="t"/>
          <a:lstStyle/>
          <a:p>
            <a:pPr lvl="5" marL="393700" indent="0">
              <a:buSzTx/>
              <a:buNone/>
              <a:defRPr b="1"/>
            </a:pPr>
            <a:r>
              <a:t>Three factors: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Overall ISI sha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Overall ISI shape</a:t>
            </a:r>
          </a:p>
        </p:txBody>
      </p:sp>
      <p:sp>
        <p:nvSpPr>
          <p:cNvPr id="302" name="Three factors:…"/>
          <p:cNvSpPr txBox="1"/>
          <p:nvPr>
            <p:ph type="body" idx="1"/>
          </p:nvPr>
        </p:nvSpPr>
        <p:spPr>
          <a:xfrm>
            <a:off x="952500" y="3326606"/>
            <a:ext cx="11099800" cy="5550694"/>
          </a:xfrm>
          <a:prstGeom prst="rect">
            <a:avLst/>
          </a:prstGeom>
        </p:spPr>
        <p:txBody>
          <a:bodyPr anchor="t"/>
          <a:lstStyle/>
          <a:p>
            <a:pPr lvl="5" marL="393700" indent="0">
              <a:buSzTx/>
              <a:buNone/>
              <a:defRPr b="1"/>
            </a:pPr>
            <a:r>
              <a:t>Three factors:</a:t>
            </a:r>
          </a:p>
          <a:p>
            <a:pPr/>
            <a:r>
              <a:t>Always early peak for quiet ISIs</a:t>
            </a:r>
          </a:p>
        </p:txBody>
      </p:sp>
      <p:pic>
        <p:nvPicPr>
          <p:cNvPr id="303" name="50.0 s  3. uA 155. us  3.2 uA 10.png" descr="50.0 s  3. uA 155. us  3.2 uA 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67600" y="3619628"/>
            <a:ext cx="2540000" cy="25143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Overall ISI sha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Overall ISI shape</a:t>
            </a:r>
          </a:p>
        </p:txBody>
      </p:sp>
      <p:sp>
        <p:nvSpPr>
          <p:cNvPr id="306" name="Three factors:…"/>
          <p:cNvSpPr txBox="1"/>
          <p:nvPr>
            <p:ph type="body" idx="1"/>
          </p:nvPr>
        </p:nvSpPr>
        <p:spPr>
          <a:xfrm>
            <a:off x="952500" y="3326606"/>
            <a:ext cx="11099800" cy="5550694"/>
          </a:xfrm>
          <a:prstGeom prst="rect">
            <a:avLst/>
          </a:prstGeom>
        </p:spPr>
        <p:txBody>
          <a:bodyPr anchor="t"/>
          <a:lstStyle/>
          <a:p>
            <a:pPr lvl="5" marL="393700" indent="0">
              <a:buSzTx/>
              <a:buNone/>
              <a:defRPr b="1"/>
            </a:pPr>
            <a:r>
              <a:t>Three factors:</a:t>
            </a:r>
          </a:p>
          <a:p>
            <a:pPr/>
            <a:r>
              <a:t>Always early peak for quiet ISIs</a:t>
            </a:r>
          </a:p>
          <a:p>
            <a:pPr/>
            <a:r>
              <a:t>Burst ISIs outnumber quiet ISIs</a:t>
            </a:r>
          </a:p>
        </p:txBody>
      </p:sp>
      <p:pic>
        <p:nvPicPr>
          <p:cNvPr id="307" name="50.0 s  3. uA 155. us  4.3 uA 10.png" descr="50.0 s  3. uA 155. us  4.3 uA 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67600" y="4844781"/>
            <a:ext cx="2540000" cy="25143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Overall ISI sha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Overall ISI shape</a:t>
            </a:r>
          </a:p>
        </p:txBody>
      </p:sp>
      <p:sp>
        <p:nvSpPr>
          <p:cNvPr id="310" name="Three factors:…"/>
          <p:cNvSpPr txBox="1"/>
          <p:nvPr>
            <p:ph type="body" idx="1"/>
          </p:nvPr>
        </p:nvSpPr>
        <p:spPr>
          <a:xfrm>
            <a:off x="952500" y="3326606"/>
            <a:ext cx="11099800" cy="5550694"/>
          </a:xfrm>
          <a:prstGeom prst="rect">
            <a:avLst/>
          </a:prstGeom>
        </p:spPr>
        <p:txBody>
          <a:bodyPr anchor="t"/>
          <a:lstStyle/>
          <a:p>
            <a:pPr lvl="5" marL="393700" indent="0">
              <a:buSzTx/>
              <a:buNone/>
              <a:defRPr b="1"/>
            </a:pPr>
            <a:r>
              <a:t>Three factors:</a:t>
            </a:r>
          </a:p>
          <a:p>
            <a:pPr/>
            <a:r>
              <a:t>Always early peak for quiet ISIs</a:t>
            </a:r>
          </a:p>
          <a:p>
            <a:pPr/>
            <a:r>
              <a:t>Burst ISIs outnumber quiet ISIs</a:t>
            </a:r>
          </a:p>
          <a:p>
            <a:pPr/>
            <a:r>
              <a:t>When they don’t, the overlap between the distributions is bigger</a:t>
            </a:r>
          </a:p>
        </p:txBody>
      </p:sp>
      <p:pic>
        <p:nvPicPr>
          <p:cNvPr id="311" name="50.0 s  3. uA 165. us  4.3 uA 10.png" descr="50.0 s  3. uA 165. us  4.3 uA 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67600" y="6915150"/>
            <a:ext cx="2540000" cy="25143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314" name="Distribution with initial peak and long exponential shoulder"/>
          <p:cNvSpPr txBox="1"/>
          <p:nvPr>
            <p:ph type="body" idx="1"/>
          </p:nvPr>
        </p:nvSpPr>
        <p:spPr>
          <a:xfrm>
            <a:off x="952500" y="3324522"/>
            <a:ext cx="11099800" cy="5552778"/>
          </a:xfrm>
          <a:prstGeom prst="rect">
            <a:avLst/>
          </a:prstGeom>
        </p:spPr>
        <p:txBody>
          <a:bodyPr anchor="t"/>
          <a:lstStyle/>
          <a:p>
            <a:pPr/>
            <a:r>
              <a:t>Distribution with initial peak and long exponential shoulder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317" name="Distribution with initial peak and long exponential shoulder…"/>
          <p:cNvSpPr txBox="1"/>
          <p:nvPr>
            <p:ph type="body" idx="1"/>
          </p:nvPr>
        </p:nvSpPr>
        <p:spPr>
          <a:xfrm>
            <a:off x="952500" y="3324522"/>
            <a:ext cx="11099800" cy="5552778"/>
          </a:xfrm>
          <a:prstGeom prst="rect">
            <a:avLst/>
          </a:prstGeom>
        </p:spPr>
        <p:txBody>
          <a:bodyPr anchor="t"/>
          <a:lstStyle/>
          <a:p>
            <a:pPr/>
            <a:r>
              <a:t>Distribution with initial peak and long exponential shoulder </a:t>
            </a:r>
          </a:p>
          <a:p>
            <a:pPr/>
            <a:r>
              <a:t>Bursting != Bimodal ISI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320" name="Distribution with initial peak and long exponential shoulder…"/>
          <p:cNvSpPr txBox="1"/>
          <p:nvPr>
            <p:ph type="body" idx="1"/>
          </p:nvPr>
        </p:nvSpPr>
        <p:spPr>
          <a:xfrm>
            <a:off x="952500" y="3324522"/>
            <a:ext cx="11099800" cy="5552778"/>
          </a:xfrm>
          <a:prstGeom prst="rect">
            <a:avLst/>
          </a:prstGeom>
        </p:spPr>
        <p:txBody>
          <a:bodyPr anchor="t"/>
          <a:lstStyle/>
          <a:p>
            <a:pPr/>
            <a:r>
              <a:t>Distribution with initial peak and long exponential shoulder </a:t>
            </a:r>
          </a:p>
          <a:p>
            <a:pPr/>
            <a:r>
              <a:t>Bursting != Bimodal ISI</a:t>
            </a:r>
          </a:p>
          <a:p>
            <a:pPr/>
            <a:r>
              <a:t>Similar distributions observed in other models with HOM bifurcation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hank you!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49148">
              <a:defRPr sz="7519"/>
            </a:pPr>
            <a:r>
              <a:t>Thank you!</a:t>
            </a:r>
          </a:p>
          <a:p>
            <a:pPr defTabSz="549148">
              <a:defRPr sz="7519"/>
            </a:pPr>
          </a:p>
          <a:p>
            <a:pPr defTabSz="549148">
              <a:defRPr sz="5640"/>
            </a:pPr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addle-Node Loop bifur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Saddle-Node Loop bifurcation</a:t>
            </a:r>
          </a:p>
        </p:txBody>
      </p:sp>
      <p:grpSp>
        <p:nvGrpSpPr>
          <p:cNvPr id="138" name="Group"/>
          <p:cNvGrpSpPr/>
          <p:nvPr/>
        </p:nvGrpSpPr>
        <p:grpSpPr>
          <a:xfrm>
            <a:off x="1128723" y="3452111"/>
            <a:ext cx="9286434" cy="4600531"/>
            <a:chOff x="0" y="-211683"/>
            <a:chExt cx="9286432" cy="4600529"/>
          </a:xfrm>
        </p:grpSpPr>
        <p:pic>
          <p:nvPicPr>
            <p:cNvPr id="132" name="3-4.png" descr="3-4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728" t="0" r="0" b="14020"/>
            <a:stretch>
              <a:fillRect/>
            </a:stretch>
          </p:blipFill>
          <p:spPr>
            <a:xfrm>
              <a:off x="1987256" y="2172200"/>
              <a:ext cx="7299177" cy="22166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3" name="1-2.png" descr="1-2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4292" t="0" r="0" b="12226"/>
            <a:stretch>
              <a:fillRect/>
            </a:stretch>
          </p:blipFill>
          <p:spPr>
            <a:xfrm>
              <a:off x="2008688" y="-211684"/>
              <a:ext cx="7256463" cy="22628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4" name="SNIC"/>
            <p:cNvSpPr txBox="1"/>
            <p:nvPr/>
          </p:nvSpPr>
          <p:spPr>
            <a:xfrm>
              <a:off x="-1" y="878339"/>
              <a:ext cx="853746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SNIC</a:t>
              </a:r>
            </a:p>
          </p:txBody>
        </p:sp>
        <p:sp>
          <p:nvSpPr>
            <p:cNvPr id="135" name="HOM"/>
            <p:cNvSpPr txBox="1"/>
            <p:nvPr/>
          </p:nvSpPr>
          <p:spPr>
            <a:xfrm>
              <a:off x="-1" y="3049944"/>
              <a:ext cx="853746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HOM</a:t>
              </a:r>
            </a:p>
          </p:txBody>
        </p:sp>
        <p:sp>
          <p:nvSpPr>
            <p:cNvPr id="136" name="Line"/>
            <p:cNvSpPr/>
            <p:nvPr/>
          </p:nvSpPr>
          <p:spPr>
            <a:xfrm>
              <a:off x="902923" y="1077366"/>
              <a:ext cx="96543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7" name="Line"/>
            <p:cNvSpPr/>
            <p:nvPr/>
          </p:nvSpPr>
          <p:spPr>
            <a:xfrm>
              <a:off x="902923" y="3280474"/>
              <a:ext cx="96543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addle-Node Loop bifur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Saddle-Node Loop bifurcation</a:t>
            </a:r>
          </a:p>
        </p:txBody>
      </p:sp>
      <p:grpSp>
        <p:nvGrpSpPr>
          <p:cNvPr id="150" name="Group"/>
          <p:cNvGrpSpPr/>
          <p:nvPr/>
        </p:nvGrpSpPr>
        <p:grpSpPr>
          <a:xfrm>
            <a:off x="1128723" y="3452111"/>
            <a:ext cx="10264754" cy="4600531"/>
            <a:chOff x="0" y="-211683"/>
            <a:chExt cx="10264752" cy="4600529"/>
          </a:xfrm>
        </p:grpSpPr>
        <p:pic>
          <p:nvPicPr>
            <p:cNvPr id="141" name="3-4.png" descr="3-4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3728" t="0" r="0" b="14020"/>
            <a:stretch>
              <a:fillRect/>
            </a:stretch>
          </p:blipFill>
          <p:spPr>
            <a:xfrm>
              <a:off x="1987256" y="2172200"/>
              <a:ext cx="7299177" cy="22166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2" name="1-2.png" descr="1-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4292" t="0" r="0" b="12226"/>
            <a:stretch>
              <a:fillRect/>
            </a:stretch>
          </p:blipFill>
          <p:spPr>
            <a:xfrm>
              <a:off x="2008688" y="-211684"/>
              <a:ext cx="7256463" cy="22628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3" name="SNIC"/>
            <p:cNvSpPr txBox="1"/>
            <p:nvPr/>
          </p:nvSpPr>
          <p:spPr>
            <a:xfrm>
              <a:off x="-1" y="878339"/>
              <a:ext cx="853746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SNIC</a:t>
              </a:r>
            </a:p>
          </p:txBody>
        </p:sp>
        <p:sp>
          <p:nvSpPr>
            <p:cNvPr id="144" name="HOM"/>
            <p:cNvSpPr txBox="1"/>
            <p:nvPr/>
          </p:nvSpPr>
          <p:spPr>
            <a:xfrm>
              <a:off x="-1" y="3049944"/>
              <a:ext cx="853746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HOM</a:t>
              </a:r>
            </a:p>
          </p:txBody>
        </p:sp>
        <p:sp>
          <p:nvSpPr>
            <p:cNvPr id="145" name="SNL"/>
            <p:cNvSpPr txBox="1"/>
            <p:nvPr/>
          </p:nvSpPr>
          <p:spPr>
            <a:xfrm>
              <a:off x="9546033" y="1995939"/>
              <a:ext cx="71872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SNL</a:t>
              </a:r>
            </a:p>
          </p:txBody>
        </p:sp>
        <p:sp>
          <p:nvSpPr>
            <p:cNvPr id="146" name="Line"/>
            <p:cNvSpPr/>
            <p:nvPr/>
          </p:nvSpPr>
          <p:spPr>
            <a:xfrm>
              <a:off x="902923" y="1077366"/>
              <a:ext cx="96543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7" name="Line"/>
            <p:cNvSpPr/>
            <p:nvPr/>
          </p:nvSpPr>
          <p:spPr>
            <a:xfrm>
              <a:off x="902923" y="3280474"/>
              <a:ext cx="96543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8" name="Line"/>
            <p:cNvSpPr/>
            <p:nvPr/>
          </p:nvSpPr>
          <p:spPr>
            <a:xfrm>
              <a:off x="9125749" y="1164927"/>
              <a:ext cx="352128" cy="1048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9" name="Line"/>
            <p:cNvSpPr/>
            <p:nvPr/>
          </p:nvSpPr>
          <p:spPr>
            <a:xfrm flipV="1">
              <a:off x="9120821" y="2206481"/>
              <a:ext cx="357764" cy="10472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Bista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Bistability</a:t>
            </a:r>
          </a:p>
        </p:txBody>
      </p:sp>
      <p:pic>
        <p:nvPicPr>
          <p:cNvPr id="153" name="155. us  3.2 uA.png" descr="155. us  3.2 uA.png"/>
          <p:cNvPicPr>
            <a:picLocks noChangeAspect="1"/>
          </p:cNvPicPr>
          <p:nvPr/>
        </p:nvPicPr>
        <p:blipFill>
          <a:blip r:embed="rId3">
            <a:extLst/>
          </a:blip>
          <a:srcRect l="12902" t="0" r="0" b="10712"/>
          <a:stretch>
            <a:fillRect/>
          </a:stretch>
        </p:blipFill>
        <p:spPr>
          <a:xfrm>
            <a:off x="3714948" y="2882900"/>
            <a:ext cx="5574954" cy="5715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Bista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Bistability</a:t>
            </a:r>
          </a:p>
        </p:txBody>
      </p:sp>
      <p:pic>
        <p:nvPicPr>
          <p:cNvPr id="156" name="155. us  3.2 uA.png" descr="155. us  3.2 uA.png"/>
          <p:cNvPicPr>
            <a:picLocks noChangeAspect="1"/>
          </p:cNvPicPr>
          <p:nvPr/>
        </p:nvPicPr>
        <p:blipFill>
          <a:blip r:embed="rId3">
            <a:extLst/>
          </a:blip>
          <a:srcRect l="12902" t="0" r="0" b="10712"/>
          <a:stretch>
            <a:fillRect/>
          </a:stretch>
        </p:blipFill>
        <p:spPr>
          <a:xfrm>
            <a:off x="3714948" y="2882900"/>
            <a:ext cx="5574954" cy="5715100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Line"/>
          <p:cNvSpPr/>
          <p:nvPr/>
        </p:nvSpPr>
        <p:spPr>
          <a:xfrm flipH="1">
            <a:off x="5038305" y="5740400"/>
            <a:ext cx="802573" cy="0"/>
          </a:xfrm>
          <a:prstGeom prst="line">
            <a:avLst/>
          </a:prstGeom>
          <a:ln w="50800">
            <a:solidFill>
              <a:srgbClr val="531B9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Line"/>
          <p:cNvSpPr/>
          <p:nvPr/>
        </p:nvSpPr>
        <p:spPr>
          <a:xfrm>
            <a:off x="4313552" y="8244780"/>
            <a:ext cx="658564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he INa,p+IK 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I</a:t>
            </a:r>
            <a:r>
              <a:rPr baseline="-5999"/>
              <a:t>Na,p</a:t>
            </a:r>
            <a:r>
              <a:t>+I</a:t>
            </a:r>
            <a:r>
              <a:rPr baseline="-5999"/>
              <a:t>K </a:t>
            </a:r>
            <a:r>
              <a:rPr baseline="-5999" sz="1200"/>
              <a:t> </a:t>
            </a:r>
            <a:r>
              <a:t>model</a:t>
            </a:r>
          </a:p>
        </p:txBody>
      </p:sp>
      <p:grpSp>
        <p:nvGrpSpPr>
          <p:cNvPr id="163" name="Group"/>
          <p:cNvGrpSpPr/>
          <p:nvPr/>
        </p:nvGrpSpPr>
        <p:grpSpPr>
          <a:xfrm>
            <a:off x="1529157" y="2852023"/>
            <a:ext cx="5333356" cy="5776050"/>
            <a:chOff x="0" y="0"/>
            <a:chExt cx="5333355" cy="5776049"/>
          </a:xfrm>
        </p:grpSpPr>
        <p:sp>
          <p:nvSpPr>
            <p:cNvPr id="161" name="Rectangle"/>
            <p:cNvSpPr/>
            <p:nvPr/>
          </p:nvSpPr>
          <p:spPr>
            <a:xfrm>
              <a:off x="0" y="0"/>
              <a:ext cx="5333356" cy="5776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2" name="Equation"/>
            <p:cNvSpPr txBox="1"/>
            <p:nvPr/>
          </p:nvSpPr>
          <p:spPr>
            <a:xfrm>
              <a:off x="370254" y="271121"/>
              <a:ext cx="4115490" cy="3547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2600" i="1">
                        <a:solidFill>
                          <a:srgbClr val="521B92"/>
                        </a:solidFill>
                        <a:latin typeface="Cambria Math" panose="02040503050406030204" pitchFamily="18" charset="0"/>
                      </a:rPr>
                      <m:t>C</m:t>
                    </m:r>
                    <m:sSup>
                      <m:e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xmlns:a="http://schemas.openxmlformats.org/drawingml/2006/main" sz="2600" i="1">
                        <a:solidFill>
                          <a:srgbClr val="521B9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2600" i="1">
                        <a:solidFill>
                          <a:srgbClr val="521B92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600" i="1">
                        <a:solidFill>
                          <a:srgbClr val="521B92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xmlns:a="http://schemas.openxmlformats.org/drawingml/2006/main" sz="2600" i="1">
                        <a:solidFill>
                          <a:srgbClr val="521B92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xmlns:a="http://schemas.openxmlformats.org/drawingml/2006/main" sz="2600" i="1">
                        <a:solidFill>
                          <a:srgbClr val="521B92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xmlns:a="http://schemas.openxmlformats.org/drawingml/2006/main" sz="2600" i="1">
                        <a:solidFill>
                          <a:srgbClr val="521B9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e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m:oMathPara>
              </a14:m>
              <a:endParaRPr sz="2600">
                <a:solidFill>
                  <a:srgbClr val="531B93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he INa,p+IK 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I</a:t>
            </a:r>
            <a:r>
              <a:rPr baseline="-5999"/>
              <a:t>Na,p</a:t>
            </a:r>
            <a:r>
              <a:t>+I</a:t>
            </a:r>
            <a:r>
              <a:rPr baseline="-5999"/>
              <a:t>K </a:t>
            </a:r>
            <a:r>
              <a:rPr baseline="-5999" sz="1200"/>
              <a:t> </a:t>
            </a:r>
            <a:r>
              <a:t>model</a:t>
            </a:r>
          </a:p>
        </p:txBody>
      </p:sp>
      <p:grpSp>
        <p:nvGrpSpPr>
          <p:cNvPr id="171" name="Group"/>
          <p:cNvGrpSpPr/>
          <p:nvPr/>
        </p:nvGrpSpPr>
        <p:grpSpPr>
          <a:xfrm>
            <a:off x="1529157" y="2852023"/>
            <a:ext cx="5333356" cy="5776050"/>
            <a:chOff x="0" y="0"/>
            <a:chExt cx="5333355" cy="5776049"/>
          </a:xfrm>
        </p:grpSpPr>
        <p:sp>
          <p:nvSpPr>
            <p:cNvPr id="166" name="Rectangle"/>
            <p:cNvSpPr/>
            <p:nvPr/>
          </p:nvSpPr>
          <p:spPr>
            <a:xfrm>
              <a:off x="0" y="0"/>
              <a:ext cx="5333356" cy="5776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7" name="Equation"/>
            <p:cNvSpPr txBox="1"/>
            <p:nvPr/>
          </p:nvSpPr>
          <p:spPr>
            <a:xfrm>
              <a:off x="814754" y="1146256"/>
              <a:ext cx="1718523" cy="258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sz="2200"/>
            </a:p>
          </p:txBody>
        </p:sp>
        <p:sp>
          <p:nvSpPr>
            <p:cNvPr id="168" name="Equation"/>
            <p:cNvSpPr txBox="1"/>
            <p:nvPr/>
          </p:nvSpPr>
          <p:spPr>
            <a:xfrm>
              <a:off x="814754" y="1940705"/>
              <a:ext cx="3003520" cy="29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sSub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sz="2200"/>
            </a:p>
          </p:txBody>
        </p:sp>
        <p:sp>
          <p:nvSpPr>
            <p:cNvPr id="169" name="Equation"/>
            <p:cNvSpPr txBox="1"/>
            <p:nvPr/>
          </p:nvSpPr>
          <p:spPr>
            <a:xfrm>
              <a:off x="814754" y="2779519"/>
              <a:ext cx="1964908" cy="258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sz="2200"/>
            </a:p>
          </p:txBody>
        </p:sp>
        <p:sp>
          <p:nvSpPr>
            <p:cNvPr id="170" name="Equation"/>
            <p:cNvSpPr txBox="1"/>
            <p:nvPr/>
          </p:nvSpPr>
          <p:spPr>
            <a:xfrm>
              <a:off x="370254" y="271121"/>
              <a:ext cx="4115490" cy="3547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2600" i="1">
                        <a:solidFill>
                          <a:srgbClr val="521B92"/>
                        </a:solidFill>
                        <a:latin typeface="Cambria Math" panose="02040503050406030204" pitchFamily="18" charset="0"/>
                      </a:rPr>
                      <m:t>C</m:t>
                    </m:r>
                    <m:sSup>
                      <m:e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xmlns:a="http://schemas.openxmlformats.org/drawingml/2006/main" sz="2600" i="1">
                        <a:solidFill>
                          <a:srgbClr val="521B9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2600" i="1">
                        <a:solidFill>
                          <a:srgbClr val="521B92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600" i="1">
                        <a:solidFill>
                          <a:srgbClr val="521B92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xmlns:a="http://schemas.openxmlformats.org/drawingml/2006/main" sz="2600" i="1">
                        <a:solidFill>
                          <a:srgbClr val="521B92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xmlns:a="http://schemas.openxmlformats.org/drawingml/2006/main" sz="2600" i="1">
                        <a:solidFill>
                          <a:srgbClr val="521B92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xmlns:a="http://schemas.openxmlformats.org/drawingml/2006/main" sz="2600" i="1">
                        <a:solidFill>
                          <a:srgbClr val="521B9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e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xmlns:a="http://schemas.openxmlformats.org/drawingml/2006/main" sz="2600" i="1">
                            <a:solidFill>
                              <a:srgbClr val="521B92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m:oMathPara>
              </a14:m>
              <a:endParaRPr sz="2600">
                <a:solidFill>
                  <a:srgbClr val="531B93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