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GB"/>
              <a:t>Casual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pPr>
            <a:r>
              <a:rPr lang="en-GB"/>
              <a:t>Fred - wants easy way to test search algos performance</a:t>
            </a:r>
          </a:p>
          <a:p>
            <a:pPr indent="-228600" lvl="0" marL="457200" rtl="0">
              <a:spcBef>
                <a:spcPts val="0"/>
              </a:spcBef>
            </a:pPr>
            <a:r>
              <a:rPr lang="en-GB"/>
              <a:t>Uses trec_eval </a:t>
            </a:r>
          </a:p>
          <a:p>
            <a:pPr indent="-228600" lvl="1" marL="914400" rtl="0">
              <a:spcBef>
                <a:spcPts val="0"/>
              </a:spcBef>
            </a:pPr>
            <a:r>
              <a:rPr lang="en-GB"/>
              <a:t>manages fine but format poor</a:t>
            </a:r>
          </a:p>
          <a:p>
            <a:pPr indent="-228600" lvl="1" marL="914400" rtl="0">
              <a:spcBef>
                <a:spcPts val="0"/>
              </a:spcBef>
            </a:pPr>
            <a:r>
              <a:rPr lang="en-GB"/>
              <a:t>no way to track improvements between versions</a:t>
            </a:r>
          </a:p>
          <a:p>
            <a:pPr indent="-228600" lvl="1" marL="914400" rtl="0">
              <a:spcBef>
                <a:spcPts val="0"/>
              </a:spcBef>
            </a:pPr>
            <a:r>
              <a:rPr lang="en-GB"/>
              <a:t>worries make and C will be a barrier to others</a:t>
            </a:r>
          </a:p>
          <a:p>
            <a:pPr indent="-228600" lvl="1" marL="914400" rtl="0">
              <a:spcBef>
                <a:spcPts val="0"/>
              </a:spcBef>
            </a:pPr>
            <a:r>
              <a:rPr lang="en-GB"/>
              <a:t>would like a league for fun and to encourage development</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pPr>
            <a:r>
              <a:rPr lang="en-GB"/>
              <a:t>Melvin - casual user</a:t>
            </a:r>
          </a:p>
          <a:p>
            <a:pPr indent="-228600" lvl="0" marL="457200" rtl="0">
              <a:spcBef>
                <a:spcPts val="0"/>
              </a:spcBef>
            </a:pPr>
            <a:r>
              <a:rPr lang="en-GB"/>
              <a:t>knows about algorithms and search </a:t>
            </a:r>
          </a:p>
          <a:p>
            <a:pPr indent="-228600" lvl="0" marL="457200" rtl="0">
              <a:spcBef>
                <a:spcPts val="0"/>
              </a:spcBef>
            </a:pPr>
            <a:r>
              <a:rPr lang="en-GB"/>
              <a:t>feels theory he has learned is outdated</a:t>
            </a:r>
          </a:p>
          <a:p>
            <a:pPr indent="-228600" lvl="0" marL="457200" rtl="0">
              <a:spcBef>
                <a:spcPts val="0"/>
              </a:spcBef>
            </a:pPr>
            <a:r>
              <a:rPr lang="en-GB"/>
              <a:t>wants to know what researchers are working on</a:t>
            </a:r>
          </a:p>
          <a:p>
            <a:pPr indent="-228600" lvl="0" marL="457200" rtl="0">
              <a:spcBef>
                <a:spcPts val="0"/>
              </a:spcBef>
            </a:pPr>
            <a:r>
              <a:rPr lang="en-GB"/>
              <a:t>and how well they’re work preforms</a:t>
            </a:r>
          </a:p>
          <a:p>
            <a:pPr indent="-228600" lvl="0" marL="457200" rtl="0">
              <a:spcBef>
                <a:spcPts val="0"/>
              </a:spcBef>
            </a:pPr>
            <a:r>
              <a:rPr lang="en-GB"/>
              <a:t>wants a easy to use league table - no sign-in</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6.png"/><Relationship Id="rId6" Type="http://schemas.openxmlformats.org/officeDocument/2006/relationships/image" Target="../media/image01.png"/><Relationship Id="rId7"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090647"/>
            <a:ext cx="8222100" cy="838799"/>
          </a:xfrm>
          <a:prstGeom prst="rect">
            <a:avLst/>
          </a:prstGeom>
        </p:spPr>
        <p:txBody>
          <a:bodyPr anchorCtr="0" anchor="b" bIns="91425" lIns="91425" rIns="91425" tIns="91425">
            <a:noAutofit/>
          </a:bodyPr>
          <a:lstStyle/>
          <a:p>
            <a:pPr lvl="0">
              <a:spcBef>
                <a:spcPts val="0"/>
              </a:spcBef>
              <a:buNone/>
            </a:pPr>
            <a:r>
              <a:rPr lang="en-GB"/>
              <a:t>TREC Evaluator</a:t>
            </a:r>
          </a:p>
        </p:txBody>
      </p:sp>
      <p:sp>
        <p:nvSpPr>
          <p:cNvPr id="86" name="Shape 86"/>
          <p:cNvSpPr txBox="1"/>
          <p:nvPr>
            <p:ph idx="1" type="subTitle"/>
          </p:nvPr>
        </p:nvSpPr>
        <p:spPr>
          <a:xfrm>
            <a:off x="598088" y="3547187"/>
            <a:ext cx="8222100" cy="432899"/>
          </a:xfrm>
          <a:prstGeom prst="rect">
            <a:avLst/>
          </a:prstGeom>
        </p:spPr>
        <p:txBody>
          <a:bodyPr anchorCtr="0" anchor="t" bIns="91425" lIns="91425" rIns="91425" tIns="91425">
            <a:noAutofit/>
          </a:bodyPr>
          <a:lstStyle/>
          <a:p>
            <a:pPr lvl="0">
              <a:spcBef>
                <a:spcPts val="0"/>
              </a:spcBef>
              <a:buNone/>
            </a:pPr>
            <a:r>
              <a:rPr lang="en-GB"/>
              <a:t>James, Gerry, Fiona and Paulius.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Entity Attributes</a:t>
            </a:r>
          </a:p>
        </p:txBody>
      </p:sp>
      <p:pic>
        <p:nvPicPr>
          <p:cNvPr id="157" name="Shape 157"/>
          <p:cNvPicPr preferRelativeResize="0"/>
          <p:nvPr/>
        </p:nvPicPr>
        <p:blipFill>
          <a:blip r:embed="rId3">
            <a:alphaModFix/>
          </a:blip>
          <a:stretch>
            <a:fillRect/>
          </a:stretch>
        </p:blipFill>
        <p:spPr>
          <a:xfrm>
            <a:off x="356411" y="1279274"/>
            <a:ext cx="3538874" cy="1628425"/>
          </a:xfrm>
          <a:prstGeom prst="rect">
            <a:avLst/>
          </a:prstGeom>
          <a:noFill/>
          <a:ln>
            <a:noFill/>
          </a:ln>
        </p:spPr>
      </p:pic>
      <p:pic>
        <p:nvPicPr>
          <p:cNvPr id="158" name="Shape 158"/>
          <p:cNvPicPr preferRelativeResize="0"/>
          <p:nvPr/>
        </p:nvPicPr>
        <p:blipFill>
          <a:blip r:embed="rId4">
            <a:alphaModFix/>
          </a:blip>
          <a:stretch>
            <a:fillRect/>
          </a:stretch>
        </p:blipFill>
        <p:spPr>
          <a:xfrm>
            <a:off x="306575" y="3074212"/>
            <a:ext cx="3638550" cy="1304925"/>
          </a:xfrm>
          <a:prstGeom prst="rect">
            <a:avLst/>
          </a:prstGeom>
          <a:noFill/>
          <a:ln>
            <a:noFill/>
          </a:ln>
        </p:spPr>
      </p:pic>
      <p:pic>
        <p:nvPicPr>
          <p:cNvPr id="159" name="Shape 159"/>
          <p:cNvPicPr preferRelativeResize="0"/>
          <p:nvPr/>
        </p:nvPicPr>
        <p:blipFill>
          <a:blip r:embed="rId5">
            <a:alphaModFix/>
          </a:blip>
          <a:stretch>
            <a:fillRect/>
          </a:stretch>
        </p:blipFill>
        <p:spPr>
          <a:xfrm>
            <a:off x="4445712" y="599475"/>
            <a:ext cx="3391800" cy="1165925"/>
          </a:xfrm>
          <a:prstGeom prst="rect">
            <a:avLst/>
          </a:prstGeom>
          <a:noFill/>
          <a:ln>
            <a:noFill/>
          </a:ln>
        </p:spPr>
      </p:pic>
      <p:pic>
        <p:nvPicPr>
          <p:cNvPr id="160" name="Shape 160"/>
          <p:cNvPicPr preferRelativeResize="0"/>
          <p:nvPr/>
        </p:nvPicPr>
        <p:blipFill>
          <a:blip r:embed="rId6">
            <a:alphaModFix/>
          </a:blip>
          <a:stretch>
            <a:fillRect/>
          </a:stretch>
        </p:blipFill>
        <p:spPr>
          <a:xfrm>
            <a:off x="4456000" y="3358912"/>
            <a:ext cx="3657600" cy="1076325"/>
          </a:xfrm>
          <a:prstGeom prst="rect">
            <a:avLst/>
          </a:prstGeom>
          <a:noFill/>
          <a:ln>
            <a:noFill/>
          </a:ln>
        </p:spPr>
      </p:pic>
      <p:pic>
        <p:nvPicPr>
          <p:cNvPr id="161" name="Shape 161"/>
          <p:cNvPicPr preferRelativeResize="0"/>
          <p:nvPr/>
        </p:nvPicPr>
        <p:blipFill>
          <a:blip r:embed="rId7">
            <a:alphaModFix/>
          </a:blip>
          <a:stretch>
            <a:fillRect/>
          </a:stretch>
        </p:blipFill>
        <p:spPr>
          <a:xfrm>
            <a:off x="4456000" y="1908299"/>
            <a:ext cx="3371240" cy="11659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68675"/>
            <a:ext cx="8520599" cy="2616299"/>
          </a:xfrm>
          <a:prstGeom prst="rect">
            <a:avLst/>
          </a:prstGeom>
        </p:spPr>
        <p:txBody>
          <a:bodyPr anchorCtr="0" anchor="t" bIns="91425" lIns="91425" rIns="91425" tIns="91425">
            <a:noAutofit/>
          </a:bodyPr>
          <a:lstStyle/>
          <a:p>
            <a:pPr indent="0" lvl="0" marL="0" rtl="0" algn="l">
              <a:spcBef>
                <a:spcPts val="0"/>
              </a:spcBef>
              <a:buNone/>
            </a:pPr>
            <a:r>
              <a:t/>
            </a:r>
            <a:endParaRPr sz="9600"/>
          </a:p>
          <a:p>
            <a:pPr indent="0" lvl="0" marL="0" algn="ctr">
              <a:spcBef>
                <a:spcPts val="0"/>
              </a:spcBef>
              <a:buNone/>
            </a:pPr>
            <a:r>
              <a:rPr lang="en-GB" sz="9600"/>
              <a:t>Wireframes</a:t>
            </a:r>
          </a:p>
        </p:txBody>
      </p:sp>
      <p:sp>
        <p:nvSpPr>
          <p:cNvPr id="167" name="Shape 167"/>
          <p:cNvSpPr txBox="1"/>
          <p:nvPr>
            <p:ph idx="1" type="body"/>
          </p:nvPr>
        </p:nvSpPr>
        <p:spPr>
          <a:xfrm>
            <a:off x="311700" y="568050"/>
            <a:ext cx="8520599" cy="5060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Home Page</a:t>
            </a:r>
          </a:p>
        </p:txBody>
      </p:sp>
      <p:sp>
        <p:nvSpPr>
          <p:cNvPr id="173" name="Shape 173"/>
          <p:cNvSpPr txBox="1"/>
          <p:nvPr>
            <p:ph idx="1" type="body"/>
          </p:nvPr>
        </p:nvSpPr>
        <p:spPr>
          <a:xfrm>
            <a:off x="311700" y="1724825"/>
            <a:ext cx="741899" cy="28743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txBox="1"/>
          <p:nvPr/>
        </p:nvSpPr>
        <p:spPr>
          <a:xfrm>
            <a:off x="197075" y="2496200"/>
            <a:ext cx="1438499" cy="8670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75" name="Shape 175"/>
          <p:cNvPicPr preferRelativeResize="0"/>
          <p:nvPr/>
        </p:nvPicPr>
        <p:blipFill>
          <a:blip r:embed="rId3">
            <a:alphaModFix/>
          </a:blip>
          <a:stretch>
            <a:fillRect/>
          </a:stretch>
        </p:blipFill>
        <p:spPr>
          <a:xfrm>
            <a:off x="1800696" y="978374"/>
            <a:ext cx="5542603" cy="41256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a:t>Home Page (logged in)</a:t>
            </a:r>
          </a:p>
        </p:txBody>
      </p:sp>
      <p:sp>
        <p:nvSpPr>
          <p:cNvPr id="181" name="Shape 181"/>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t/>
            </a:r>
            <a:endParaRPr/>
          </a:p>
        </p:txBody>
      </p:sp>
      <p:sp>
        <p:nvSpPr>
          <p:cNvPr id="182" name="Shape 182"/>
          <p:cNvSpPr txBox="1"/>
          <p:nvPr/>
        </p:nvSpPr>
        <p:spPr>
          <a:xfrm>
            <a:off x="197075" y="2496200"/>
            <a:ext cx="1438499" cy="8670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183" name="Shape 183"/>
          <p:cNvPicPr preferRelativeResize="0"/>
          <p:nvPr/>
        </p:nvPicPr>
        <p:blipFill>
          <a:blip r:embed="rId3">
            <a:alphaModFix/>
          </a:blip>
          <a:stretch>
            <a:fillRect/>
          </a:stretch>
        </p:blipFill>
        <p:spPr>
          <a:xfrm>
            <a:off x="1829612" y="1017799"/>
            <a:ext cx="5484774" cy="40826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Login Page</a:t>
            </a:r>
          </a:p>
        </p:txBody>
      </p:sp>
      <p:sp>
        <p:nvSpPr>
          <p:cNvPr id="189" name="Shape 189"/>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1668525" y="1017799"/>
            <a:ext cx="5635875" cy="41951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Registration Page</a:t>
            </a:r>
          </a:p>
        </p:txBody>
      </p:sp>
      <p:sp>
        <p:nvSpPr>
          <p:cNvPr id="196" name="Shape 196"/>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197" name="Shape 197"/>
          <p:cNvPicPr preferRelativeResize="0"/>
          <p:nvPr/>
        </p:nvPicPr>
        <p:blipFill>
          <a:blip r:embed="rId3">
            <a:alphaModFix/>
          </a:blip>
          <a:stretch>
            <a:fillRect/>
          </a:stretch>
        </p:blipFill>
        <p:spPr>
          <a:xfrm>
            <a:off x="1800696" y="1050624"/>
            <a:ext cx="5542603" cy="41256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a:t>Tracks</a:t>
            </a:r>
          </a:p>
        </p:txBody>
      </p:sp>
      <p:sp>
        <p:nvSpPr>
          <p:cNvPr id="203" name="Shape 203"/>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t/>
            </a:r>
            <a:endParaRPr/>
          </a:p>
        </p:txBody>
      </p:sp>
      <p:sp>
        <p:nvSpPr>
          <p:cNvPr id="204" name="Shape 204"/>
          <p:cNvSpPr txBox="1"/>
          <p:nvPr/>
        </p:nvSpPr>
        <p:spPr>
          <a:xfrm>
            <a:off x="197075" y="2496200"/>
            <a:ext cx="1438499" cy="8670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205" name="Shape 205"/>
          <p:cNvPicPr preferRelativeResize="0"/>
          <p:nvPr/>
        </p:nvPicPr>
        <p:blipFill>
          <a:blip r:embed="rId3">
            <a:alphaModFix/>
          </a:blip>
          <a:stretch>
            <a:fillRect/>
          </a:stretch>
        </p:blipFill>
        <p:spPr>
          <a:xfrm>
            <a:off x="1767200" y="967924"/>
            <a:ext cx="5609601" cy="41755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a:t>Leaderboard Page</a:t>
            </a:r>
          </a:p>
        </p:txBody>
      </p:sp>
      <p:sp>
        <p:nvSpPr>
          <p:cNvPr id="211" name="Shape 211"/>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t/>
            </a:r>
            <a:endParaRPr/>
          </a:p>
        </p:txBody>
      </p:sp>
      <p:sp>
        <p:nvSpPr>
          <p:cNvPr id="212" name="Shape 212"/>
          <p:cNvSpPr txBox="1"/>
          <p:nvPr/>
        </p:nvSpPr>
        <p:spPr>
          <a:xfrm>
            <a:off x="197075" y="2496200"/>
            <a:ext cx="1438499" cy="8670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213" name="Shape 213"/>
          <p:cNvPicPr preferRelativeResize="0"/>
          <p:nvPr/>
        </p:nvPicPr>
        <p:blipFill>
          <a:blip r:embed="rId3">
            <a:alphaModFix/>
          </a:blip>
          <a:stretch>
            <a:fillRect/>
          </a:stretch>
        </p:blipFill>
        <p:spPr>
          <a:xfrm>
            <a:off x="1800696" y="1017799"/>
            <a:ext cx="5542603" cy="41256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a:t>Profile Page</a:t>
            </a:r>
          </a:p>
        </p:txBody>
      </p:sp>
      <p:sp>
        <p:nvSpPr>
          <p:cNvPr id="219" name="Shape 219"/>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t/>
            </a:r>
            <a:endParaRPr/>
          </a:p>
        </p:txBody>
      </p:sp>
      <p:sp>
        <p:nvSpPr>
          <p:cNvPr id="220" name="Shape 220"/>
          <p:cNvSpPr txBox="1"/>
          <p:nvPr/>
        </p:nvSpPr>
        <p:spPr>
          <a:xfrm>
            <a:off x="197075" y="2496200"/>
            <a:ext cx="1438499" cy="8670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221" name="Shape 221"/>
          <p:cNvPicPr preferRelativeResize="0"/>
          <p:nvPr/>
        </p:nvPicPr>
        <p:blipFill>
          <a:blip r:embed="rId3">
            <a:alphaModFix/>
          </a:blip>
          <a:stretch>
            <a:fillRect/>
          </a:stretch>
        </p:blipFill>
        <p:spPr>
          <a:xfrm>
            <a:off x="1943155" y="1017799"/>
            <a:ext cx="5257694" cy="39136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Leaderboard Page (logged in)</a:t>
            </a:r>
          </a:p>
        </p:txBody>
      </p:sp>
      <p:sp>
        <p:nvSpPr>
          <p:cNvPr id="227" name="Shape 227"/>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228" name="Shape 228"/>
          <p:cNvPicPr preferRelativeResize="0"/>
          <p:nvPr/>
        </p:nvPicPr>
        <p:blipFill>
          <a:blip r:embed="rId3">
            <a:alphaModFix/>
          </a:blip>
          <a:stretch>
            <a:fillRect/>
          </a:stretch>
        </p:blipFill>
        <p:spPr>
          <a:xfrm>
            <a:off x="1800696" y="1017799"/>
            <a:ext cx="5542603" cy="41256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What is TREC?</a:t>
            </a:r>
          </a:p>
        </p:txBody>
      </p:sp>
      <p:sp>
        <p:nvSpPr>
          <p:cNvPr id="92" name="Shape 92"/>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GB"/>
              <a:t>TREC stands for Text REtrieval Conference. Hosted by NIST (National Institute of Standards and Technology), based in Maryland, USA.</a:t>
            </a:r>
          </a:p>
          <a:p>
            <a:pPr indent="-228600" lvl="0" marL="457200" rtl="0">
              <a:spcBef>
                <a:spcPts val="0"/>
              </a:spcBef>
            </a:pPr>
            <a:r>
              <a:rPr lang="en-GB"/>
              <a:t>Ongoing series of workshops focused on information retrieval.</a:t>
            </a:r>
          </a:p>
          <a:p>
            <a:pPr indent="-228600" lvl="0" marL="457200" rtl="0">
              <a:spcBef>
                <a:spcPts val="0"/>
              </a:spcBef>
            </a:pPr>
            <a:r>
              <a:rPr lang="en-GB"/>
              <a:t>Purpose is to evaluate different text retrieval methodologies.</a:t>
            </a:r>
          </a:p>
          <a:p>
            <a:pPr lvl="0" rtl="0">
              <a:spcBef>
                <a:spcPts val="0"/>
              </a:spcBef>
              <a:buNone/>
            </a:pPr>
            <a:r>
              <a:t/>
            </a:r>
            <a:endParaRPr/>
          </a:p>
          <a:p>
            <a:pPr lvl="0" rtl="0">
              <a:spcBef>
                <a:spcPts val="0"/>
              </a:spcBef>
              <a:buNone/>
            </a:pPr>
            <a:r>
              <a:t/>
            </a:r>
            <a:endParaRPr/>
          </a:p>
          <a:p>
            <a:pPr lvl="0" rtl="0">
              <a:spcBef>
                <a:spcPts val="0"/>
              </a:spcBef>
              <a:buNone/>
            </a:pPr>
            <a:r>
              <a:t/>
            </a:r>
            <a:endParaRPr/>
          </a:p>
          <a:p>
            <a:pPr indent="457200" lvl="0" marL="2286000">
              <a:spcBef>
                <a:spcPts val="0"/>
              </a:spcBef>
              <a:buNone/>
            </a:pPr>
            <a:r>
              <a:rPr lang="en-GB" sz="600"/>
              <a:t>http://www.nist.gov/ctl/images/NIST-Boulder_5.jpg</a:t>
            </a:r>
          </a:p>
        </p:txBody>
      </p:sp>
      <p:pic>
        <p:nvPicPr>
          <p:cNvPr id="93" name="Shape 93"/>
          <p:cNvPicPr preferRelativeResize="0"/>
          <p:nvPr/>
        </p:nvPicPr>
        <p:blipFill>
          <a:blip r:embed="rId3">
            <a:alphaModFix/>
          </a:blip>
          <a:stretch>
            <a:fillRect/>
          </a:stretch>
        </p:blipFill>
        <p:spPr>
          <a:xfrm>
            <a:off x="2680150" y="2843899"/>
            <a:ext cx="2458075" cy="1397025"/>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Track Selector</a:t>
            </a:r>
          </a:p>
        </p:txBody>
      </p:sp>
      <p:sp>
        <p:nvSpPr>
          <p:cNvPr id="234" name="Shape 234"/>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235" name="Shape 235"/>
          <p:cNvPicPr preferRelativeResize="0"/>
          <p:nvPr/>
        </p:nvPicPr>
        <p:blipFill>
          <a:blip r:embed="rId3">
            <a:alphaModFix/>
          </a:blip>
          <a:stretch>
            <a:fillRect/>
          </a:stretch>
        </p:blipFill>
        <p:spPr>
          <a:xfrm>
            <a:off x="1819750" y="1017799"/>
            <a:ext cx="5504500" cy="409732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Feedback Page</a:t>
            </a:r>
          </a:p>
        </p:txBody>
      </p:sp>
      <p:sp>
        <p:nvSpPr>
          <p:cNvPr id="241" name="Shape 241"/>
          <p:cNvSpPr txBox="1"/>
          <p:nvPr>
            <p:ph idx="1" type="body"/>
          </p:nvPr>
        </p:nvSpPr>
        <p:spPr>
          <a:xfrm>
            <a:off x="311700" y="1229875"/>
            <a:ext cx="8520599" cy="3339000"/>
          </a:xfrm>
          <a:prstGeom prst="rect">
            <a:avLst/>
          </a:prstGeom>
        </p:spPr>
        <p:txBody>
          <a:bodyPr anchorCtr="0" anchor="t" bIns="91425" lIns="91425" rIns="91425" tIns="91425">
            <a:noAutofit/>
          </a:bodyPr>
          <a:lstStyle/>
          <a:p>
            <a:pPr lvl="0">
              <a:spcBef>
                <a:spcPts val="0"/>
              </a:spcBef>
              <a:buNone/>
            </a:pPr>
            <a:r>
              <a:t/>
            </a:r>
            <a:endParaRPr/>
          </a:p>
        </p:txBody>
      </p:sp>
      <p:pic>
        <p:nvPicPr>
          <p:cNvPr id="242" name="Shape 242"/>
          <p:cNvPicPr preferRelativeResize="0"/>
          <p:nvPr/>
        </p:nvPicPr>
        <p:blipFill>
          <a:blip r:embed="rId3">
            <a:alphaModFix/>
          </a:blip>
          <a:stretch>
            <a:fillRect/>
          </a:stretch>
        </p:blipFill>
        <p:spPr>
          <a:xfrm>
            <a:off x="1800696" y="1017799"/>
            <a:ext cx="5542603" cy="41256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272300" y="1913125"/>
            <a:ext cx="8520599" cy="607800"/>
          </a:xfrm>
          <a:prstGeom prst="rect">
            <a:avLst/>
          </a:prstGeom>
        </p:spPr>
        <p:txBody>
          <a:bodyPr anchorCtr="0" anchor="t" bIns="91425" lIns="91425" rIns="91425" tIns="91425">
            <a:noAutofit/>
          </a:bodyPr>
          <a:lstStyle/>
          <a:p>
            <a:pPr lvl="0">
              <a:spcBef>
                <a:spcPts val="0"/>
              </a:spcBef>
              <a:buNone/>
            </a:pPr>
            <a:r>
              <a:rPr lang="en-GB" sz="7200"/>
              <a:t>Thanks for listening!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More about TREC...</a:t>
            </a:r>
          </a:p>
        </p:txBody>
      </p:sp>
      <p:sp>
        <p:nvSpPr>
          <p:cNvPr id="99" name="Shape 99"/>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GB"/>
              <a:t>During a TREC workshop, several different research areas are examined, called </a:t>
            </a:r>
            <a:r>
              <a:rPr b="1" lang="en-GB"/>
              <a:t>tracks.</a:t>
            </a:r>
          </a:p>
          <a:p>
            <a:pPr indent="-228600" lvl="0" marL="457200" rtl="0">
              <a:spcBef>
                <a:spcPts val="0"/>
              </a:spcBef>
            </a:pPr>
            <a:r>
              <a:rPr lang="en-GB"/>
              <a:t>Examples of tracks:</a:t>
            </a:r>
          </a:p>
          <a:p>
            <a:pPr indent="-228600" lvl="1" marL="914400" rtl="0">
              <a:spcBef>
                <a:spcPts val="0"/>
              </a:spcBef>
              <a:buClr>
                <a:srgbClr val="434343"/>
              </a:buClr>
            </a:pPr>
            <a:r>
              <a:rPr lang="en-GB">
                <a:solidFill>
                  <a:srgbClr val="434343"/>
                </a:solidFill>
              </a:rPr>
              <a:t>Web track - to explore information seeking behaviors common in general web search.</a:t>
            </a:r>
          </a:p>
          <a:p>
            <a:pPr indent="-228600" lvl="1" marL="914400" rtl="0">
              <a:spcBef>
                <a:spcPts val="0"/>
              </a:spcBef>
              <a:buClr>
                <a:srgbClr val="434343"/>
              </a:buClr>
            </a:pPr>
            <a:r>
              <a:rPr lang="en-GB">
                <a:solidFill>
                  <a:srgbClr val="434343"/>
                </a:solidFill>
              </a:rPr>
              <a:t>Legal track - to develop search technology that meets the needs of lawyers to engage in effective discovery in digital document collections.</a:t>
            </a:r>
          </a:p>
          <a:p>
            <a:pPr indent="-228600" lvl="1" marL="914400" rtl="0">
              <a:spcBef>
                <a:spcPts val="0"/>
              </a:spcBef>
              <a:buClr>
                <a:srgbClr val="434343"/>
              </a:buClr>
            </a:pPr>
            <a:r>
              <a:rPr lang="en-GB">
                <a:solidFill>
                  <a:srgbClr val="434343"/>
                </a:solidFill>
              </a:rPr>
              <a:t>Chemical track - to develop and evaluate technology for large scale search in chemistry-related documents, including academic papers and patents, to better meet the needs of professional searchers, and specifically patent searchers and chemists.</a:t>
            </a:r>
          </a:p>
          <a:p>
            <a:pPr indent="-228600" lvl="1" marL="914400">
              <a:spcBef>
                <a:spcPts val="0"/>
              </a:spcBef>
              <a:buClr>
                <a:srgbClr val="434343"/>
              </a:buClr>
            </a:pPr>
            <a:r>
              <a:rPr lang="en-GB">
                <a:solidFill>
                  <a:srgbClr val="434343"/>
                </a:solidFill>
              </a:rPr>
              <a:t>Spam track - to provide a standard evaluation of current and proposed spam filtering approaches.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Application Briefing</a:t>
            </a:r>
          </a:p>
        </p:txBody>
      </p:sp>
      <p:sp>
        <p:nvSpPr>
          <p:cNvPr id="105" name="Shape 105"/>
          <p:cNvSpPr txBox="1"/>
          <p:nvPr>
            <p:ph idx="1" type="body"/>
          </p:nvPr>
        </p:nvSpPr>
        <p:spPr>
          <a:xfrm>
            <a:off x="311700" y="1199225"/>
            <a:ext cx="8520599" cy="3369600"/>
          </a:xfrm>
          <a:prstGeom prst="rect">
            <a:avLst/>
          </a:prstGeom>
        </p:spPr>
        <p:txBody>
          <a:bodyPr anchorCtr="0" anchor="t" bIns="91425" lIns="91425" rIns="91425" tIns="91425">
            <a:noAutofit/>
          </a:bodyPr>
          <a:lstStyle/>
          <a:p>
            <a:pPr lvl="0" rtl="0">
              <a:spcBef>
                <a:spcPts val="0"/>
              </a:spcBef>
              <a:spcAft>
                <a:spcPts val="0"/>
              </a:spcAft>
              <a:buNone/>
            </a:pPr>
            <a:r>
              <a:rPr lang="en-GB">
                <a:solidFill>
                  <a:srgbClr val="333333"/>
                </a:solidFill>
                <a:highlight>
                  <a:srgbClr val="FFFFFF"/>
                </a:highlight>
              </a:rPr>
              <a:t>The purpose of this application is to provide a tool that lets researchers evaluate how good their search system is and how it compares to other systems (already submitted). Casual users can also use the application to view leaderboards.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User Persona 1 : Fred</a:t>
            </a:r>
          </a:p>
        </p:txBody>
      </p:sp>
      <p:sp>
        <p:nvSpPr>
          <p:cNvPr id="111" name="Shape 111"/>
          <p:cNvSpPr txBox="1"/>
          <p:nvPr>
            <p:ph idx="1" type="body"/>
          </p:nvPr>
        </p:nvSpPr>
        <p:spPr>
          <a:xfrm>
            <a:off x="1648925" y="1017800"/>
            <a:ext cx="7183500" cy="3732299"/>
          </a:xfrm>
          <a:prstGeom prst="rect">
            <a:avLst/>
          </a:prstGeom>
        </p:spPr>
        <p:txBody>
          <a:bodyPr anchorCtr="0" anchor="t" bIns="91425" lIns="91425" rIns="91425" tIns="91425">
            <a:noAutofit/>
          </a:bodyPr>
          <a:lstStyle/>
          <a:p>
            <a:pPr lvl="0" rtl="0">
              <a:lnSpc>
                <a:spcPct val="115000"/>
              </a:lnSpc>
              <a:spcBef>
                <a:spcPts val="0"/>
              </a:spcBef>
              <a:buNone/>
            </a:pPr>
            <a:r>
              <a:rPr lang="en-GB" sz="1300"/>
              <a:t>Fred is a 63 year old computer science lecturer concerned with information retrieval. He’s looking for a streamlined way to test new search algorithms he has been working on. Currently he uses the Text Retrieval Conference’s stand alone C program </a:t>
            </a:r>
            <a:r>
              <a:rPr i="1" lang="en-GB" sz="1300"/>
              <a:t>trec_eval,</a:t>
            </a:r>
            <a:r>
              <a:rPr lang="en-GB" sz="1300"/>
              <a:t> the program provides very detailed output about his algorithm's performance but the formatting is poor, there is no way to easily share the results with other researchers, nor to track improvements or regressions in the algorithm’s performance as he tweaks it. The </a:t>
            </a:r>
            <a:r>
              <a:rPr i="1" lang="en-GB" sz="1300"/>
              <a:t>trec_eval</a:t>
            </a:r>
            <a:r>
              <a:rPr lang="en-GB" sz="1300"/>
              <a:t> program also requires that the user built it from source which requires knowledge of the </a:t>
            </a:r>
            <a:r>
              <a:rPr i="1" lang="en-GB" sz="1300"/>
              <a:t>make</a:t>
            </a:r>
            <a:r>
              <a:rPr lang="en-GB" sz="1300"/>
              <a:t> program. This is not a problem for Fred as he has many years experience with C and </a:t>
            </a:r>
            <a:r>
              <a:rPr i="1" lang="en-GB" sz="1300"/>
              <a:t>make</a:t>
            </a:r>
            <a:r>
              <a:rPr lang="en-GB" sz="1300"/>
              <a:t> but he worries it may be a barrier to other less experienced researchers. For fun Fred and a fellow researcher have made a league table of whose algorithm is currently best performing over a selected TREC track, the league is cumbersome to maintain even for two participants. On a more serious note Fred thinks that a bit of competition is a good thing, and as such should a more extensive league, which is more professional maintained it could cause search algorithm efficiency to increase at an accelerated rate. </a:t>
            </a:r>
          </a:p>
        </p:txBody>
      </p:sp>
      <p:pic>
        <p:nvPicPr>
          <p:cNvPr id="112" name="Shape 112"/>
          <p:cNvPicPr preferRelativeResize="0"/>
          <p:nvPr/>
        </p:nvPicPr>
        <p:blipFill rotWithShape="1">
          <a:blip r:embed="rId3">
            <a:alphaModFix/>
          </a:blip>
          <a:srcRect b="35500" l="18098" r="39066" t="0"/>
          <a:stretch/>
        </p:blipFill>
        <p:spPr>
          <a:xfrm>
            <a:off x="177999" y="1158912"/>
            <a:ext cx="1405325" cy="14979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User Persona 2 : Melvin </a:t>
            </a:r>
          </a:p>
        </p:txBody>
      </p:sp>
      <p:sp>
        <p:nvSpPr>
          <p:cNvPr id="118" name="Shape 118"/>
          <p:cNvSpPr txBox="1"/>
          <p:nvPr>
            <p:ph idx="1" type="body"/>
          </p:nvPr>
        </p:nvSpPr>
        <p:spPr>
          <a:xfrm>
            <a:off x="1736775" y="1062875"/>
            <a:ext cx="7095299" cy="3506099"/>
          </a:xfrm>
          <a:prstGeom prst="rect">
            <a:avLst/>
          </a:prstGeom>
        </p:spPr>
        <p:txBody>
          <a:bodyPr anchorCtr="0" anchor="t" bIns="91425" lIns="91425" rIns="91425" tIns="91425">
            <a:noAutofit/>
          </a:bodyPr>
          <a:lstStyle/>
          <a:p>
            <a:pPr lvl="0">
              <a:spcBef>
                <a:spcPts val="0"/>
              </a:spcBef>
              <a:buNone/>
            </a:pPr>
            <a:r>
              <a:rPr lang="en-GB"/>
              <a:t>Melvin is a 21 year old, 2nd year computer science student, who is interested in search algorithms. Melvin has a good knowledge of algorithms performance and knows the basic theory of text retrieval. While Melvin likes the theory of information retrieval, he feels much of the theory he has learned is outdated and he wonders what researchers are working on right now, which researchers are leading the field and how their work preforms. He would like to see the results presented as a league table, on one central website which is easily sortable and filterable, and doesn’t require any sign up process.  </a:t>
            </a:r>
          </a:p>
        </p:txBody>
      </p:sp>
      <p:pic>
        <p:nvPicPr>
          <p:cNvPr id="119" name="Shape 119"/>
          <p:cNvPicPr preferRelativeResize="0"/>
          <p:nvPr/>
        </p:nvPicPr>
        <p:blipFill rotWithShape="1">
          <a:blip r:embed="rId3">
            <a:alphaModFix/>
          </a:blip>
          <a:srcRect b="0" l="18154" r="16754" t="0"/>
          <a:stretch/>
        </p:blipFill>
        <p:spPr>
          <a:xfrm>
            <a:off x="170500" y="1229875"/>
            <a:ext cx="1566274" cy="14557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0" y="0"/>
            <a:ext cx="8520599" cy="607800"/>
          </a:xfrm>
          <a:prstGeom prst="rect">
            <a:avLst/>
          </a:prstGeom>
        </p:spPr>
        <p:txBody>
          <a:bodyPr anchorCtr="0" anchor="t" bIns="91425" lIns="91425" rIns="91425" tIns="91425">
            <a:noAutofit/>
          </a:bodyPr>
          <a:lstStyle/>
          <a:p>
            <a:pPr lvl="0">
              <a:spcBef>
                <a:spcPts val="0"/>
              </a:spcBef>
              <a:buNone/>
            </a:pPr>
            <a:r>
              <a:rPr lang="en-GB"/>
              <a:t>Specifications</a:t>
            </a:r>
          </a:p>
        </p:txBody>
      </p:sp>
      <p:sp>
        <p:nvSpPr>
          <p:cNvPr id="125" name="Shape 125"/>
          <p:cNvSpPr txBox="1"/>
          <p:nvPr>
            <p:ph idx="1" type="body"/>
          </p:nvPr>
        </p:nvSpPr>
        <p:spPr>
          <a:xfrm>
            <a:off x="311700" y="607800"/>
            <a:ext cx="8520599" cy="4535699"/>
          </a:xfrm>
          <a:prstGeom prst="rect">
            <a:avLst/>
          </a:prstGeom>
        </p:spPr>
        <p:txBody>
          <a:bodyPr anchorCtr="0" anchor="t" bIns="91425" lIns="91425" rIns="91425" tIns="91425">
            <a:noAutofit/>
          </a:bodyPr>
          <a:lstStyle/>
          <a:p>
            <a:pPr indent="-228600" lvl="0" marL="457200" rtl="0">
              <a:spcBef>
                <a:spcPts val="0"/>
              </a:spcBef>
              <a:buAutoNum type="arabicPeriod"/>
            </a:pPr>
            <a:r>
              <a:rPr lang="en-GB"/>
              <a:t>Users must be able to create an account and log in </a:t>
            </a:r>
          </a:p>
          <a:p>
            <a:pPr indent="-228600" lvl="0" marL="457200" rtl="0">
              <a:spcBef>
                <a:spcPts val="0"/>
              </a:spcBef>
              <a:buAutoNum type="arabicPeriod"/>
            </a:pPr>
            <a:r>
              <a:rPr lang="en-GB"/>
              <a:t>Each user’s profile includes: description, website URL, profile picture and a list of their results</a:t>
            </a:r>
          </a:p>
          <a:p>
            <a:pPr indent="-228600" lvl="0" marL="457200" rtl="0">
              <a:spcBef>
                <a:spcPts val="0"/>
              </a:spcBef>
              <a:buAutoNum type="arabicPeriod"/>
            </a:pPr>
            <a:r>
              <a:rPr lang="en-GB"/>
              <a:t>After selecting a track and a task registered users should be able to upload outputs from their search algorithms</a:t>
            </a:r>
          </a:p>
          <a:p>
            <a:pPr indent="-228600" lvl="0" marL="457200" rtl="0">
              <a:spcBef>
                <a:spcPts val="0"/>
              </a:spcBef>
              <a:buAutoNum type="arabicPeriod"/>
            </a:pPr>
            <a:r>
              <a:rPr lang="en-GB"/>
              <a:t>Application then runs trec_eval program against uploaded results</a:t>
            </a:r>
          </a:p>
          <a:p>
            <a:pPr indent="-228600" lvl="1" marL="914400" rtl="0">
              <a:spcBef>
                <a:spcPts val="0"/>
              </a:spcBef>
              <a:buAutoNum type="alphaLcPeriod"/>
            </a:pPr>
            <a:r>
              <a:rPr lang="en-GB"/>
              <a:t>Picks map (mean average precision), p10, p20 values out of trec_eval output</a:t>
            </a:r>
          </a:p>
          <a:p>
            <a:pPr indent="-228600" lvl="1" marL="914400" rtl="0">
              <a:spcBef>
                <a:spcPts val="0"/>
              </a:spcBef>
              <a:buAutoNum type="alphaLcPeriod"/>
            </a:pPr>
            <a:r>
              <a:rPr lang="en-GB"/>
              <a:t>Stores values in the database along with researcher I.D. </a:t>
            </a:r>
          </a:p>
          <a:p>
            <a:pPr indent="-228600" lvl="1" marL="914400" rtl="0">
              <a:spcBef>
                <a:spcPts val="0"/>
              </a:spcBef>
              <a:buAutoNum type="alphaLcPeriod"/>
            </a:pPr>
            <a:r>
              <a:rPr lang="en-GB"/>
              <a:t>Those values are then shown to the user together with current rank and a detailed comparison to other results for the same task</a:t>
            </a:r>
          </a:p>
          <a:p>
            <a:pPr indent="-228600" lvl="0" marL="457200" rtl="0">
              <a:spcBef>
                <a:spcPts val="0"/>
              </a:spcBef>
              <a:buAutoNum type="arabicPeriod"/>
            </a:pPr>
            <a:r>
              <a:rPr lang="en-GB"/>
              <a:t>Users can view leaderboards without logging in (accessed by selecting a track and a task)</a:t>
            </a:r>
          </a:p>
          <a:p>
            <a:pPr indent="-228600" lvl="1" marL="914400" rtl="0">
              <a:spcBef>
                <a:spcPts val="0"/>
              </a:spcBef>
              <a:buAutoNum type="alphaLcPeriod"/>
            </a:pPr>
            <a:r>
              <a:rPr lang="en-GB"/>
              <a:t>Leaderboards can be filtered/sorted by researcher, map, p10 or p20 values</a:t>
            </a:r>
          </a:p>
          <a:p>
            <a:pPr indent="-228600" lvl="0" marL="457200" rtl="0">
              <a:spcBef>
                <a:spcPts val="0"/>
              </a:spcBef>
              <a:buAutoNum type="arabicPeriod"/>
            </a:pPr>
            <a:r>
              <a:rPr lang="en-GB"/>
              <a:t>Admin should be able to create new tracks and tasks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06875"/>
            <a:ext cx="8520599" cy="607800"/>
          </a:xfrm>
          <a:prstGeom prst="rect">
            <a:avLst/>
          </a:prstGeom>
        </p:spPr>
        <p:txBody>
          <a:bodyPr anchorCtr="0" anchor="t" bIns="91425" lIns="91425" rIns="91425" tIns="91425">
            <a:noAutofit/>
          </a:bodyPr>
          <a:lstStyle/>
          <a:p>
            <a:pPr lvl="0">
              <a:spcBef>
                <a:spcPts val="0"/>
              </a:spcBef>
              <a:buNone/>
            </a:pPr>
            <a:r>
              <a:rPr lang="en-GB"/>
              <a:t>High Level System Architecture </a:t>
            </a:r>
          </a:p>
        </p:txBody>
      </p:sp>
      <p:sp>
        <p:nvSpPr>
          <p:cNvPr id="131" name="Shape 131"/>
          <p:cNvSpPr txBox="1"/>
          <p:nvPr>
            <p:ph idx="1" type="body"/>
          </p:nvPr>
        </p:nvSpPr>
        <p:spPr>
          <a:xfrm>
            <a:off x="311700" y="3013775"/>
            <a:ext cx="8520599" cy="1602900"/>
          </a:xfrm>
          <a:prstGeom prst="rect">
            <a:avLst/>
          </a:prstGeom>
        </p:spPr>
        <p:txBody>
          <a:bodyPr anchorCtr="0" anchor="t" bIns="91425" lIns="91425" rIns="91425" tIns="91425">
            <a:noAutofit/>
          </a:bodyPr>
          <a:lstStyle/>
          <a:p>
            <a:pPr lvl="0">
              <a:spcBef>
                <a:spcPts val="0"/>
              </a:spcBef>
              <a:buNone/>
            </a:pPr>
            <a:r>
              <a:rPr lang="en-GB"/>
              <a:t>The TREC evaluator will only be accessible through a web browser. The Django middleware will interface with the trec_eval program and the database in order to generate sortable/filterable leaderboards and to evaluate and store the results of researchers’ search algorithms.</a:t>
            </a:r>
          </a:p>
        </p:txBody>
      </p:sp>
      <p:sp>
        <p:nvSpPr>
          <p:cNvPr id="132" name="Shape 132"/>
          <p:cNvSpPr/>
          <p:nvPr/>
        </p:nvSpPr>
        <p:spPr>
          <a:xfrm>
            <a:off x="4450500" y="1380200"/>
            <a:ext cx="1228799" cy="6095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Middleware</a:t>
            </a:r>
          </a:p>
        </p:txBody>
      </p:sp>
      <p:sp>
        <p:nvSpPr>
          <p:cNvPr id="133" name="Shape 133"/>
          <p:cNvSpPr/>
          <p:nvPr/>
        </p:nvSpPr>
        <p:spPr>
          <a:xfrm>
            <a:off x="2707425" y="1337375"/>
            <a:ext cx="1047899" cy="652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Web browser</a:t>
            </a:r>
          </a:p>
        </p:txBody>
      </p:sp>
      <p:sp>
        <p:nvSpPr>
          <p:cNvPr id="134" name="Shape 134"/>
          <p:cNvSpPr/>
          <p:nvPr/>
        </p:nvSpPr>
        <p:spPr>
          <a:xfrm>
            <a:off x="1288200" y="1242125"/>
            <a:ext cx="866699" cy="914400"/>
          </a:xfrm>
          <a:prstGeom prst="smileyFace">
            <a:avLst>
              <a:gd fmla="val 4653"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1459650" y="2204150"/>
            <a:ext cx="780900" cy="304799"/>
          </a:xfrm>
          <a:prstGeom prst="rect">
            <a:avLst/>
          </a:prstGeom>
          <a:noFill/>
          <a:ln>
            <a:noFill/>
          </a:ln>
        </p:spPr>
        <p:txBody>
          <a:bodyPr anchorCtr="0" anchor="t" bIns="91425" lIns="91425" rIns="91425" tIns="91425">
            <a:noAutofit/>
          </a:bodyPr>
          <a:lstStyle/>
          <a:p>
            <a:pPr lvl="0" algn="l">
              <a:spcBef>
                <a:spcPts val="0"/>
              </a:spcBef>
              <a:buNone/>
            </a:pPr>
            <a:r>
              <a:rPr lang="en-GB"/>
              <a:t>User</a:t>
            </a:r>
          </a:p>
        </p:txBody>
      </p:sp>
      <p:cxnSp>
        <p:nvCxnSpPr>
          <p:cNvPr id="136" name="Shape 136"/>
          <p:cNvCxnSpPr>
            <a:stCxn id="134" idx="6"/>
            <a:endCxn id="133" idx="1"/>
          </p:cNvCxnSpPr>
          <p:nvPr/>
        </p:nvCxnSpPr>
        <p:spPr>
          <a:xfrm flipH="1" rot="10800000">
            <a:off x="2154899" y="1663625"/>
            <a:ext cx="552600" cy="35700"/>
          </a:xfrm>
          <a:prstGeom prst="straightConnector1">
            <a:avLst/>
          </a:prstGeom>
          <a:noFill/>
          <a:ln cap="flat" cmpd="sng" w="9525">
            <a:solidFill>
              <a:srgbClr val="000000"/>
            </a:solidFill>
            <a:prstDash val="solid"/>
            <a:round/>
            <a:headEnd len="lg" w="lg" type="none"/>
            <a:tailEnd len="lg" w="lg" type="triangle"/>
          </a:ln>
        </p:spPr>
      </p:cxnSp>
      <p:cxnSp>
        <p:nvCxnSpPr>
          <p:cNvPr id="137" name="Shape 137"/>
          <p:cNvCxnSpPr>
            <a:stCxn id="133" idx="3"/>
            <a:endCxn id="132" idx="1"/>
          </p:cNvCxnSpPr>
          <p:nvPr/>
        </p:nvCxnSpPr>
        <p:spPr>
          <a:xfrm>
            <a:off x="3755324" y="1663625"/>
            <a:ext cx="695100" cy="21300"/>
          </a:xfrm>
          <a:prstGeom prst="straightConnector1">
            <a:avLst/>
          </a:prstGeom>
          <a:noFill/>
          <a:ln cap="flat" cmpd="sng" w="9525">
            <a:solidFill>
              <a:srgbClr val="000000"/>
            </a:solidFill>
            <a:prstDash val="solid"/>
            <a:round/>
            <a:headEnd len="lg" w="lg" type="none"/>
            <a:tailEnd len="lg" w="lg" type="triangle"/>
          </a:ln>
        </p:spPr>
      </p:cxnSp>
      <p:cxnSp>
        <p:nvCxnSpPr>
          <p:cNvPr id="138" name="Shape 138"/>
          <p:cNvCxnSpPr>
            <a:stCxn id="132" idx="3"/>
            <a:endCxn id="139" idx="1"/>
          </p:cNvCxnSpPr>
          <p:nvPr/>
        </p:nvCxnSpPr>
        <p:spPr>
          <a:xfrm>
            <a:off x="5679299" y="1684999"/>
            <a:ext cx="771300" cy="876900"/>
          </a:xfrm>
          <a:prstGeom prst="straightConnector1">
            <a:avLst/>
          </a:prstGeom>
          <a:noFill/>
          <a:ln cap="flat" cmpd="sng" w="9525">
            <a:solidFill>
              <a:srgbClr val="000000"/>
            </a:solidFill>
            <a:prstDash val="solid"/>
            <a:round/>
            <a:headEnd len="lg" w="lg" type="none"/>
            <a:tailEnd len="lg" w="lg" type="triangle"/>
          </a:ln>
        </p:spPr>
      </p:cxnSp>
      <p:cxnSp>
        <p:nvCxnSpPr>
          <p:cNvPr id="140" name="Shape 140"/>
          <p:cNvCxnSpPr>
            <a:stCxn id="139" idx="1"/>
            <a:endCxn id="132" idx="3"/>
          </p:cNvCxnSpPr>
          <p:nvPr/>
        </p:nvCxnSpPr>
        <p:spPr>
          <a:xfrm rot="10800000">
            <a:off x="5679300" y="1685074"/>
            <a:ext cx="771300" cy="876900"/>
          </a:xfrm>
          <a:prstGeom prst="straightConnector1">
            <a:avLst/>
          </a:prstGeom>
          <a:noFill/>
          <a:ln cap="flat" cmpd="sng" w="9525">
            <a:solidFill>
              <a:srgbClr val="000000"/>
            </a:solidFill>
            <a:prstDash val="solid"/>
            <a:round/>
            <a:headEnd len="lg" w="lg" type="none"/>
            <a:tailEnd len="lg" w="lg" type="triangle"/>
          </a:ln>
        </p:spPr>
      </p:cxnSp>
      <p:cxnSp>
        <p:nvCxnSpPr>
          <p:cNvPr id="141" name="Shape 141"/>
          <p:cNvCxnSpPr>
            <a:stCxn id="132" idx="1"/>
            <a:endCxn id="133" idx="3"/>
          </p:cNvCxnSpPr>
          <p:nvPr/>
        </p:nvCxnSpPr>
        <p:spPr>
          <a:xfrm rot="10800000">
            <a:off x="3755400" y="1663699"/>
            <a:ext cx="695100" cy="21300"/>
          </a:xfrm>
          <a:prstGeom prst="straightConnector1">
            <a:avLst/>
          </a:prstGeom>
          <a:noFill/>
          <a:ln cap="flat" cmpd="sng" w="9525">
            <a:solidFill>
              <a:srgbClr val="000000"/>
            </a:solidFill>
            <a:prstDash val="solid"/>
            <a:round/>
            <a:headEnd len="lg" w="lg" type="none"/>
            <a:tailEnd len="lg" w="lg" type="triangle"/>
          </a:ln>
        </p:spPr>
      </p:cxnSp>
      <p:cxnSp>
        <p:nvCxnSpPr>
          <p:cNvPr id="142" name="Shape 142"/>
          <p:cNvCxnSpPr>
            <a:stCxn id="133" idx="1"/>
            <a:endCxn id="134" idx="6"/>
          </p:cNvCxnSpPr>
          <p:nvPr/>
        </p:nvCxnSpPr>
        <p:spPr>
          <a:xfrm flipH="1">
            <a:off x="2154825" y="1663625"/>
            <a:ext cx="552600" cy="35700"/>
          </a:xfrm>
          <a:prstGeom prst="straightConnector1">
            <a:avLst/>
          </a:prstGeom>
          <a:noFill/>
          <a:ln cap="flat" cmpd="sng" w="9525">
            <a:solidFill>
              <a:srgbClr val="000000"/>
            </a:solidFill>
            <a:prstDash val="solid"/>
            <a:round/>
            <a:headEnd len="lg" w="lg" type="none"/>
            <a:tailEnd len="lg" w="lg" type="triangle"/>
          </a:ln>
        </p:spPr>
      </p:cxnSp>
      <p:sp>
        <p:nvSpPr>
          <p:cNvPr id="139" name="Shape 139"/>
          <p:cNvSpPr/>
          <p:nvPr/>
        </p:nvSpPr>
        <p:spPr>
          <a:xfrm>
            <a:off x="6450600" y="2242925"/>
            <a:ext cx="1047899" cy="638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trec_eval</a:t>
            </a:r>
          </a:p>
        </p:txBody>
      </p:sp>
      <p:sp>
        <p:nvSpPr>
          <p:cNvPr id="143" name="Shape 143"/>
          <p:cNvSpPr/>
          <p:nvPr/>
        </p:nvSpPr>
        <p:spPr>
          <a:xfrm>
            <a:off x="6450600" y="1288473"/>
            <a:ext cx="1047900" cy="821700"/>
          </a:xfrm>
          <a:prstGeom prst="flowChartMagneticDisk">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Database</a:t>
            </a:r>
          </a:p>
        </p:txBody>
      </p:sp>
      <p:cxnSp>
        <p:nvCxnSpPr>
          <p:cNvPr id="144" name="Shape 144"/>
          <p:cNvCxnSpPr>
            <a:stCxn id="132" idx="3"/>
            <a:endCxn id="143" idx="2"/>
          </p:cNvCxnSpPr>
          <p:nvPr/>
        </p:nvCxnSpPr>
        <p:spPr>
          <a:xfrm>
            <a:off x="5679299" y="1684999"/>
            <a:ext cx="771300" cy="14400"/>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a:stCxn id="143" idx="2"/>
            <a:endCxn id="132" idx="3"/>
          </p:cNvCxnSpPr>
          <p:nvPr/>
        </p:nvCxnSpPr>
        <p:spPr>
          <a:xfrm rot="10800000">
            <a:off x="5679300" y="1684923"/>
            <a:ext cx="771300" cy="14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GB"/>
              <a:t>Entity Relationship Diagram</a:t>
            </a:r>
          </a:p>
        </p:txBody>
      </p:sp>
      <p:pic>
        <p:nvPicPr>
          <p:cNvPr id="151" name="Shape 151"/>
          <p:cNvPicPr preferRelativeResize="0"/>
          <p:nvPr/>
        </p:nvPicPr>
        <p:blipFill>
          <a:blip r:embed="rId3">
            <a:alphaModFix/>
          </a:blip>
          <a:stretch>
            <a:fillRect/>
          </a:stretch>
        </p:blipFill>
        <p:spPr>
          <a:xfrm>
            <a:off x="803725" y="1236012"/>
            <a:ext cx="7193475" cy="26714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