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84" r:id="rId3"/>
    <p:sldId id="291" r:id="rId4"/>
    <p:sldId id="285" r:id="rId5"/>
    <p:sldId id="292" r:id="rId6"/>
    <p:sldId id="286" r:id="rId7"/>
    <p:sldId id="287" r:id="rId8"/>
    <p:sldId id="288" r:id="rId9"/>
    <p:sldId id="289" r:id="rId10"/>
    <p:sldId id="29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4"/>
            <p14:sldId id="291"/>
            <p14:sldId id="285"/>
            <p14:sldId id="292"/>
            <p14:sldId id="286"/>
            <p14:sldId id="287"/>
            <p14:sldId id="288"/>
            <p14:sldId id="289"/>
            <p14:sldId id="290"/>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404040"/>
    <a:srgbClr val="D24726"/>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68" d="100"/>
          <a:sy n="68" d="100"/>
        </p:scale>
        <p:origin x="9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7/31/2016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7/31/2016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Water Finder</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fontScale="92500" lnSpcReduction="10000"/>
          </a:bodyPr>
          <a:lstStyle/>
          <a:p>
            <a:pPr marL="0" indent="0">
              <a:buNone/>
            </a:pPr>
            <a:r>
              <a:rPr lang="en-US" sz="2400" dirty="0" smtClean="0">
                <a:solidFill>
                  <a:schemeClr val="bg1"/>
                </a:solidFill>
                <a:latin typeface="+mj-lt"/>
              </a:rPr>
              <a:t>An easier way to find water of all types for your industry</a:t>
            </a:r>
          </a:p>
          <a:p>
            <a:pPr marL="0" indent="0">
              <a:buNone/>
            </a:pPr>
            <a:endParaRPr lang="en-US" sz="2400" dirty="0">
              <a:solidFill>
                <a:schemeClr val="bg1"/>
              </a:solidFill>
              <a:latin typeface="+mj-lt"/>
            </a:endParaRPr>
          </a:p>
          <a:p>
            <a:pPr marL="0" indent="0">
              <a:buNone/>
            </a:pPr>
            <a:r>
              <a:rPr lang="en-US" sz="2400" dirty="0" smtClean="0">
                <a:solidFill>
                  <a:schemeClr val="bg1"/>
                </a:solidFill>
                <a:latin typeface="+mj-lt"/>
              </a:rPr>
              <a:t>Brought to you by </a:t>
            </a:r>
            <a:r>
              <a:rPr lang="en-US" sz="2400" dirty="0" err="1" smtClean="0">
                <a:solidFill>
                  <a:schemeClr val="bg1"/>
                </a:solidFill>
                <a:latin typeface="+mj-lt"/>
              </a:rPr>
              <a:t>VioletPipeDreams</a:t>
            </a:r>
            <a:endParaRPr lang="en-US" sz="2400" dirty="0">
              <a:solidFill>
                <a:schemeClr val="bg1"/>
              </a:solidFill>
              <a:latin typeface="+mj-lt"/>
            </a:endParaRP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41611" y="1431010"/>
            <a:ext cx="11120506" cy="5279279"/>
          </a:xfrm>
        </p:spPr>
        <p:txBody>
          <a:bodyPr>
            <a:normAutofit/>
          </a:bodyPr>
          <a:lstStyle/>
          <a:p>
            <a:r>
              <a:rPr lang="en-AU" sz="1800" dirty="0" smtClean="0"/>
              <a:t>A valuable part of our project was finding limitations of existing data that, if corrected, could improve the value of Water Finder.</a:t>
            </a:r>
          </a:p>
          <a:p>
            <a:pPr lvl="1"/>
            <a:r>
              <a:rPr lang="en-AU" sz="1800" dirty="0" smtClean="0"/>
              <a:t>Water Corporation water balance data for each wastewater treatment plant, possibly with monthly variation.</a:t>
            </a:r>
          </a:p>
          <a:p>
            <a:pPr lvl="1"/>
            <a:r>
              <a:rPr lang="en-AU" sz="1800" dirty="0" smtClean="0"/>
              <a:t>Correcting errors in the </a:t>
            </a:r>
            <a:r>
              <a:rPr lang="en-AU" sz="1800" dirty="0" err="1" smtClean="0"/>
              <a:t>wasterwater</a:t>
            </a:r>
            <a:r>
              <a:rPr lang="en-AU" sz="1800" dirty="0" smtClean="0"/>
              <a:t> treatment plant points dataset where the point isn’t over the plant (e.g. Northam).</a:t>
            </a:r>
          </a:p>
          <a:p>
            <a:pPr lvl="1"/>
            <a:r>
              <a:rPr lang="en-AU" sz="1800" dirty="0" smtClean="0"/>
              <a:t>A finer detail localised soils dataset for WA.</a:t>
            </a:r>
          </a:p>
          <a:p>
            <a:pPr lvl="1"/>
            <a:r>
              <a:rPr lang="en-AU" sz="1800" dirty="0" smtClean="0"/>
              <a:t>Metadata for the Water For Food dataset</a:t>
            </a:r>
          </a:p>
          <a:p>
            <a:pPr lvl="1"/>
            <a:r>
              <a:rPr lang="en-AU" sz="1800" dirty="0" smtClean="0"/>
              <a:t>Publicly available datasets showing where agricultural land is around WA</a:t>
            </a:r>
          </a:p>
          <a:p>
            <a:pPr lvl="1"/>
            <a:r>
              <a:rPr lang="en-AU" sz="1800" dirty="0" smtClean="0"/>
              <a:t>More publicly available datasets of where recreation sites are around WA (e.g. racecourses, public open spaces). Currently the most visible information for this is kept in local maps or sites and are not easy to find or extract the data from.</a:t>
            </a:r>
          </a:p>
          <a:p>
            <a:pPr lvl="1"/>
            <a:r>
              <a:rPr lang="en-AU" sz="1800" dirty="0" smtClean="0"/>
              <a:t>Expand the wastewater irrigation areas dataset to cover all sites irrigated in the state (e.g. currently some Water Corporation sites or newer sites have </a:t>
            </a:r>
            <a:r>
              <a:rPr lang="en-AU" sz="1800" dirty="0" err="1" smtClean="0"/>
              <a:t>nto</a:t>
            </a:r>
            <a:r>
              <a:rPr lang="en-AU" sz="1800" dirty="0" smtClean="0"/>
              <a:t> been included)</a:t>
            </a:r>
          </a:p>
          <a:p>
            <a:endParaRPr lang="en-AU" dirty="0"/>
          </a:p>
        </p:txBody>
      </p:sp>
      <p:sp>
        <p:nvSpPr>
          <p:cNvPr id="3" name="Title 2"/>
          <p:cNvSpPr>
            <a:spLocks noGrp="1"/>
          </p:cNvSpPr>
          <p:nvPr>
            <p:ph type="title"/>
          </p:nvPr>
        </p:nvSpPr>
        <p:spPr/>
        <p:txBody>
          <a:bodyPr/>
          <a:lstStyle/>
          <a:p>
            <a:r>
              <a:rPr lang="en-AU" dirty="0" smtClean="0"/>
              <a:t>Suggestions for data improvements</a:t>
            </a:r>
            <a:endParaRPr lang="en-AU" dirty="0"/>
          </a:p>
        </p:txBody>
      </p:sp>
    </p:spTree>
    <p:extLst>
      <p:ext uri="{BB962C8B-B14F-4D97-AF65-F5344CB8AC3E}">
        <p14:creationId xmlns:p14="http://schemas.microsoft.com/office/powerpoint/2010/main" val="94505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541611" y="2560639"/>
            <a:ext cx="4452420" cy="3978275"/>
          </a:xfrm>
        </p:spPr>
        <p:txBody>
          <a:bodyPr>
            <a:normAutofit/>
          </a:bodyPr>
          <a:lstStyle/>
          <a:p>
            <a:pPr marL="0" indent="0">
              <a:lnSpc>
                <a:spcPts val="3600"/>
              </a:lnSpc>
              <a:buNone/>
            </a:pPr>
            <a:r>
              <a:rPr lang="en-US" sz="2000" dirty="0" smtClean="0">
                <a:latin typeface="Segoe UI Light" panose="020B0502040204020203" pitchFamily="34" charset="0"/>
                <a:cs typeface="Segoe UI Light" panose="020B0502040204020203" pitchFamily="34" charset="0"/>
              </a:rPr>
              <a:t>Contact us via the </a:t>
            </a:r>
            <a:r>
              <a:rPr lang="en-US" sz="2000" dirty="0" err="1" smtClean="0">
                <a:latin typeface="Segoe UI Light" panose="020B0502040204020203" pitchFamily="34" charset="0"/>
                <a:cs typeface="Segoe UI Light" panose="020B0502040204020203" pitchFamily="34" charset="0"/>
              </a:rPr>
              <a:t>GovHackWA</a:t>
            </a:r>
            <a:r>
              <a:rPr lang="en-US" sz="2000" dirty="0" smtClean="0">
                <a:latin typeface="Segoe UI Light" panose="020B0502040204020203" pitchFamily="34" charset="0"/>
                <a:cs typeface="Segoe UI Light" panose="020B0502040204020203" pitchFamily="34" charset="0"/>
              </a:rPr>
              <a:t> 2016 slack page and website</a:t>
            </a:r>
            <a:endParaRPr lang="en-US" sz="2000" dirty="0">
              <a:latin typeface="Segoe UI Light" panose="020B0502040204020203" pitchFamily="34" charset="0"/>
              <a:cs typeface="Segoe UI Light" panose="020B0502040204020203" pitchFamily="34" charset="0"/>
            </a:endParaRPr>
          </a:p>
          <a:p>
            <a:pPr marL="0" indent="0">
              <a:lnSpc>
                <a:spcPts val="3600"/>
              </a:lnSpc>
              <a:buNone/>
            </a:pPr>
            <a:r>
              <a:rPr lang="en-US" sz="2000" dirty="0" smtClean="0">
                <a:latin typeface="Segoe UI Light" panose="020B0502040204020203" pitchFamily="34" charset="0"/>
                <a:cs typeface="Segoe UI Light" panose="020B0502040204020203" pitchFamily="34" charset="0"/>
              </a:rPr>
              <a:t>Contact Team Captain </a:t>
            </a:r>
            <a:r>
              <a:rPr lang="en-US" sz="2000" smtClean="0">
                <a:latin typeface="Segoe UI Light" panose="020B0502040204020203" pitchFamily="34" charset="0"/>
                <a:cs typeface="Segoe UI Light" panose="020B0502040204020203" pitchFamily="34" charset="0"/>
              </a:rPr>
              <a:t>Louise Holbrook</a:t>
            </a:r>
            <a:endParaRPr lang="en-US" sz="2000" dirty="0">
              <a:latin typeface="Segoe UI Light" panose="020B0502040204020203" pitchFamily="34" charset="0"/>
              <a:cs typeface="Segoe UI Light" panose="020B0502040204020203" pitchFamily="34" charset="0"/>
            </a:endParaRPr>
          </a:p>
        </p:txBody>
      </p:sp>
      <p:sp>
        <p:nvSpPr>
          <p:cNvPr id="10" name="Title 9"/>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More questions about </a:t>
            </a:r>
            <a:r>
              <a:rPr lang="en-US" dirty="0" smtClean="0">
                <a:latin typeface="Segoe UI Light" panose="020B0502040204020203" pitchFamily="34" charset="0"/>
                <a:cs typeface="Segoe UI Light" panose="020B0502040204020203" pitchFamily="34" charset="0"/>
              </a:rPr>
              <a:t>Water Finder</a:t>
            </a:r>
            <a:endParaRPr lang="en-US" dirty="0">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1484" y="2628350"/>
            <a:ext cx="5706062" cy="3807620"/>
          </a:xfrm>
          <a:prstGeom prst="rect">
            <a:avLst/>
          </a:prstGeom>
        </p:spPr>
      </p:pic>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3859" y="1666467"/>
            <a:ext cx="6107574" cy="4577621"/>
          </a:xfrm>
          <a:prstGeom prst="rect">
            <a:avLst/>
          </a:prstGeom>
        </p:spPr>
      </p:pic>
      <p:sp>
        <p:nvSpPr>
          <p:cNvPr id="38" name="Content Placeholder 17"/>
          <p:cNvSpPr txBox="1">
            <a:spLocks/>
          </p:cNvSpPr>
          <p:nvPr/>
        </p:nvSpPr>
        <p:spPr>
          <a:xfrm>
            <a:off x="541610" y="1296099"/>
            <a:ext cx="4321704" cy="4612331"/>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200" dirty="0" smtClean="0">
                <a:latin typeface="Segoe UI" panose="020B0502040204020203" pitchFamily="34" charset="0"/>
                <a:cs typeface="Segoe UI" panose="020B0502040204020203" pitchFamily="34" charset="0"/>
              </a:rPr>
              <a:t>Western Australia’s drying climate over recent years is making it harder to find and access water.</a:t>
            </a:r>
          </a:p>
          <a:p>
            <a:pPr>
              <a:spcAft>
                <a:spcPts val="600"/>
              </a:spcAft>
              <a:defRPr/>
            </a:pPr>
            <a:r>
              <a:rPr lang="en-US" sz="2200" dirty="0" smtClean="0">
                <a:latin typeface="Segoe UI" panose="020B0502040204020203" pitchFamily="34" charset="0"/>
                <a:cs typeface="Segoe UI" panose="020B0502040204020203" pitchFamily="34" charset="0"/>
              </a:rPr>
              <a:t>Our economy and communities are aiming to grow but a lack of water limits this.</a:t>
            </a:r>
          </a:p>
          <a:p>
            <a:pPr>
              <a:spcAft>
                <a:spcPts val="600"/>
              </a:spcAft>
              <a:defRPr/>
            </a:pPr>
            <a:r>
              <a:rPr lang="en-US" sz="2200" dirty="0" smtClean="0">
                <a:latin typeface="Segoe UI" panose="020B0502040204020203" pitchFamily="34" charset="0"/>
                <a:cs typeface="Segoe UI" panose="020B0502040204020203" pitchFamily="34" charset="0"/>
              </a:rPr>
              <a:t>Wastewater (99.97% water) can be harnessed  and recycled for industrial, agricultural or recreation purposes.</a:t>
            </a:r>
          </a:p>
          <a:p>
            <a:pPr>
              <a:spcAft>
                <a:spcPts val="600"/>
              </a:spcAft>
              <a:defRPr/>
            </a:pPr>
            <a:r>
              <a:rPr lang="en-US" sz="2200" dirty="0" smtClean="0">
                <a:latin typeface="Segoe UI" panose="020B0502040204020203" pitchFamily="34" charset="0"/>
                <a:cs typeface="Segoe UI" panose="020B0502040204020203" pitchFamily="34" charset="0"/>
              </a:rPr>
              <a:t>A simple way to match available wastewater to suitable recipients has not been readily available or shared between government agencies.</a:t>
            </a:r>
          </a:p>
          <a:p>
            <a:pPr marL="0" lvl="0" indent="0">
              <a:spcAft>
                <a:spcPts val="600"/>
              </a:spcAft>
              <a:buNone/>
              <a:defRPr/>
            </a:pPr>
            <a:r>
              <a:rPr lang="en-US" dirty="0" smtClean="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So what’s the problem?</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85711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41611" y="1431009"/>
            <a:ext cx="4199201" cy="5068265"/>
          </a:xfrm>
        </p:spPr>
        <p:txBody>
          <a:bodyPr>
            <a:normAutofit fontScale="77500" lnSpcReduction="20000"/>
          </a:bodyPr>
          <a:lstStyle/>
          <a:p>
            <a:pPr>
              <a:spcAft>
                <a:spcPts val="600"/>
              </a:spcAft>
              <a:defRPr/>
            </a:pPr>
            <a:r>
              <a:rPr lang="en-US" sz="2600" dirty="0">
                <a:latin typeface="Segoe UI" panose="020B0502040204020203" pitchFamily="34" charset="0"/>
                <a:cs typeface="Segoe UI" panose="020B0502040204020203" pitchFamily="34" charset="0"/>
              </a:rPr>
              <a:t>The Water Corporation has a strategic target of 30% of the output of their wastewater treatment plants will be recycled by 2030. </a:t>
            </a:r>
          </a:p>
          <a:p>
            <a:pPr>
              <a:spcAft>
                <a:spcPts val="600"/>
              </a:spcAft>
              <a:defRPr/>
            </a:pPr>
            <a:r>
              <a:rPr lang="en-US" sz="2600" dirty="0" smtClean="0">
                <a:latin typeface="Segoe UI" panose="020B0502040204020203" pitchFamily="34" charset="0"/>
                <a:cs typeface="Segoe UI" panose="020B0502040204020203" pitchFamily="34" charset="0"/>
              </a:rPr>
              <a:t>In </a:t>
            </a:r>
            <a:r>
              <a:rPr lang="en-US" sz="2600" dirty="0">
                <a:latin typeface="Segoe UI" panose="020B0502040204020203" pitchFamily="34" charset="0"/>
                <a:cs typeface="Segoe UI" panose="020B0502040204020203" pitchFamily="34" charset="0"/>
              </a:rPr>
              <a:t>2013, </a:t>
            </a:r>
            <a:r>
              <a:rPr lang="en-US" sz="2600" dirty="0" smtClean="0">
                <a:latin typeface="Segoe UI" panose="020B0502040204020203" pitchFamily="34" charset="0"/>
                <a:cs typeface="Segoe UI" panose="020B0502040204020203" pitchFamily="34" charset="0"/>
              </a:rPr>
              <a:t>only 13.6 </a:t>
            </a:r>
            <a:r>
              <a:rPr lang="en-US" sz="2600" dirty="0">
                <a:latin typeface="Segoe UI" panose="020B0502040204020203" pitchFamily="34" charset="0"/>
                <a:cs typeface="Segoe UI" panose="020B0502040204020203" pitchFamily="34" charset="0"/>
              </a:rPr>
              <a:t>% of wastewater inflow to Water Corporation wastewater plants was recycled for a variety of uses such as: </a:t>
            </a:r>
            <a:endParaRPr lang="en-US" sz="2600" dirty="0" smtClean="0">
              <a:latin typeface="Segoe UI" panose="020B0502040204020203" pitchFamily="34" charset="0"/>
              <a:cs typeface="Segoe UI" panose="020B0502040204020203" pitchFamily="34" charset="0"/>
            </a:endParaRPr>
          </a:p>
          <a:p>
            <a:pPr marL="685800" lvl="2">
              <a:spcAft>
                <a:spcPts val="600"/>
              </a:spcAft>
              <a:defRPr/>
            </a:pPr>
            <a:r>
              <a:rPr lang="en-US" sz="2600" dirty="0">
                <a:latin typeface="Segoe UI" panose="020B0502040204020203" pitchFamily="34" charset="0"/>
                <a:cs typeface="Segoe UI" panose="020B0502040204020203" pitchFamily="34" charset="0"/>
              </a:rPr>
              <a:t>Animal fodder</a:t>
            </a:r>
          </a:p>
          <a:p>
            <a:pPr marL="685800" lvl="2">
              <a:spcAft>
                <a:spcPts val="600"/>
              </a:spcAft>
              <a:defRPr/>
            </a:pPr>
            <a:r>
              <a:rPr lang="en-US" sz="2600" dirty="0">
                <a:latin typeface="Segoe UI" panose="020B0502040204020203" pitchFamily="34" charset="0"/>
                <a:cs typeface="Segoe UI" panose="020B0502040204020203" pitchFamily="34" charset="0"/>
              </a:rPr>
              <a:t>Public open space </a:t>
            </a:r>
            <a:r>
              <a:rPr lang="en-US" sz="2600" dirty="0" smtClean="0">
                <a:latin typeface="Segoe UI" panose="020B0502040204020203" pitchFamily="34" charset="0"/>
                <a:cs typeface="Segoe UI" panose="020B0502040204020203" pitchFamily="34" charset="0"/>
              </a:rPr>
              <a:t>irrigation</a:t>
            </a:r>
          </a:p>
          <a:p>
            <a:pPr marL="685800" lvl="2">
              <a:spcAft>
                <a:spcPts val="600"/>
              </a:spcAft>
              <a:defRPr/>
            </a:pPr>
            <a:r>
              <a:rPr lang="en-US" sz="2600" dirty="0" smtClean="0">
                <a:latin typeface="Segoe UI" panose="020B0502040204020203" pitchFamily="34" charset="0"/>
                <a:cs typeface="Segoe UI" panose="020B0502040204020203" pitchFamily="34" charset="0"/>
              </a:rPr>
              <a:t>Industrial water</a:t>
            </a:r>
          </a:p>
          <a:p>
            <a:pPr marL="228600" lvl="1">
              <a:spcAft>
                <a:spcPts val="600"/>
              </a:spcAft>
              <a:defRPr/>
            </a:pPr>
            <a:r>
              <a:rPr lang="en-US" sz="2600" dirty="0" smtClean="0">
                <a:latin typeface="Segoe UI" panose="020B0502040204020203" pitchFamily="34" charset="0"/>
                <a:cs typeface="Segoe UI" panose="020B0502040204020203" pitchFamily="34" charset="0"/>
              </a:rPr>
              <a:t>We need to change the way we do business in order to reach these goals</a:t>
            </a:r>
            <a:endParaRPr lang="en-US" sz="2600" dirty="0">
              <a:latin typeface="Segoe UI" panose="020B0502040204020203" pitchFamily="34" charset="0"/>
              <a:cs typeface="Segoe UI" panose="020B0502040204020203" pitchFamily="34" charset="0"/>
            </a:endParaRPr>
          </a:p>
          <a:p>
            <a:pPr>
              <a:spcAft>
                <a:spcPts val="600"/>
              </a:spcAft>
              <a:defRPr/>
            </a:pPr>
            <a:endParaRPr lang="en-US" sz="2000" dirty="0">
              <a:latin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21207" y="448056"/>
            <a:ext cx="7849069" cy="640080"/>
          </a:xfrm>
        </p:spPr>
        <p:txBody>
          <a:bodyPr>
            <a:normAutofit/>
          </a:bodyPr>
          <a:lstStyle/>
          <a:p>
            <a:r>
              <a:rPr lang="en-AU" dirty="0" smtClean="0"/>
              <a:t>What’s already happening to fix the issue</a:t>
            </a:r>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895" y="1575580"/>
            <a:ext cx="6559829" cy="4629505"/>
          </a:xfrm>
          <a:prstGeom prst="rect">
            <a:avLst/>
          </a:prstGeom>
        </p:spPr>
      </p:pic>
    </p:spTree>
    <p:extLst>
      <p:ext uri="{BB962C8B-B14F-4D97-AF65-F5344CB8AC3E}">
        <p14:creationId xmlns:p14="http://schemas.microsoft.com/office/powerpoint/2010/main" val="251855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099"/>
            <a:ext cx="4321704" cy="53438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smtClean="0">
                <a:latin typeface="Segoe UI" panose="020B0502040204020203" pitchFamily="34" charset="0"/>
                <a:cs typeface="Segoe UI" panose="020B0502040204020203" pitchFamily="34" charset="0"/>
              </a:rPr>
              <a:t>Water Finder is a simple, online portal that helps planners and potential recipients locate suitable wastewater reuse sites.</a:t>
            </a:r>
          </a:p>
          <a:p>
            <a:pPr>
              <a:spcAft>
                <a:spcPts val="600"/>
              </a:spcAft>
              <a:defRPr/>
            </a:pPr>
            <a:r>
              <a:rPr lang="en-US" sz="2000" dirty="0" smtClean="0">
                <a:latin typeface="Segoe UI" panose="020B0502040204020203" pitchFamily="34" charset="0"/>
                <a:cs typeface="Segoe UI" panose="020B0502040204020203" pitchFamily="34" charset="0"/>
              </a:rPr>
              <a:t>It maps </a:t>
            </a:r>
          </a:p>
          <a:p>
            <a:pPr lvl="1">
              <a:spcAft>
                <a:spcPts val="600"/>
              </a:spcAft>
              <a:defRPr/>
            </a:pPr>
            <a:r>
              <a:rPr lang="en-US" sz="2000" dirty="0" smtClean="0">
                <a:latin typeface="Segoe UI" panose="020B0502040204020203" pitchFamily="34" charset="0"/>
                <a:cs typeface="Segoe UI" panose="020B0502040204020203" pitchFamily="34" charset="0"/>
              </a:rPr>
              <a:t>Water Corporation wastewater treatment plants</a:t>
            </a:r>
          </a:p>
          <a:p>
            <a:pPr lvl="1">
              <a:spcAft>
                <a:spcPts val="600"/>
              </a:spcAft>
              <a:defRPr/>
            </a:pPr>
            <a:r>
              <a:rPr lang="en-US" sz="2000" dirty="0" smtClean="0">
                <a:latin typeface="Segoe UI" panose="020B0502040204020203" pitchFamily="34" charset="0"/>
                <a:cs typeface="Segoe UI" panose="020B0502040204020203" pitchFamily="34" charset="0"/>
              </a:rPr>
              <a:t>Wastewater storage</a:t>
            </a:r>
          </a:p>
          <a:p>
            <a:pPr lvl="1">
              <a:spcAft>
                <a:spcPts val="600"/>
              </a:spcAft>
              <a:defRPr/>
            </a:pPr>
            <a:r>
              <a:rPr lang="en-US" sz="2000" dirty="0" smtClean="0">
                <a:latin typeface="Segoe UI" panose="020B0502040204020203" pitchFamily="34" charset="0"/>
                <a:cs typeface="Segoe UI" panose="020B0502040204020203" pitchFamily="34" charset="0"/>
              </a:rPr>
              <a:t>Soil types </a:t>
            </a:r>
          </a:p>
          <a:p>
            <a:pPr lvl="1">
              <a:spcAft>
                <a:spcPts val="600"/>
              </a:spcAft>
              <a:defRPr/>
            </a:pPr>
            <a:r>
              <a:rPr lang="en-US" sz="2000" dirty="0" smtClean="0">
                <a:latin typeface="Segoe UI" panose="020B0502040204020203" pitchFamily="34" charset="0"/>
                <a:cs typeface="Segoe UI" panose="020B0502040204020203" pitchFamily="34" charset="0"/>
              </a:rPr>
              <a:t>Sites currently irrigated with wastewater</a:t>
            </a:r>
          </a:p>
          <a:p>
            <a:pPr lvl="1">
              <a:spcAft>
                <a:spcPts val="600"/>
              </a:spcAft>
              <a:defRPr/>
            </a:pPr>
            <a:r>
              <a:rPr lang="en-US" sz="2000" dirty="0" smtClean="0">
                <a:latin typeface="Segoe UI" panose="020B0502040204020203" pitchFamily="34" charset="0"/>
                <a:cs typeface="Segoe UI" panose="020B0502040204020203" pitchFamily="34" charset="0"/>
              </a:rPr>
              <a:t>Public open spaces, racecourses, and schools that may be suitable for irrigation*</a:t>
            </a:r>
          </a:p>
          <a:p>
            <a:pPr lvl="1">
              <a:spcAft>
                <a:spcPts val="600"/>
              </a:spcAft>
              <a:defRPr/>
            </a:pPr>
            <a:r>
              <a:rPr lang="en-US" sz="2000" dirty="0" smtClean="0">
                <a:latin typeface="Segoe UI" panose="020B0502040204020203" pitchFamily="34" charset="0"/>
                <a:cs typeface="Segoe UI" panose="020B0502040204020203" pitchFamily="34" charset="0"/>
              </a:rPr>
              <a:t>Drinking water catchments*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This is where Water Finder comes in</a:t>
            </a:r>
            <a:endParaRPr lang="en-US" dirty="0">
              <a:latin typeface="Segoe UI Light" panose="020B0502040204020203" pitchFamily="34" charset="0"/>
              <a:cs typeface="Segoe UI Light" panose="020B0502040204020203" pitchFamily="34" charset="0"/>
            </a:endParaRPr>
          </a:p>
        </p:txBody>
      </p:sp>
      <p:sp>
        <p:nvSpPr>
          <p:cNvPr id="2" name="TextBox 1"/>
          <p:cNvSpPr txBox="1"/>
          <p:nvPr/>
        </p:nvSpPr>
        <p:spPr>
          <a:xfrm>
            <a:off x="1077619" y="6388445"/>
            <a:ext cx="4206240" cy="307777"/>
          </a:xfrm>
          <a:prstGeom prst="rect">
            <a:avLst/>
          </a:prstGeom>
          <a:noFill/>
        </p:spPr>
        <p:txBody>
          <a:bodyPr wrap="square" rtlCol="0">
            <a:spAutoFit/>
          </a:bodyPr>
          <a:lstStyle/>
          <a:p>
            <a:r>
              <a:rPr lang="en-AU" sz="1400" dirty="0">
                <a:solidFill>
                  <a:schemeClr val="tx1">
                    <a:lumMod val="75000"/>
                    <a:lumOff val="25000"/>
                  </a:schemeClr>
                </a:solidFill>
                <a:latin typeface="Segoe UI" panose="020B0502040204020203" pitchFamily="34" charset="0"/>
                <a:cs typeface="Segoe UI" panose="020B0502040204020203" pitchFamily="34" charset="0"/>
              </a:rPr>
              <a:t>*Functionality not currently available</a:t>
            </a:r>
            <a:r>
              <a:rPr lang="en-AU" sz="1400" dirty="0" smtClean="0"/>
              <a:t>.</a:t>
            </a:r>
            <a:endParaRPr lang="en-AU"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314" y="2126093"/>
            <a:ext cx="6549092" cy="3683864"/>
          </a:xfrm>
          <a:prstGeom prst="rect">
            <a:avLst/>
          </a:prstGeom>
        </p:spPr>
      </p:pic>
    </p:spTree>
    <p:extLst>
      <p:ext uri="{BB962C8B-B14F-4D97-AF65-F5344CB8AC3E}">
        <p14:creationId xmlns:p14="http://schemas.microsoft.com/office/powerpoint/2010/main" val="3555671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This is where Water Finder comes in</a:t>
            </a:r>
            <a:endParaRPr lang="en-US"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85" y="1375996"/>
            <a:ext cx="8876714" cy="4993151"/>
          </a:xfrm>
          <a:prstGeom prst="rect">
            <a:avLst/>
          </a:prstGeom>
        </p:spPr>
      </p:pic>
    </p:spTree>
    <p:extLst>
      <p:ext uri="{BB962C8B-B14F-4D97-AF65-F5344CB8AC3E}">
        <p14:creationId xmlns:p14="http://schemas.microsoft.com/office/powerpoint/2010/main" val="3781585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21208" y="1518707"/>
            <a:ext cx="4321704" cy="461233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smtClean="0">
                <a:latin typeface="Segoe UI" panose="020B0502040204020203" pitchFamily="34" charset="0"/>
                <a:cs typeface="Segoe UI" panose="020B0502040204020203" pitchFamily="34" charset="0"/>
              </a:rPr>
              <a:t>It also collates information from government regulators on</a:t>
            </a:r>
          </a:p>
          <a:p>
            <a:pPr lvl="1">
              <a:spcAft>
                <a:spcPts val="600"/>
              </a:spcAft>
              <a:defRPr/>
            </a:pPr>
            <a:r>
              <a:rPr lang="en-US" sz="2000" dirty="0" smtClean="0">
                <a:latin typeface="Segoe UI" panose="020B0502040204020203" pitchFamily="34" charset="0"/>
                <a:cs typeface="Segoe UI" panose="020B0502040204020203" pitchFamily="34" charset="0"/>
              </a:rPr>
              <a:t>Department of Health guidelines for using recycled water </a:t>
            </a:r>
          </a:p>
          <a:p>
            <a:pPr lvl="1">
              <a:spcAft>
                <a:spcPts val="600"/>
              </a:spcAft>
              <a:defRPr/>
            </a:pPr>
            <a:r>
              <a:rPr lang="en-US" sz="2000" dirty="0" smtClean="0">
                <a:latin typeface="Segoe UI" panose="020B0502040204020203" pitchFamily="34" charset="0"/>
                <a:cs typeface="Segoe UI" panose="020B0502040204020203" pitchFamily="34" charset="0"/>
              </a:rPr>
              <a:t>How to apply for access to wastewater</a:t>
            </a:r>
          </a:p>
          <a:p>
            <a:pPr lvl="1">
              <a:spcAft>
                <a:spcPts val="600"/>
              </a:spcAft>
              <a:defRPr/>
            </a:pPr>
            <a:r>
              <a:rPr lang="en-US" sz="2000" dirty="0" smtClean="0">
                <a:latin typeface="Segoe UI" panose="020B0502040204020203" pitchFamily="34" charset="0"/>
                <a:cs typeface="Segoe UI" panose="020B0502040204020203" pitchFamily="34" charset="0"/>
              </a:rPr>
              <a:t>Grants that may help water recipients to build, operate or maintain new schemes</a:t>
            </a:r>
          </a:p>
          <a:p>
            <a:pPr lvl="1">
              <a:spcAft>
                <a:spcPts val="600"/>
              </a:spcAft>
              <a:defRPr/>
            </a:pPr>
            <a:r>
              <a:rPr lang="en-US" sz="2000" dirty="0" smtClean="0">
                <a:latin typeface="Segoe UI" panose="020B0502040204020203" pitchFamily="34" charset="0"/>
                <a:cs typeface="Segoe UI" panose="020B0502040204020203" pitchFamily="34" charset="0"/>
              </a:rPr>
              <a:t>Case studies of existing recycled water schemes </a:t>
            </a:r>
          </a:p>
          <a:p>
            <a:pPr>
              <a:spcAft>
                <a:spcPts val="600"/>
              </a:spcAft>
              <a:defRPr/>
            </a:pPr>
            <a:endParaRPr lang="en-US"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This is where Water Finder comes in</a:t>
            </a:r>
            <a:endParaRPr lang="en-US" dirty="0">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314" y="1896061"/>
            <a:ext cx="6858000" cy="3857625"/>
          </a:xfrm>
          <a:prstGeom prst="rect">
            <a:avLst/>
          </a:prstGeom>
        </p:spPr>
      </p:pic>
    </p:spTree>
    <p:extLst>
      <p:ext uri="{BB962C8B-B14F-4D97-AF65-F5344CB8AC3E}">
        <p14:creationId xmlns:p14="http://schemas.microsoft.com/office/powerpoint/2010/main" val="3007262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099"/>
            <a:ext cx="4321704" cy="461233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smtClean="0">
                <a:latin typeface="Segoe UI" panose="020B0502040204020203" pitchFamily="34" charset="0"/>
                <a:cs typeface="Segoe UI" panose="020B0502040204020203" pitchFamily="34" charset="0"/>
              </a:rPr>
              <a:t>We’ve also created a simple form that quickly checks site feasibility. </a:t>
            </a:r>
            <a:endParaRPr lang="en-US" sz="2000" dirty="0">
              <a:latin typeface="Segoe UI" panose="020B0502040204020203" pitchFamily="34" charset="0"/>
              <a:cs typeface="Segoe UI" panose="020B0502040204020203" pitchFamily="34" charset="0"/>
            </a:endParaRPr>
          </a:p>
          <a:p>
            <a:pPr>
              <a:spcAft>
                <a:spcPts val="600"/>
              </a:spcAft>
              <a:defRPr/>
            </a:pPr>
            <a:r>
              <a:rPr lang="en-US" sz="2000" dirty="0" smtClean="0">
                <a:latin typeface="Segoe UI" panose="020B0502040204020203" pitchFamily="34" charset="0"/>
                <a:cs typeface="Segoe UI" panose="020B0502040204020203" pitchFamily="34" charset="0"/>
              </a:rPr>
              <a:t>It allows a user to see what potential issues they may find if they choose to pursue wastewater as a water source.</a:t>
            </a:r>
          </a:p>
          <a:p>
            <a:pPr>
              <a:spcAft>
                <a:spcPts val="600"/>
              </a:spcAft>
              <a:defRPr/>
            </a:pPr>
            <a:r>
              <a:rPr lang="en-US" sz="2000" dirty="0" smtClean="0">
                <a:latin typeface="Segoe UI" panose="020B0502040204020203" pitchFamily="34" charset="0"/>
                <a:cs typeface="Segoe UI" panose="020B0502040204020203" pitchFamily="34" charset="0"/>
              </a:rPr>
              <a:t>These include</a:t>
            </a:r>
          </a:p>
          <a:p>
            <a:pPr lvl="1">
              <a:spcAft>
                <a:spcPts val="600"/>
              </a:spcAft>
              <a:defRPr/>
            </a:pPr>
            <a:r>
              <a:rPr lang="en-US" sz="2000" dirty="0" smtClean="0">
                <a:latin typeface="Segoe UI" panose="020B0502040204020203" pitchFamily="34" charset="0"/>
                <a:cs typeface="Segoe UI" panose="020B0502040204020203" pitchFamily="34" charset="0"/>
              </a:rPr>
              <a:t>Soil clay content </a:t>
            </a:r>
          </a:p>
          <a:p>
            <a:pPr lvl="1">
              <a:spcAft>
                <a:spcPts val="600"/>
              </a:spcAft>
              <a:defRPr/>
            </a:pPr>
            <a:r>
              <a:rPr lang="en-US" sz="2000" dirty="0" smtClean="0">
                <a:latin typeface="Segoe UI" panose="020B0502040204020203" pitchFamily="34" charset="0"/>
                <a:cs typeface="Segoe UI" panose="020B0502040204020203" pitchFamily="34" charset="0"/>
              </a:rPr>
              <a:t>Proximity to treatment plant</a:t>
            </a:r>
          </a:p>
          <a:p>
            <a:pPr lvl="1">
              <a:spcAft>
                <a:spcPts val="600"/>
              </a:spcAft>
              <a:defRPr/>
            </a:pPr>
            <a:r>
              <a:rPr lang="en-US" sz="2000" dirty="0" smtClean="0">
                <a:latin typeface="Segoe UI" panose="020B0502040204020203" pitchFamily="34" charset="0"/>
                <a:cs typeface="Segoe UI" panose="020B0502040204020203" pitchFamily="34" charset="0"/>
              </a:rPr>
              <a:t>Lack of available wastewater*</a:t>
            </a:r>
          </a:p>
          <a:p>
            <a:pPr lvl="1">
              <a:spcAft>
                <a:spcPts val="600"/>
              </a:spcAft>
              <a:defRPr/>
            </a:pPr>
            <a:r>
              <a:rPr lang="en-US" sz="2000" dirty="0" smtClean="0">
                <a:latin typeface="Segoe UI" panose="020B0502040204020203" pitchFamily="34" charset="0"/>
                <a:cs typeface="Segoe UI" panose="020B0502040204020203" pitchFamily="34" charset="0"/>
              </a:rPr>
              <a:t>Proximity to catchment areas* </a:t>
            </a:r>
          </a:p>
          <a:p>
            <a:pPr>
              <a:spcAft>
                <a:spcPts val="600"/>
              </a:spcAft>
              <a:defRPr/>
            </a:pPr>
            <a:endParaRPr lang="en-US"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This is where Water Finder comes in</a:t>
            </a:r>
            <a:endParaRPr lang="en-US"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947" r="60325" b="13417"/>
          <a:stretch/>
        </p:blipFill>
        <p:spPr>
          <a:xfrm>
            <a:off x="6526003" y="1437584"/>
            <a:ext cx="4394982" cy="4775201"/>
          </a:xfrm>
          <a:prstGeom prst="rect">
            <a:avLst/>
          </a:prstGeom>
          <a:ln>
            <a:solidFill>
              <a:srgbClr val="C00000"/>
            </a:solidFill>
          </a:ln>
          <a:effectLst>
            <a:softEdge rad="0"/>
          </a:effectLst>
        </p:spPr>
      </p:pic>
    </p:spTree>
    <p:extLst>
      <p:ext uri="{BB962C8B-B14F-4D97-AF65-F5344CB8AC3E}">
        <p14:creationId xmlns:p14="http://schemas.microsoft.com/office/powerpoint/2010/main" val="399633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099"/>
            <a:ext cx="4321704" cy="511876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smtClean="0">
                <a:latin typeface="Segoe UI" panose="020B0502040204020203" pitchFamily="34" charset="0"/>
                <a:cs typeface="Segoe UI" panose="020B0502040204020203" pitchFamily="34" charset="0"/>
              </a:rPr>
              <a:t>This tool benefits WA by</a:t>
            </a:r>
          </a:p>
          <a:p>
            <a:pPr lvl="1">
              <a:spcAft>
                <a:spcPts val="600"/>
              </a:spcAft>
              <a:defRPr/>
            </a:pPr>
            <a:r>
              <a:rPr lang="en-US" sz="2000" dirty="0" smtClean="0">
                <a:latin typeface="Segoe UI" panose="020B0502040204020203" pitchFamily="34" charset="0"/>
                <a:cs typeface="Segoe UI" panose="020B0502040204020203" pitchFamily="34" charset="0"/>
              </a:rPr>
              <a:t>Sharing government and community information with all relevant stakeholders</a:t>
            </a:r>
          </a:p>
          <a:p>
            <a:pPr lvl="1">
              <a:spcAft>
                <a:spcPts val="600"/>
              </a:spcAft>
              <a:defRPr/>
            </a:pPr>
            <a:r>
              <a:rPr lang="en-US" sz="2000" dirty="0" smtClean="0">
                <a:latin typeface="Segoe UI" panose="020B0502040204020203" pitchFamily="34" charset="0"/>
                <a:cs typeface="Segoe UI" panose="020B0502040204020203" pitchFamily="34" charset="0"/>
              </a:rPr>
              <a:t>Collating the information in one place</a:t>
            </a:r>
          </a:p>
          <a:p>
            <a:pPr lvl="1">
              <a:spcAft>
                <a:spcPts val="600"/>
              </a:spcAft>
              <a:defRPr/>
            </a:pPr>
            <a:r>
              <a:rPr lang="en-US" sz="2000" dirty="0" smtClean="0">
                <a:latin typeface="Segoe UI" panose="020B0502040204020203" pitchFamily="34" charset="0"/>
                <a:cs typeface="Segoe UI" panose="020B0502040204020203" pitchFamily="34" charset="0"/>
              </a:rPr>
              <a:t>Educating the public about issues that may constrain their use of this water </a:t>
            </a:r>
          </a:p>
          <a:p>
            <a:pPr lvl="1">
              <a:spcAft>
                <a:spcPts val="600"/>
              </a:spcAft>
              <a:defRPr/>
            </a:pPr>
            <a:r>
              <a:rPr lang="en-US" sz="2000" dirty="0" err="1" smtClean="0">
                <a:latin typeface="Segoe UI" panose="020B0502040204020203" pitchFamily="34" charset="0"/>
                <a:cs typeface="Segoe UI" panose="020B0502040204020203" pitchFamily="34" charset="0"/>
              </a:rPr>
              <a:t>Visualising</a:t>
            </a:r>
            <a:r>
              <a:rPr lang="en-US" sz="2000" dirty="0" smtClean="0">
                <a:latin typeface="Segoe UI" panose="020B0502040204020203" pitchFamily="34" charset="0"/>
                <a:cs typeface="Segoe UI" panose="020B0502040204020203" pitchFamily="34" charset="0"/>
              </a:rPr>
              <a:t> information spatially, which communicates locations more clearly</a:t>
            </a:r>
          </a:p>
          <a:p>
            <a:pPr lvl="1">
              <a:spcAft>
                <a:spcPts val="600"/>
              </a:spcAft>
              <a:defRPr/>
            </a:pPr>
            <a:r>
              <a:rPr lang="en-US" sz="2000" dirty="0" smtClean="0">
                <a:latin typeface="Segoe UI" panose="020B0502040204020203" pitchFamily="34" charset="0"/>
                <a:cs typeface="Segoe UI" panose="020B0502040204020203" pitchFamily="34" charset="0"/>
              </a:rPr>
              <a:t>Encouraging the public to suggest to the government how our wastewater can be more useful</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Opening data up to the community</a:t>
            </a:r>
            <a:endParaRPr lang="en-US" dirty="0">
              <a:latin typeface="Segoe UI Light" panose="020B0502040204020203" pitchFamily="34" charset="0"/>
              <a:cs typeface="Segoe UI Light" panose="020B0502040204020203" pitchFamily="34" charset="0"/>
            </a:endParaRPr>
          </a:p>
        </p:txBody>
      </p:sp>
      <p:pic>
        <p:nvPicPr>
          <p:cNvPr id="1026" name="Picture 2" descr="McGillivray Oval irrigated by recycled w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153" y="1702634"/>
            <a:ext cx="6076867" cy="406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580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099"/>
            <a:ext cx="4321704" cy="461233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900" dirty="0" smtClean="0">
                <a:latin typeface="Segoe UI" panose="020B0502040204020203" pitchFamily="34" charset="0"/>
                <a:cs typeface="Segoe UI" panose="020B0502040204020203" pitchFamily="34" charset="0"/>
              </a:rPr>
              <a:t>Additional features that could be built into our portal include</a:t>
            </a:r>
          </a:p>
          <a:p>
            <a:pPr lvl="1">
              <a:spcAft>
                <a:spcPts val="600"/>
              </a:spcAft>
              <a:defRPr/>
            </a:pPr>
            <a:r>
              <a:rPr lang="en-US" sz="1900" dirty="0" smtClean="0">
                <a:latin typeface="Segoe UI" panose="020B0502040204020203" pitchFamily="34" charset="0"/>
                <a:cs typeface="Segoe UI" panose="020B0502040204020203" pitchFamily="34" charset="0"/>
              </a:rPr>
              <a:t>Adding additional datasets to the map, especially recreation areas and schools</a:t>
            </a:r>
          </a:p>
          <a:p>
            <a:pPr lvl="1">
              <a:spcAft>
                <a:spcPts val="600"/>
              </a:spcAft>
              <a:defRPr/>
            </a:pPr>
            <a:r>
              <a:rPr lang="en-US" sz="1900" dirty="0" smtClean="0">
                <a:latin typeface="Segoe UI" panose="020B0502040204020203" pitchFamily="34" charset="0"/>
                <a:cs typeface="Segoe UI" panose="020B0502040204020203" pitchFamily="34" charset="0"/>
              </a:rPr>
              <a:t>Expand functionality in the form</a:t>
            </a:r>
          </a:p>
          <a:p>
            <a:pPr lvl="1">
              <a:spcAft>
                <a:spcPts val="600"/>
              </a:spcAft>
              <a:defRPr/>
            </a:pPr>
            <a:r>
              <a:rPr lang="en-US" sz="1900" dirty="0" smtClean="0">
                <a:latin typeface="Segoe UI" panose="020B0502040204020203" pitchFamily="34" charset="0"/>
                <a:cs typeface="Segoe UI" panose="020B0502040204020203" pitchFamily="34" charset="0"/>
              </a:rPr>
              <a:t>Water balance calculations to work out seasonal availability or allocation of water (limited by Water Corp data)</a:t>
            </a:r>
          </a:p>
          <a:p>
            <a:pPr lvl="1">
              <a:spcAft>
                <a:spcPts val="600"/>
              </a:spcAft>
              <a:defRPr/>
            </a:pPr>
            <a:r>
              <a:rPr lang="en-US" sz="1900" dirty="0" smtClean="0">
                <a:latin typeface="Segoe UI" panose="020B0502040204020203" pitchFamily="34" charset="0"/>
                <a:cs typeface="Segoe UI" panose="020B0502040204020203" pitchFamily="34" charset="0"/>
              </a:rPr>
              <a:t>Potable water projects such as Water For Food, drinking water catchments and </a:t>
            </a:r>
            <a:r>
              <a:rPr lang="en-US" sz="1900" dirty="0" err="1" smtClean="0">
                <a:latin typeface="Segoe UI" panose="020B0502040204020203" pitchFamily="34" charset="0"/>
                <a:cs typeface="Segoe UI" panose="020B0502040204020203" pitchFamily="34" charset="0"/>
              </a:rPr>
              <a:t>stormwater</a:t>
            </a:r>
            <a:r>
              <a:rPr lang="en-US" sz="1900" dirty="0" smtClean="0">
                <a:latin typeface="Segoe UI" panose="020B0502040204020203" pitchFamily="34" charset="0"/>
                <a:cs typeface="Segoe UI" panose="020B0502040204020203" pitchFamily="34" charset="0"/>
              </a:rPr>
              <a:t> to cover all available water sources</a:t>
            </a:r>
          </a:p>
          <a:p>
            <a:pPr>
              <a:spcAft>
                <a:spcPts val="600"/>
              </a:spcAft>
              <a:defRPr/>
            </a:pPr>
            <a:endParaRPr lang="en-US" sz="2000" dirty="0" smtClean="0">
              <a:latin typeface="Segoe UI" panose="020B0502040204020203" pitchFamily="34" charset="0"/>
              <a:cs typeface="Segoe UI" panose="020B0502040204020203" pitchFamily="34" charset="0"/>
            </a:endParaRPr>
          </a:p>
          <a:p>
            <a:pPr>
              <a:spcAft>
                <a:spcPts val="600"/>
              </a:spcAft>
              <a:defRPr/>
            </a:pPr>
            <a:endParaRPr lang="en-US" sz="2000" dirty="0" smtClean="0">
              <a:latin typeface="Segoe UI" panose="020B0502040204020203" pitchFamily="34" charset="0"/>
              <a:cs typeface="Segoe UI" panose="020B0502040204020203" pitchFamily="34" charset="0"/>
            </a:endParaRPr>
          </a:p>
          <a:p>
            <a:pPr>
              <a:spcAft>
                <a:spcPts val="600"/>
              </a:spcAft>
              <a:defRPr/>
            </a:pPr>
            <a:endParaRPr lang="en-US"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What will we do next?</a:t>
            </a:r>
            <a:endParaRPr lang="en-US" dirty="0">
              <a:latin typeface="Segoe UI Light" panose="020B0502040204020203" pitchFamily="34" charset="0"/>
              <a:cs typeface="Segoe UI Light" panose="020B0502040204020203" pitchFamily="34" charset="0"/>
            </a:endParaRPr>
          </a:p>
        </p:txBody>
      </p:sp>
      <p:pic>
        <p:nvPicPr>
          <p:cNvPr id="2052" name="Picture 4" descr="http://www.waterforfood.wa.gov.au/BaseProject/media/Project/Mowanjum/Aer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147" y="1516288"/>
            <a:ext cx="619125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78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163</TotalTime>
  <Words>700</Words>
  <Application>Microsoft Office PowerPoint</Application>
  <PresentationFormat>Widescreen</PresentationFormat>
  <Paragraphs>71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WelcomeDoc</vt:lpstr>
      <vt:lpstr>Water Finder</vt:lpstr>
      <vt:lpstr>So what’s the problem?</vt:lpstr>
      <vt:lpstr>What’s already happening to fix the issue</vt:lpstr>
      <vt:lpstr>This is where Water Finder comes in</vt:lpstr>
      <vt:lpstr>This is where Water Finder comes in</vt:lpstr>
      <vt:lpstr>This is where Water Finder comes in</vt:lpstr>
      <vt:lpstr>This is where Water Finder comes in</vt:lpstr>
      <vt:lpstr>Opening data up to the community</vt:lpstr>
      <vt:lpstr>What will we do next?</vt:lpstr>
      <vt:lpstr>Suggestions for data improvements</vt:lpstr>
      <vt:lpstr>More questions about Water Finder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Finder</dc:title>
  <dc:creator>WaterCorporation</dc:creator>
  <cp:keywords/>
  <cp:lastModifiedBy>WaterCorporation</cp:lastModifiedBy>
  <cp:revision>16</cp:revision>
  <dcterms:created xsi:type="dcterms:W3CDTF">2016-07-31T04:30:50Z</dcterms:created>
  <dcterms:modified xsi:type="dcterms:W3CDTF">2016-07-31T07:14:01Z</dcterms:modified>
  <cp:version/>
</cp:coreProperties>
</file>